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comments/comment1.xml" ContentType="application/vnd.openxmlformats-officedocument.presentationml.comments+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5"/>
  </p:notesMasterIdLst>
  <p:sldIdLst>
    <p:sldId id="612" r:id="rId5"/>
    <p:sldId id="588" r:id="rId6"/>
    <p:sldId id="756" r:id="rId7"/>
    <p:sldId id="259" r:id="rId8"/>
    <p:sldId id="591" r:id="rId9"/>
    <p:sldId id="613" r:id="rId10"/>
    <p:sldId id="624" r:id="rId11"/>
    <p:sldId id="625" r:id="rId12"/>
    <p:sldId id="626" r:id="rId13"/>
    <p:sldId id="627" r:id="rId14"/>
    <p:sldId id="601" r:id="rId15"/>
    <p:sldId id="628" r:id="rId16"/>
    <p:sldId id="266" r:id="rId17"/>
    <p:sldId id="267" r:id="rId18"/>
    <p:sldId id="759" r:id="rId19"/>
    <p:sldId id="760" r:id="rId20"/>
    <p:sldId id="761" r:id="rId21"/>
    <p:sldId id="762" r:id="rId22"/>
    <p:sldId id="763" r:id="rId23"/>
    <p:sldId id="764" r:id="rId24"/>
    <p:sldId id="615" r:id="rId25"/>
    <p:sldId id="616" r:id="rId26"/>
    <p:sldId id="765" r:id="rId27"/>
    <p:sldId id="766" r:id="rId28"/>
    <p:sldId id="767" r:id="rId29"/>
    <p:sldId id="768" r:id="rId30"/>
    <p:sldId id="769" r:id="rId31"/>
    <p:sldId id="770" r:id="rId32"/>
    <p:sldId id="771" r:id="rId33"/>
    <p:sldId id="772" r:id="rId34"/>
    <p:sldId id="773" r:id="rId35"/>
    <p:sldId id="646" r:id="rId36"/>
    <p:sldId id="647" r:id="rId37"/>
    <p:sldId id="774" r:id="rId38"/>
    <p:sldId id="775" r:id="rId39"/>
    <p:sldId id="776" r:id="rId40"/>
    <p:sldId id="777" r:id="rId41"/>
    <p:sldId id="1070" r:id="rId42"/>
    <p:sldId id="779" r:id="rId43"/>
    <p:sldId id="780" r:id="rId44"/>
    <p:sldId id="782" r:id="rId45"/>
    <p:sldId id="657" r:id="rId46"/>
    <p:sldId id="658" r:id="rId47"/>
    <p:sldId id="783" r:id="rId48"/>
    <p:sldId id="656" r:id="rId49"/>
    <p:sldId id="784" r:id="rId50"/>
    <p:sldId id="785" r:id="rId51"/>
    <p:sldId id="786" r:id="rId52"/>
    <p:sldId id="787" r:id="rId53"/>
    <p:sldId id="788" r:id="rId54"/>
    <p:sldId id="789" r:id="rId55"/>
    <p:sldId id="790" r:id="rId56"/>
    <p:sldId id="791" r:id="rId57"/>
    <p:sldId id="792" r:id="rId58"/>
    <p:sldId id="793" r:id="rId59"/>
    <p:sldId id="794" r:id="rId60"/>
    <p:sldId id="795" r:id="rId61"/>
    <p:sldId id="796" r:id="rId62"/>
    <p:sldId id="797" r:id="rId63"/>
    <p:sldId id="661" r:id="rId64"/>
    <p:sldId id="662" r:id="rId65"/>
    <p:sldId id="798" r:id="rId66"/>
    <p:sldId id="799" r:id="rId67"/>
    <p:sldId id="800" r:id="rId68"/>
    <p:sldId id="801" r:id="rId69"/>
    <p:sldId id="802" r:id="rId70"/>
    <p:sldId id="803" r:id="rId71"/>
    <p:sldId id="804" r:id="rId72"/>
    <p:sldId id="805" r:id="rId73"/>
    <p:sldId id="806" r:id="rId74"/>
    <p:sldId id="807" r:id="rId75"/>
    <p:sldId id="808" r:id="rId76"/>
    <p:sldId id="809" r:id="rId77"/>
    <p:sldId id="810" r:id="rId78"/>
    <p:sldId id="811" r:id="rId79"/>
    <p:sldId id="813" r:id="rId80"/>
    <p:sldId id="812" r:id="rId81"/>
    <p:sldId id="814" r:id="rId82"/>
    <p:sldId id="815" r:id="rId83"/>
    <p:sldId id="817" r:id="rId84"/>
    <p:sldId id="816" r:id="rId85"/>
    <p:sldId id="818" r:id="rId86"/>
    <p:sldId id="819" r:id="rId87"/>
    <p:sldId id="820" r:id="rId88"/>
    <p:sldId id="822" r:id="rId89"/>
    <p:sldId id="823" r:id="rId90"/>
    <p:sldId id="821" r:id="rId91"/>
    <p:sldId id="824" r:id="rId92"/>
    <p:sldId id="825" r:id="rId93"/>
    <p:sldId id="826" r:id="rId94"/>
    <p:sldId id="827" r:id="rId95"/>
    <p:sldId id="828" r:id="rId96"/>
    <p:sldId id="829" r:id="rId97"/>
    <p:sldId id="830" r:id="rId98"/>
    <p:sldId id="831" r:id="rId99"/>
    <p:sldId id="832" r:id="rId100"/>
    <p:sldId id="833" r:id="rId101"/>
    <p:sldId id="834" r:id="rId102"/>
    <p:sldId id="836" r:id="rId103"/>
    <p:sldId id="837" r:id="rId104"/>
    <p:sldId id="835" r:id="rId105"/>
    <p:sldId id="838" r:id="rId106"/>
    <p:sldId id="839" r:id="rId107"/>
    <p:sldId id="840" r:id="rId108"/>
    <p:sldId id="841" r:id="rId109"/>
    <p:sldId id="842" r:id="rId110"/>
    <p:sldId id="843" r:id="rId111"/>
    <p:sldId id="845" r:id="rId112"/>
    <p:sldId id="846" r:id="rId113"/>
    <p:sldId id="847" r:id="rId114"/>
    <p:sldId id="676" r:id="rId115"/>
    <p:sldId id="677" r:id="rId116"/>
    <p:sldId id="848" r:id="rId117"/>
    <p:sldId id="678" r:id="rId118"/>
    <p:sldId id="849" r:id="rId119"/>
    <p:sldId id="850" r:id="rId120"/>
    <p:sldId id="851" r:id="rId121"/>
    <p:sldId id="852" r:id="rId122"/>
    <p:sldId id="853" r:id="rId123"/>
    <p:sldId id="854" r:id="rId124"/>
    <p:sldId id="855" r:id="rId125"/>
    <p:sldId id="856" r:id="rId126"/>
    <p:sldId id="857" r:id="rId127"/>
    <p:sldId id="683" r:id="rId128"/>
    <p:sldId id="859" r:id="rId129"/>
    <p:sldId id="860" r:id="rId130"/>
    <p:sldId id="861" r:id="rId131"/>
    <p:sldId id="862" r:id="rId132"/>
    <p:sldId id="863" r:id="rId133"/>
    <p:sldId id="682" r:id="rId134"/>
    <p:sldId id="865" r:id="rId135"/>
    <p:sldId id="866" r:id="rId136"/>
    <p:sldId id="867" r:id="rId137"/>
    <p:sldId id="868" r:id="rId138"/>
    <p:sldId id="869" r:id="rId139"/>
    <p:sldId id="870" r:id="rId140"/>
    <p:sldId id="871" r:id="rId141"/>
    <p:sldId id="872" r:id="rId142"/>
    <p:sldId id="873" r:id="rId143"/>
    <p:sldId id="874" r:id="rId144"/>
    <p:sldId id="875" r:id="rId145"/>
    <p:sldId id="876" r:id="rId146"/>
    <p:sldId id="877" r:id="rId147"/>
    <p:sldId id="878" r:id="rId148"/>
    <p:sldId id="879" r:id="rId149"/>
    <p:sldId id="880" r:id="rId150"/>
    <p:sldId id="881" r:id="rId151"/>
    <p:sldId id="882" r:id="rId152"/>
    <p:sldId id="883" r:id="rId153"/>
    <p:sldId id="884" r:id="rId154"/>
    <p:sldId id="885" r:id="rId155"/>
    <p:sldId id="886" r:id="rId156"/>
    <p:sldId id="887" r:id="rId157"/>
    <p:sldId id="888" r:id="rId158"/>
    <p:sldId id="889" r:id="rId159"/>
    <p:sldId id="890" r:id="rId160"/>
    <p:sldId id="891" r:id="rId161"/>
    <p:sldId id="949" r:id="rId162"/>
    <p:sldId id="892" r:id="rId163"/>
    <p:sldId id="893" r:id="rId164"/>
    <p:sldId id="894" r:id="rId165"/>
    <p:sldId id="895" r:id="rId166"/>
    <p:sldId id="896" r:id="rId167"/>
    <p:sldId id="897" r:id="rId168"/>
    <p:sldId id="898" r:id="rId169"/>
    <p:sldId id="899" r:id="rId170"/>
    <p:sldId id="900" r:id="rId171"/>
    <p:sldId id="901" r:id="rId172"/>
    <p:sldId id="902" r:id="rId173"/>
    <p:sldId id="903" r:id="rId174"/>
    <p:sldId id="904" r:id="rId175"/>
    <p:sldId id="905" r:id="rId176"/>
    <p:sldId id="906" r:id="rId177"/>
    <p:sldId id="907" r:id="rId178"/>
    <p:sldId id="908" r:id="rId179"/>
    <p:sldId id="909" r:id="rId180"/>
    <p:sldId id="950" r:id="rId181"/>
    <p:sldId id="910" r:id="rId182"/>
    <p:sldId id="911" r:id="rId183"/>
    <p:sldId id="912" r:id="rId184"/>
    <p:sldId id="913" r:id="rId185"/>
    <p:sldId id="915" r:id="rId186"/>
    <p:sldId id="916" r:id="rId187"/>
    <p:sldId id="917" r:id="rId188"/>
    <p:sldId id="918" r:id="rId189"/>
    <p:sldId id="919" r:id="rId190"/>
    <p:sldId id="920" r:id="rId191"/>
    <p:sldId id="921" r:id="rId192"/>
    <p:sldId id="922" r:id="rId193"/>
    <p:sldId id="923" r:id="rId194"/>
    <p:sldId id="924" r:id="rId195"/>
    <p:sldId id="925" r:id="rId196"/>
    <p:sldId id="926" r:id="rId197"/>
    <p:sldId id="927" r:id="rId198"/>
    <p:sldId id="928" r:id="rId199"/>
    <p:sldId id="929" r:id="rId200"/>
    <p:sldId id="930" r:id="rId201"/>
    <p:sldId id="931" r:id="rId202"/>
    <p:sldId id="932" r:id="rId203"/>
    <p:sldId id="933" r:id="rId204"/>
    <p:sldId id="934" r:id="rId205"/>
    <p:sldId id="935" r:id="rId206"/>
    <p:sldId id="936" r:id="rId207"/>
    <p:sldId id="937" r:id="rId208"/>
    <p:sldId id="938" r:id="rId209"/>
    <p:sldId id="939" r:id="rId210"/>
    <p:sldId id="940" r:id="rId211"/>
    <p:sldId id="941" r:id="rId212"/>
    <p:sldId id="942" r:id="rId213"/>
    <p:sldId id="943" r:id="rId214"/>
    <p:sldId id="944" r:id="rId215"/>
    <p:sldId id="945" r:id="rId216"/>
    <p:sldId id="946" r:id="rId217"/>
    <p:sldId id="947" r:id="rId218"/>
    <p:sldId id="948" r:id="rId219"/>
    <p:sldId id="952" r:id="rId220"/>
    <p:sldId id="953" r:id="rId221"/>
    <p:sldId id="954" r:id="rId222"/>
    <p:sldId id="955" r:id="rId223"/>
    <p:sldId id="956" r:id="rId224"/>
    <p:sldId id="957" r:id="rId225"/>
    <p:sldId id="958" r:id="rId226"/>
    <p:sldId id="959" r:id="rId227"/>
    <p:sldId id="960" r:id="rId228"/>
    <p:sldId id="961" r:id="rId229"/>
    <p:sldId id="962" r:id="rId230"/>
    <p:sldId id="963" r:id="rId231"/>
    <p:sldId id="964" r:id="rId232"/>
    <p:sldId id="965" r:id="rId233"/>
    <p:sldId id="966" r:id="rId234"/>
    <p:sldId id="967" r:id="rId235"/>
    <p:sldId id="968" r:id="rId236"/>
    <p:sldId id="969" r:id="rId237"/>
    <p:sldId id="970" r:id="rId238"/>
    <p:sldId id="972" r:id="rId239"/>
    <p:sldId id="973" r:id="rId240"/>
    <p:sldId id="974" r:id="rId241"/>
    <p:sldId id="975" r:id="rId242"/>
    <p:sldId id="976" r:id="rId243"/>
    <p:sldId id="977" r:id="rId244"/>
    <p:sldId id="978" r:id="rId245"/>
    <p:sldId id="979" r:id="rId246"/>
    <p:sldId id="980" r:id="rId247"/>
    <p:sldId id="981" r:id="rId248"/>
    <p:sldId id="982" r:id="rId249"/>
    <p:sldId id="1023" r:id="rId250"/>
    <p:sldId id="983" r:id="rId251"/>
    <p:sldId id="984" r:id="rId252"/>
    <p:sldId id="985" r:id="rId253"/>
    <p:sldId id="986" r:id="rId254"/>
    <p:sldId id="1024" r:id="rId255"/>
    <p:sldId id="987" r:id="rId256"/>
    <p:sldId id="988" r:id="rId257"/>
    <p:sldId id="989" r:id="rId258"/>
    <p:sldId id="990" r:id="rId259"/>
    <p:sldId id="991" r:id="rId260"/>
    <p:sldId id="992" r:id="rId261"/>
    <p:sldId id="993" r:id="rId262"/>
    <p:sldId id="994" r:id="rId263"/>
    <p:sldId id="995" r:id="rId264"/>
    <p:sldId id="996" r:id="rId265"/>
    <p:sldId id="1025" r:id="rId266"/>
    <p:sldId id="997" r:id="rId267"/>
    <p:sldId id="1071" r:id="rId268"/>
    <p:sldId id="998" r:id="rId269"/>
    <p:sldId id="1050" r:id="rId270"/>
    <p:sldId id="1026" r:id="rId271"/>
    <p:sldId id="1027" r:id="rId272"/>
    <p:sldId id="1028" r:id="rId273"/>
    <p:sldId id="1029" r:id="rId274"/>
    <p:sldId id="1030" r:id="rId275"/>
    <p:sldId id="1051" r:id="rId276"/>
    <p:sldId id="1052" r:id="rId277"/>
    <p:sldId id="1053" r:id="rId278"/>
    <p:sldId id="1054" r:id="rId279"/>
    <p:sldId id="1055" r:id="rId280"/>
    <p:sldId id="1056" r:id="rId281"/>
    <p:sldId id="1057" r:id="rId282"/>
    <p:sldId id="1058" r:id="rId283"/>
    <p:sldId id="1059" r:id="rId284"/>
    <p:sldId id="1060" r:id="rId285"/>
    <p:sldId id="1061" r:id="rId286"/>
    <p:sldId id="1062" r:id="rId287"/>
    <p:sldId id="1063" r:id="rId288"/>
    <p:sldId id="1064" r:id="rId289"/>
    <p:sldId id="1065" r:id="rId290"/>
    <p:sldId id="1066" r:id="rId291"/>
    <p:sldId id="1067" r:id="rId292"/>
    <p:sldId id="1068" r:id="rId293"/>
    <p:sldId id="1069" r:id="rId294"/>
  </p:sldIdLst>
  <p:sldSz cx="12192000" cy="6858000"/>
  <p:notesSz cx="6858000" cy="9144000"/>
  <p:defaultTextStyle>
    <a:defPPr>
      <a:defRPr lang="en-US"/>
    </a:defPPr>
    <a:lvl1pPr marL="0" algn="l" defTabSz="544053" rtl="0" eaLnBrk="1" latinLnBrk="0" hangingPunct="1">
      <a:defRPr sz="2175" kern="1200">
        <a:solidFill>
          <a:schemeClr val="tx1"/>
        </a:solidFill>
        <a:latin typeface="+mn-lt"/>
        <a:ea typeface="+mn-ea"/>
        <a:cs typeface="+mn-cs"/>
      </a:defRPr>
    </a:lvl1pPr>
    <a:lvl2pPr marL="544053" algn="l" defTabSz="544053" rtl="0" eaLnBrk="1" latinLnBrk="0" hangingPunct="1">
      <a:defRPr sz="2175" kern="1200">
        <a:solidFill>
          <a:schemeClr val="tx1"/>
        </a:solidFill>
        <a:latin typeface="+mn-lt"/>
        <a:ea typeface="+mn-ea"/>
        <a:cs typeface="+mn-cs"/>
      </a:defRPr>
    </a:lvl2pPr>
    <a:lvl3pPr marL="1088106" algn="l" defTabSz="544053" rtl="0" eaLnBrk="1" latinLnBrk="0" hangingPunct="1">
      <a:defRPr sz="2175" kern="1200">
        <a:solidFill>
          <a:schemeClr val="tx1"/>
        </a:solidFill>
        <a:latin typeface="+mn-lt"/>
        <a:ea typeface="+mn-ea"/>
        <a:cs typeface="+mn-cs"/>
      </a:defRPr>
    </a:lvl3pPr>
    <a:lvl4pPr marL="1632159" algn="l" defTabSz="544053" rtl="0" eaLnBrk="1" latinLnBrk="0" hangingPunct="1">
      <a:defRPr sz="2175" kern="1200">
        <a:solidFill>
          <a:schemeClr val="tx1"/>
        </a:solidFill>
        <a:latin typeface="+mn-lt"/>
        <a:ea typeface="+mn-ea"/>
        <a:cs typeface="+mn-cs"/>
      </a:defRPr>
    </a:lvl4pPr>
    <a:lvl5pPr marL="2176212" algn="l" defTabSz="544053" rtl="0" eaLnBrk="1" latinLnBrk="0" hangingPunct="1">
      <a:defRPr sz="2175" kern="1200">
        <a:solidFill>
          <a:schemeClr val="tx1"/>
        </a:solidFill>
        <a:latin typeface="+mn-lt"/>
        <a:ea typeface="+mn-ea"/>
        <a:cs typeface="+mn-cs"/>
      </a:defRPr>
    </a:lvl5pPr>
    <a:lvl6pPr marL="2720266" algn="l" defTabSz="544053" rtl="0" eaLnBrk="1" latinLnBrk="0" hangingPunct="1">
      <a:defRPr sz="2175" kern="1200">
        <a:solidFill>
          <a:schemeClr val="tx1"/>
        </a:solidFill>
        <a:latin typeface="+mn-lt"/>
        <a:ea typeface="+mn-ea"/>
        <a:cs typeface="+mn-cs"/>
      </a:defRPr>
    </a:lvl6pPr>
    <a:lvl7pPr marL="3264317" algn="l" defTabSz="544053" rtl="0" eaLnBrk="1" latinLnBrk="0" hangingPunct="1">
      <a:defRPr sz="2175" kern="1200">
        <a:solidFill>
          <a:schemeClr val="tx1"/>
        </a:solidFill>
        <a:latin typeface="+mn-lt"/>
        <a:ea typeface="+mn-ea"/>
        <a:cs typeface="+mn-cs"/>
      </a:defRPr>
    </a:lvl7pPr>
    <a:lvl8pPr marL="3808371" algn="l" defTabSz="544053" rtl="0" eaLnBrk="1" latinLnBrk="0" hangingPunct="1">
      <a:defRPr sz="2175" kern="1200">
        <a:solidFill>
          <a:schemeClr val="tx1"/>
        </a:solidFill>
        <a:latin typeface="+mn-lt"/>
        <a:ea typeface="+mn-ea"/>
        <a:cs typeface="+mn-cs"/>
      </a:defRPr>
    </a:lvl8pPr>
    <a:lvl9pPr marL="4352424" algn="l" defTabSz="544053" rtl="0" eaLnBrk="1" latinLnBrk="0" hangingPunct="1">
      <a:defRPr sz="2175" kern="1200">
        <a:solidFill>
          <a:schemeClr val="tx1"/>
        </a:solidFill>
        <a:latin typeface="+mn-lt"/>
        <a:ea typeface="+mn-ea"/>
        <a:cs typeface="+mn-cs"/>
      </a:defRPr>
    </a:lvl9pPr>
  </p:defaultTextStyle>
  <p:extLst>
    <p:ext uri="{521415D9-36F7-43E2-AB2F-B90AF26B5E84}">
      <p14:sectionLst xmlns:p14="http://schemas.microsoft.com/office/powerpoint/2010/main">
        <p14:section name="Domain 2" id="{C795B3DE-0ECA-C145-A699-3A1E5CEA9001}">
          <p14:sldIdLst>
            <p14:sldId id="612"/>
            <p14:sldId id="588"/>
            <p14:sldId id="756"/>
            <p14:sldId id="259"/>
            <p14:sldId id="591"/>
            <p14:sldId id="613"/>
            <p14:sldId id="624"/>
            <p14:sldId id="625"/>
            <p14:sldId id="626"/>
            <p14:sldId id="627"/>
            <p14:sldId id="601"/>
            <p14:sldId id="628"/>
          </p14:sldIdLst>
        </p14:section>
        <p14:section name="Module 1" id="{491DC918-8F1D-DE44-90FB-C45B21D7D5AF}">
          <p14:sldIdLst>
            <p14:sldId id="266"/>
            <p14:sldId id="267"/>
            <p14:sldId id="759"/>
            <p14:sldId id="760"/>
            <p14:sldId id="761"/>
            <p14:sldId id="762"/>
            <p14:sldId id="763"/>
            <p14:sldId id="764"/>
          </p14:sldIdLst>
        </p14:section>
        <p14:section name="Module 2" id="{8A963C6B-44F5-3240-9233-12547C482439}">
          <p14:sldIdLst>
            <p14:sldId id="615"/>
            <p14:sldId id="616"/>
            <p14:sldId id="765"/>
            <p14:sldId id="766"/>
            <p14:sldId id="767"/>
            <p14:sldId id="768"/>
            <p14:sldId id="769"/>
            <p14:sldId id="770"/>
            <p14:sldId id="771"/>
            <p14:sldId id="772"/>
            <p14:sldId id="773"/>
          </p14:sldIdLst>
        </p14:section>
        <p14:section name="Module 3" id="{3B384158-DD36-E24A-80DD-691EA611E273}">
          <p14:sldIdLst>
            <p14:sldId id="646"/>
            <p14:sldId id="647"/>
            <p14:sldId id="774"/>
            <p14:sldId id="775"/>
            <p14:sldId id="776"/>
            <p14:sldId id="777"/>
            <p14:sldId id="1070"/>
            <p14:sldId id="779"/>
            <p14:sldId id="780"/>
            <p14:sldId id="782"/>
          </p14:sldIdLst>
        </p14:section>
        <p14:section name="Module 4" id="{413C4274-8176-C947-9AD9-E4115770B990}">
          <p14:sldIdLst>
            <p14:sldId id="657"/>
            <p14:sldId id="658"/>
            <p14:sldId id="783"/>
            <p14:sldId id="656"/>
            <p14:sldId id="784"/>
            <p14:sldId id="785"/>
            <p14:sldId id="786"/>
            <p14:sldId id="787"/>
            <p14:sldId id="788"/>
            <p14:sldId id="789"/>
            <p14:sldId id="790"/>
            <p14:sldId id="791"/>
            <p14:sldId id="792"/>
            <p14:sldId id="793"/>
            <p14:sldId id="794"/>
            <p14:sldId id="795"/>
            <p14:sldId id="796"/>
            <p14:sldId id="797"/>
          </p14:sldIdLst>
        </p14:section>
        <p14:section name="Module 5" id="{AF1D9E2B-D60C-A24B-A95B-287AFB69D94F}">
          <p14:sldIdLst>
            <p14:sldId id="661"/>
            <p14:sldId id="662"/>
            <p14:sldId id="798"/>
            <p14:sldId id="799"/>
            <p14:sldId id="800"/>
            <p14:sldId id="801"/>
            <p14:sldId id="802"/>
            <p14:sldId id="803"/>
            <p14:sldId id="804"/>
            <p14:sldId id="805"/>
            <p14:sldId id="806"/>
            <p14:sldId id="807"/>
            <p14:sldId id="808"/>
            <p14:sldId id="809"/>
            <p14:sldId id="810"/>
            <p14:sldId id="811"/>
            <p14:sldId id="813"/>
            <p14:sldId id="812"/>
            <p14:sldId id="814"/>
            <p14:sldId id="815"/>
            <p14:sldId id="817"/>
            <p14:sldId id="816"/>
            <p14:sldId id="818"/>
            <p14:sldId id="819"/>
            <p14:sldId id="820"/>
            <p14:sldId id="822"/>
            <p14:sldId id="823"/>
            <p14:sldId id="821"/>
            <p14:sldId id="824"/>
            <p14:sldId id="825"/>
            <p14:sldId id="826"/>
            <p14:sldId id="827"/>
            <p14:sldId id="828"/>
            <p14:sldId id="829"/>
            <p14:sldId id="830"/>
            <p14:sldId id="831"/>
            <p14:sldId id="832"/>
            <p14:sldId id="833"/>
            <p14:sldId id="834"/>
            <p14:sldId id="836"/>
            <p14:sldId id="837"/>
            <p14:sldId id="835"/>
            <p14:sldId id="838"/>
            <p14:sldId id="839"/>
            <p14:sldId id="840"/>
            <p14:sldId id="841"/>
            <p14:sldId id="842"/>
            <p14:sldId id="843"/>
            <p14:sldId id="845"/>
            <p14:sldId id="846"/>
            <p14:sldId id="847"/>
          </p14:sldIdLst>
        </p14:section>
        <p14:section name="Module 6" id="{4E097AF7-1597-8C4F-BE0C-11A187AF8CF3}">
          <p14:sldIdLst>
            <p14:sldId id="676"/>
            <p14:sldId id="677"/>
            <p14:sldId id="848"/>
            <p14:sldId id="678"/>
            <p14:sldId id="849"/>
            <p14:sldId id="850"/>
            <p14:sldId id="851"/>
            <p14:sldId id="852"/>
            <p14:sldId id="853"/>
            <p14:sldId id="854"/>
            <p14:sldId id="855"/>
            <p14:sldId id="856"/>
            <p14:sldId id="857"/>
            <p14:sldId id="683"/>
            <p14:sldId id="859"/>
            <p14:sldId id="860"/>
            <p14:sldId id="861"/>
            <p14:sldId id="862"/>
            <p14:sldId id="863"/>
            <p14:sldId id="682"/>
            <p14:sldId id="865"/>
            <p14:sldId id="866"/>
            <p14:sldId id="867"/>
            <p14:sldId id="868"/>
            <p14:sldId id="869"/>
            <p14:sldId id="870"/>
            <p14:sldId id="871"/>
            <p14:sldId id="872"/>
            <p14:sldId id="873"/>
            <p14:sldId id="874"/>
            <p14:sldId id="875"/>
            <p14:sldId id="876"/>
            <p14:sldId id="877"/>
            <p14:sldId id="878"/>
            <p14:sldId id="879"/>
            <p14:sldId id="880"/>
            <p14:sldId id="881"/>
            <p14:sldId id="882"/>
            <p14:sldId id="883"/>
            <p14:sldId id="884"/>
            <p14:sldId id="885"/>
            <p14:sldId id="886"/>
            <p14:sldId id="887"/>
            <p14:sldId id="888"/>
            <p14:sldId id="889"/>
            <p14:sldId id="890"/>
            <p14:sldId id="891"/>
            <p14:sldId id="949"/>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950"/>
            <p14:sldId id="910"/>
            <p14:sldId id="911"/>
            <p14:sldId id="912"/>
            <p14:sldId id="913"/>
            <p14:sldId id="915"/>
            <p14:sldId id="916"/>
            <p14:sldId id="917"/>
            <p14:sldId id="918"/>
            <p14:sldId id="919"/>
            <p14:sldId id="920"/>
            <p14:sldId id="921"/>
            <p14:sldId id="922"/>
            <p14:sldId id="923"/>
            <p14:sldId id="924"/>
            <p14:sldId id="925"/>
            <p14:sldId id="926"/>
            <p14:sldId id="927"/>
            <p14:sldId id="928"/>
            <p14:sldId id="929"/>
            <p14:sldId id="930"/>
            <p14:sldId id="931"/>
            <p14:sldId id="932"/>
            <p14:sldId id="933"/>
            <p14:sldId id="934"/>
            <p14:sldId id="935"/>
            <p14:sldId id="936"/>
            <p14:sldId id="937"/>
            <p14:sldId id="938"/>
            <p14:sldId id="939"/>
            <p14:sldId id="940"/>
            <p14:sldId id="941"/>
            <p14:sldId id="942"/>
            <p14:sldId id="943"/>
            <p14:sldId id="944"/>
            <p14:sldId id="945"/>
            <p14:sldId id="946"/>
            <p14:sldId id="947"/>
            <p14:sldId id="948"/>
            <p14:sldId id="952"/>
            <p14:sldId id="953"/>
            <p14:sldId id="954"/>
            <p14:sldId id="955"/>
            <p14:sldId id="956"/>
            <p14:sldId id="957"/>
            <p14:sldId id="958"/>
            <p14:sldId id="959"/>
            <p14:sldId id="960"/>
            <p14:sldId id="961"/>
            <p14:sldId id="962"/>
            <p14:sldId id="963"/>
            <p14:sldId id="964"/>
            <p14:sldId id="965"/>
            <p14:sldId id="966"/>
            <p14:sldId id="967"/>
          </p14:sldIdLst>
        </p14:section>
        <p14:section name="Module 7" id="{58DCBED4-8C34-184A-B17E-859552DFCDFB}">
          <p14:sldIdLst>
            <p14:sldId id="968"/>
            <p14:sldId id="969"/>
            <p14:sldId id="970"/>
            <p14:sldId id="972"/>
            <p14:sldId id="973"/>
            <p14:sldId id="974"/>
            <p14:sldId id="975"/>
            <p14:sldId id="976"/>
            <p14:sldId id="977"/>
            <p14:sldId id="978"/>
            <p14:sldId id="979"/>
            <p14:sldId id="980"/>
            <p14:sldId id="981"/>
            <p14:sldId id="982"/>
            <p14:sldId id="1023"/>
            <p14:sldId id="983"/>
            <p14:sldId id="984"/>
            <p14:sldId id="985"/>
            <p14:sldId id="986"/>
            <p14:sldId id="1024"/>
            <p14:sldId id="987"/>
            <p14:sldId id="988"/>
            <p14:sldId id="989"/>
            <p14:sldId id="990"/>
            <p14:sldId id="991"/>
            <p14:sldId id="992"/>
            <p14:sldId id="993"/>
            <p14:sldId id="994"/>
            <p14:sldId id="995"/>
            <p14:sldId id="996"/>
            <p14:sldId id="1025"/>
            <p14:sldId id="997"/>
            <p14:sldId id="1071"/>
            <p14:sldId id="998"/>
          </p14:sldIdLst>
        </p14:section>
        <p14:section name="Module 8" id="{D884743F-608B-D946-93C9-B7ADF9465A83}">
          <p14:sldIdLst>
            <p14:sldId id="1050"/>
            <p14:sldId id="1026"/>
            <p14:sldId id="1027"/>
            <p14:sldId id="1028"/>
            <p14:sldId id="1029"/>
            <p14:sldId id="1030"/>
            <p14:sldId id="1051"/>
            <p14:sldId id="1052"/>
            <p14:sldId id="1053"/>
            <p14:sldId id="1054"/>
            <p14:sldId id="1055"/>
            <p14:sldId id="1056"/>
            <p14:sldId id="1057"/>
            <p14:sldId id="1058"/>
            <p14:sldId id="1059"/>
            <p14:sldId id="1060"/>
            <p14:sldId id="1061"/>
            <p14:sldId id="1062"/>
            <p14:sldId id="1063"/>
            <p14:sldId id="1064"/>
            <p14:sldId id="1065"/>
            <p14:sldId id="1066"/>
            <p14:sldId id="1067"/>
            <p14:sldId id="1068"/>
            <p14:sldId id="106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Tara Zeiler" initials="TZ" lastIdx="35" clrIdx="6">
    <p:extLst/>
  </p:cmAuthor>
  <p:cmAuthor id="1" name="Elaine Hester" initials="EH" lastIdx="40" clrIdx="0"/>
  <p:cmAuthor id="8" name="Christina Kalenderian" initials="" lastIdx="0" clrIdx="7"/>
  <p:cmAuthor id="2" name="Melanie Ann Peck" initials="MP" lastIdx="2" clrIdx="1"/>
  <p:cmAuthor id="9" name="Owner" initials="O" lastIdx="3" clrIdx="8">
    <p:extLst/>
  </p:cmAuthor>
  <p:cmAuthor id="3" name="Sara Cardoza" initials="SC" lastIdx="5" clrIdx="2"/>
  <p:cmAuthor id="10" name="YEBOAH STEPHEN" initials="YS" lastIdx="1" clrIdx="9">
    <p:extLst>
      <p:ext uri="{19B8F6BF-5375-455C-9EA6-DF929625EA0E}">
        <p15:presenceInfo xmlns:p15="http://schemas.microsoft.com/office/powerpoint/2012/main" userId="9262c72d85243c31" providerId="Windows Live"/>
      </p:ext>
    </p:extLst>
  </p:cmAuthor>
  <p:cmAuthor id="4" name="Kaitlyn Langenbacher" initials="KL" lastIdx="23" clrIdx="3">
    <p:extLst/>
  </p:cmAuthor>
  <p:cmAuthor id="5" name="gulab" initials="" lastIdx="1" clrIdx="4"/>
  <p:cmAuthor id="6" name="SRM-Delhi" initials="" lastIdx="4"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3E8"/>
    <a:srgbClr val="898989"/>
    <a:srgbClr val="A6A6A6"/>
    <a:srgbClr val="95D600"/>
    <a:srgbClr val="006F52"/>
    <a:srgbClr val="006F53"/>
    <a:srgbClr val="BEBEC0"/>
    <a:srgbClr val="F7F7F9"/>
    <a:srgbClr val="D1D2D0"/>
    <a:srgbClr val="4646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06" autoAdjust="0"/>
    <p:restoredTop sz="93816" autoAdjust="0"/>
  </p:normalViewPr>
  <p:slideViewPr>
    <p:cSldViewPr snapToGrid="0">
      <p:cViewPr varScale="1">
        <p:scale>
          <a:sx n="107" d="100"/>
          <a:sy n="107" d="100"/>
        </p:scale>
        <p:origin x="264" y="114"/>
      </p:cViewPr>
      <p:guideLst>
        <p:guide orient="horz" pos="2160"/>
        <p:guide pos="3840"/>
      </p:guideLst>
    </p:cSldViewPr>
  </p:slideViewPr>
  <p:notesTextViewPr>
    <p:cViewPr>
      <p:scale>
        <a:sx n="1" d="1"/>
        <a:sy n="1" d="1"/>
      </p:scale>
      <p:origin x="0" y="0"/>
    </p:cViewPr>
  </p:notesTextViewPr>
  <p:sorterViewPr>
    <p:cViewPr>
      <p:scale>
        <a:sx n="84" d="100"/>
        <a:sy n="84" d="100"/>
      </p:scale>
      <p:origin x="0" y="-67086"/>
    </p:cViewPr>
  </p:sorterViewPr>
  <p:notesViewPr>
    <p:cSldViewPr snapToGrid="0" snapToObjects="1">
      <p:cViewPr varScale="1">
        <p:scale>
          <a:sx n="102" d="100"/>
          <a:sy n="102" d="100"/>
        </p:scale>
        <p:origin x="-3056"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theme" Target="theme/theme1.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notesMaster" Target="notesMasters/notes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commentAuthors" Target="commentAuthors.xml"/><Relationship Id="rId300" Type="http://schemas.openxmlformats.org/officeDocument/2006/relationships/tableStyles" Target="tableStyles.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presProps" Target="presProps.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viewProps" Target="viewProps.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s>
</file>

<file path=ppt/comments/comment1.xml><?xml version="1.0" encoding="utf-8"?>
<p:cmLst xmlns:a="http://schemas.openxmlformats.org/drawingml/2006/main" xmlns:r="http://schemas.openxmlformats.org/officeDocument/2006/relationships" xmlns:p="http://schemas.openxmlformats.org/presentationml/2006/main">
  <p:cm authorId="10" dt="2018-09-04T16:14:10.335" idx="1">
    <p:pos x="3044" y="2502"/>
    <p:text>This is also know as Quantum key distribution</p:text>
    <p:extLst>
      <p:ext uri="{C676402C-5697-4E1C-873F-D02D1690AC5C}">
        <p15:threadingInfo xmlns:p15="http://schemas.microsoft.com/office/powerpoint/2012/main" timeZoneBias="0"/>
      </p:ext>
    </p:extLst>
  </p:cm>
</p:cmLst>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AB4DC6-8984-8D4F-BFE6-2AD0044EE05D}"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5D660080-36C7-2A44-BC6F-61FEB712CAD9}">
      <dgm:prSet custT="1"/>
      <dgm:spPr>
        <a:solidFill>
          <a:srgbClr val="F7F7F9"/>
        </a:solidFill>
      </dgm:spPr>
      <dgm:t>
        <a:bodyPr anchor="ctr"/>
        <a:lstStyle/>
        <a:p>
          <a:pPr rtl="0"/>
          <a:r>
            <a:rPr lang="en-US" sz="2400" b="1" dirty="0">
              <a:latin typeface="Open Sans Semibold"/>
              <a:cs typeface="Open Sans Semibold"/>
            </a:rPr>
            <a:t>Domain 1: </a:t>
          </a:r>
          <a:r>
            <a:rPr lang="en-US" sz="2400" b="0" dirty="0">
              <a:latin typeface="Open Sans Semibold"/>
              <a:cs typeface="Open Sans Semibold"/>
            </a:rPr>
            <a:t>Security and Risk Management</a:t>
          </a:r>
        </a:p>
      </dgm:t>
    </dgm:pt>
    <dgm:pt modelId="{097C7F3D-DD80-BD49-A21E-62C258C76CCE}" type="parTrans" cxnId="{4AE6B1EC-3E85-8E45-8F45-4A9B5F9CE79F}">
      <dgm:prSet/>
      <dgm:spPr/>
      <dgm:t>
        <a:bodyPr/>
        <a:lstStyle/>
        <a:p>
          <a:endParaRPr lang="en-US"/>
        </a:p>
      </dgm:t>
    </dgm:pt>
    <dgm:pt modelId="{C0FB1487-ED60-CB47-8E8D-C7287C9AD3DC}" type="sibTrans" cxnId="{4AE6B1EC-3E85-8E45-8F45-4A9B5F9CE79F}">
      <dgm:prSet/>
      <dgm:spPr/>
      <dgm:t>
        <a:bodyPr/>
        <a:lstStyle/>
        <a:p>
          <a:endParaRPr lang="en-US"/>
        </a:p>
      </dgm:t>
    </dgm:pt>
    <dgm:pt modelId="{9E887B32-6FA9-284C-8EA3-BE393E3A8AC7}">
      <dgm:prSet custT="1"/>
      <dgm:spPr>
        <a:solidFill>
          <a:srgbClr val="F7F7F9"/>
        </a:solidFill>
      </dgm:spPr>
      <dgm:t>
        <a:bodyPr anchor="ctr"/>
        <a:lstStyle/>
        <a:p>
          <a:pPr rtl="0"/>
          <a:r>
            <a:rPr lang="en-US" sz="2400" b="1" dirty="0">
              <a:solidFill>
                <a:schemeClr val="tx1"/>
              </a:solidFill>
              <a:latin typeface="Open Sans Semibold"/>
              <a:cs typeface="Open Sans Semibold"/>
            </a:rPr>
            <a:t>Domain 2</a:t>
          </a:r>
          <a:r>
            <a:rPr lang="en-US" sz="2400" b="0" dirty="0">
              <a:solidFill>
                <a:schemeClr val="tx1"/>
              </a:solidFill>
              <a:latin typeface="Open Sans Semibold"/>
              <a:cs typeface="Open Sans Semibold"/>
            </a:rPr>
            <a:t>: Asset Security</a:t>
          </a:r>
        </a:p>
      </dgm:t>
    </dgm:pt>
    <dgm:pt modelId="{984C873E-CAB9-834F-A13E-1765BFE6BC10}" type="parTrans" cxnId="{A3B46446-9D2C-624A-B6FA-C96EB32BA233}">
      <dgm:prSet/>
      <dgm:spPr/>
      <dgm:t>
        <a:bodyPr/>
        <a:lstStyle/>
        <a:p>
          <a:endParaRPr lang="en-US"/>
        </a:p>
      </dgm:t>
    </dgm:pt>
    <dgm:pt modelId="{7444DA42-6FEC-4A46-9794-AADFC8EB6E4F}" type="sibTrans" cxnId="{A3B46446-9D2C-624A-B6FA-C96EB32BA233}">
      <dgm:prSet/>
      <dgm:spPr/>
      <dgm:t>
        <a:bodyPr/>
        <a:lstStyle/>
        <a:p>
          <a:endParaRPr lang="en-US"/>
        </a:p>
      </dgm:t>
    </dgm:pt>
    <dgm:pt modelId="{54AAC4BB-C02D-5548-97FF-C2DFDF2637B8}">
      <dgm:prSet custT="1"/>
      <dgm:spPr>
        <a:solidFill>
          <a:srgbClr val="006F53"/>
        </a:solidFill>
      </dgm:spPr>
      <dgm:t>
        <a:bodyPr anchor="ctr"/>
        <a:lstStyle/>
        <a:p>
          <a:pPr rtl="0"/>
          <a:r>
            <a:rPr lang="en-US" sz="2400" b="1" dirty="0">
              <a:solidFill>
                <a:schemeClr val="bg1"/>
              </a:solidFill>
              <a:latin typeface="Open Sans Semibold"/>
              <a:cs typeface="Open Sans Semibold"/>
            </a:rPr>
            <a:t>Domain 3: Security Architecture and Engineering</a:t>
          </a:r>
        </a:p>
      </dgm:t>
    </dgm:pt>
    <dgm:pt modelId="{D2450336-B064-E840-AB61-E8240D67E240}" type="parTrans" cxnId="{BBC58CEF-10BE-A844-B1C5-4CE832174D4D}">
      <dgm:prSet/>
      <dgm:spPr/>
      <dgm:t>
        <a:bodyPr/>
        <a:lstStyle/>
        <a:p>
          <a:endParaRPr lang="en-US"/>
        </a:p>
      </dgm:t>
    </dgm:pt>
    <dgm:pt modelId="{7B706801-3838-6147-BA1C-ABF8114C7E39}" type="sibTrans" cxnId="{BBC58CEF-10BE-A844-B1C5-4CE832174D4D}">
      <dgm:prSet/>
      <dgm:spPr/>
      <dgm:t>
        <a:bodyPr/>
        <a:lstStyle/>
        <a:p>
          <a:endParaRPr lang="en-US"/>
        </a:p>
      </dgm:t>
    </dgm:pt>
    <dgm:pt modelId="{840AFEC2-FF39-D843-BBCE-299F27507266}">
      <dgm:prSet custT="1"/>
      <dgm:spPr>
        <a:solidFill>
          <a:srgbClr val="F7F7F9"/>
        </a:solidFill>
      </dgm:spPr>
      <dgm:t>
        <a:bodyPr anchor="ctr"/>
        <a:lstStyle/>
        <a:p>
          <a:pPr rtl="0"/>
          <a:r>
            <a:rPr lang="en-US" sz="2400" b="1" dirty="0">
              <a:latin typeface="Open Sans Semibold"/>
              <a:cs typeface="Open Sans Semibold"/>
            </a:rPr>
            <a:t>Domain 4: </a:t>
          </a:r>
          <a:r>
            <a:rPr lang="en-US" sz="2400" b="0" dirty="0">
              <a:latin typeface="Open Sans Semibold"/>
              <a:cs typeface="Open Sans Semibold"/>
            </a:rPr>
            <a:t>Communication and Network Security</a:t>
          </a:r>
        </a:p>
      </dgm:t>
    </dgm:pt>
    <dgm:pt modelId="{5F16C5E0-078D-CB4F-957C-B5A9F61494B0}" type="parTrans" cxnId="{6C8E6F18-DD06-5D41-AF05-3A0C7FE8CC70}">
      <dgm:prSet/>
      <dgm:spPr/>
      <dgm:t>
        <a:bodyPr/>
        <a:lstStyle/>
        <a:p>
          <a:endParaRPr lang="en-US"/>
        </a:p>
      </dgm:t>
    </dgm:pt>
    <dgm:pt modelId="{FD2007B5-CC5F-B24D-849B-73B72F923581}" type="sibTrans" cxnId="{6C8E6F18-DD06-5D41-AF05-3A0C7FE8CC70}">
      <dgm:prSet/>
      <dgm:spPr/>
      <dgm:t>
        <a:bodyPr/>
        <a:lstStyle/>
        <a:p>
          <a:endParaRPr lang="en-US"/>
        </a:p>
      </dgm:t>
    </dgm:pt>
    <dgm:pt modelId="{F73219DE-00BF-F049-A708-81C2D16E64AD}">
      <dgm:prSet custT="1"/>
      <dgm:spPr>
        <a:solidFill>
          <a:srgbClr val="F7F7F9"/>
        </a:solidFill>
      </dgm:spPr>
      <dgm:t>
        <a:bodyPr anchor="ctr"/>
        <a:lstStyle/>
        <a:p>
          <a:pPr rtl="0"/>
          <a:r>
            <a:rPr lang="en-US" sz="2400" b="1" dirty="0">
              <a:latin typeface="Open Sans Semibold"/>
              <a:cs typeface="Open Sans Semibold"/>
            </a:rPr>
            <a:t>Domain 5: </a:t>
          </a:r>
          <a:r>
            <a:rPr lang="en-US" sz="2400" b="0" dirty="0">
              <a:latin typeface="Open Sans Semibold"/>
              <a:cs typeface="Open Sans Semibold"/>
            </a:rPr>
            <a:t>Identity and Access Management (IAM)</a:t>
          </a:r>
        </a:p>
      </dgm:t>
    </dgm:pt>
    <dgm:pt modelId="{FBF04215-E306-1B44-B7C1-7CE2622C9B7E}" type="parTrans" cxnId="{0EEF45D7-7C11-B94A-9D60-8CB7743F8418}">
      <dgm:prSet/>
      <dgm:spPr/>
      <dgm:t>
        <a:bodyPr/>
        <a:lstStyle/>
        <a:p>
          <a:endParaRPr lang="en-US"/>
        </a:p>
      </dgm:t>
    </dgm:pt>
    <dgm:pt modelId="{5002A148-968E-294A-BFD7-2310BAC1D7B7}" type="sibTrans" cxnId="{0EEF45D7-7C11-B94A-9D60-8CB7743F8418}">
      <dgm:prSet/>
      <dgm:spPr/>
      <dgm:t>
        <a:bodyPr/>
        <a:lstStyle/>
        <a:p>
          <a:endParaRPr lang="en-US"/>
        </a:p>
      </dgm:t>
    </dgm:pt>
    <dgm:pt modelId="{281D34A8-16D4-7742-B83C-1D2ECFA8F248}">
      <dgm:prSet custT="1"/>
      <dgm:spPr>
        <a:solidFill>
          <a:srgbClr val="F7F7F9"/>
        </a:solidFill>
      </dgm:spPr>
      <dgm:t>
        <a:bodyPr anchor="ctr"/>
        <a:lstStyle/>
        <a:p>
          <a:r>
            <a:rPr lang="en-US" sz="2400" b="1" dirty="0">
              <a:latin typeface="Open Sans Semibold"/>
              <a:cs typeface="Open Sans Semibold"/>
            </a:rPr>
            <a:t>Domain 6: </a:t>
          </a:r>
          <a:r>
            <a:rPr lang="en-US" sz="2400" b="0" dirty="0">
              <a:latin typeface="Open Sans Semibold"/>
              <a:cs typeface="Open Sans Semibold"/>
            </a:rPr>
            <a:t>Security Assessment and Testing</a:t>
          </a:r>
        </a:p>
      </dgm:t>
    </dgm:pt>
    <dgm:pt modelId="{C7502B2C-5CC5-3E47-9DE4-FEFCDEC2175D}" type="sibTrans" cxnId="{EC070DFD-EE78-3A45-B45F-89E172B6A8C8}">
      <dgm:prSet/>
      <dgm:spPr/>
      <dgm:t>
        <a:bodyPr/>
        <a:lstStyle/>
        <a:p>
          <a:endParaRPr lang="en-US"/>
        </a:p>
      </dgm:t>
    </dgm:pt>
    <dgm:pt modelId="{5C4A8482-B950-E54A-B31C-00FA8857679F}" type="parTrans" cxnId="{EC070DFD-EE78-3A45-B45F-89E172B6A8C8}">
      <dgm:prSet/>
      <dgm:spPr/>
      <dgm:t>
        <a:bodyPr/>
        <a:lstStyle/>
        <a:p>
          <a:endParaRPr lang="en-US"/>
        </a:p>
      </dgm:t>
    </dgm:pt>
    <dgm:pt modelId="{64192E63-EEBC-B14A-B10E-63169B604297}">
      <dgm:prSet/>
      <dgm:spPr/>
      <dgm:t>
        <a:bodyPr/>
        <a:lstStyle/>
        <a:p>
          <a:endParaRPr lang="en-US"/>
        </a:p>
      </dgm:t>
    </dgm:pt>
    <dgm:pt modelId="{F1641237-430C-3741-89EA-65A7918C6839}" type="parTrans" cxnId="{819F81EC-3147-1D42-9995-BA68664D0E7B}">
      <dgm:prSet/>
      <dgm:spPr/>
      <dgm:t>
        <a:bodyPr/>
        <a:lstStyle/>
        <a:p>
          <a:endParaRPr lang="en-US"/>
        </a:p>
      </dgm:t>
    </dgm:pt>
    <dgm:pt modelId="{3E416C6E-C4F8-DF40-8522-10088C8135B9}" type="sibTrans" cxnId="{819F81EC-3147-1D42-9995-BA68664D0E7B}">
      <dgm:prSet/>
      <dgm:spPr/>
      <dgm:t>
        <a:bodyPr/>
        <a:lstStyle/>
        <a:p>
          <a:endParaRPr lang="en-US"/>
        </a:p>
      </dgm:t>
    </dgm:pt>
    <dgm:pt modelId="{F03109A8-D8B1-E646-9F43-8700562218FB}" type="pres">
      <dgm:prSet presAssocID="{CFAB4DC6-8984-8D4F-BFE6-2AD0044EE05D}" presName="vert0" presStyleCnt="0">
        <dgm:presLayoutVars>
          <dgm:dir/>
          <dgm:animOne val="branch"/>
          <dgm:animLvl val="lvl"/>
        </dgm:presLayoutVars>
      </dgm:prSet>
      <dgm:spPr/>
    </dgm:pt>
    <dgm:pt modelId="{2B7A0789-F780-5D41-82E2-6001E6082878}" type="pres">
      <dgm:prSet presAssocID="{5D660080-36C7-2A44-BC6F-61FEB712CAD9}" presName="thickLine" presStyleLbl="alignNode1" presStyleIdx="0" presStyleCnt="7"/>
      <dgm:spPr>
        <a:ln>
          <a:solidFill>
            <a:srgbClr val="FFFFFF"/>
          </a:solidFill>
        </a:ln>
      </dgm:spPr>
    </dgm:pt>
    <dgm:pt modelId="{28B02803-7E30-8844-A47E-ABC5B47220C9}" type="pres">
      <dgm:prSet presAssocID="{5D660080-36C7-2A44-BC6F-61FEB712CAD9}" presName="horz1" presStyleCnt="0"/>
      <dgm:spPr/>
    </dgm:pt>
    <dgm:pt modelId="{1858FC74-4C3B-8C4E-AD18-F4DDE5356352}" type="pres">
      <dgm:prSet presAssocID="{5D660080-36C7-2A44-BC6F-61FEB712CAD9}" presName="tx1" presStyleLbl="revTx" presStyleIdx="0" presStyleCnt="7" custLinFactNeighborX="2828" custLinFactNeighborY="-42342"/>
      <dgm:spPr/>
    </dgm:pt>
    <dgm:pt modelId="{C6D6577B-3B5E-654A-9156-DFB3B1035A6B}" type="pres">
      <dgm:prSet presAssocID="{5D660080-36C7-2A44-BC6F-61FEB712CAD9}" presName="vert1" presStyleCnt="0"/>
      <dgm:spPr/>
    </dgm:pt>
    <dgm:pt modelId="{81B6FAE2-23E4-4546-AD04-5A1B7DB6ED86}" type="pres">
      <dgm:prSet presAssocID="{9E887B32-6FA9-284C-8EA3-BE393E3A8AC7}" presName="thickLine" presStyleLbl="alignNode1" presStyleIdx="1" presStyleCnt="7"/>
      <dgm:spPr>
        <a:ln>
          <a:solidFill>
            <a:schemeClr val="bg1"/>
          </a:solidFill>
        </a:ln>
      </dgm:spPr>
    </dgm:pt>
    <dgm:pt modelId="{18DBD1DD-59DF-9E49-917D-E2E33B39F1F5}" type="pres">
      <dgm:prSet presAssocID="{9E887B32-6FA9-284C-8EA3-BE393E3A8AC7}" presName="horz1" presStyleCnt="0"/>
      <dgm:spPr/>
    </dgm:pt>
    <dgm:pt modelId="{72098F93-2631-3946-8309-625790F0C226}" type="pres">
      <dgm:prSet presAssocID="{9E887B32-6FA9-284C-8EA3-BE393E3A8AC7}" presName="tx1" presStyleLbl="revTx" presStyleIdx="1" presStyleCnt="7"/>
      <dgm:spPr/>
    </dgm:pt>
    <dgm:pt modelId="{CC94D176-746E-A44B-BF2F-514A7DB394E7}" type="pres">
      <dgm:prSet presAssocID="{9E887B32-6FA9-284C-8EA3-BE393E3A8AC7}" presName="vert1" presStyleCnt="0"/>
      <dgm:spPr/>
    </dgm:pt>
    <dgm:pt modelId="{9CC527D9-3328-1844-BDFB-663FBB123147}" type="pres">
      <dgm:prSet presAssocID="{54AAC4BB-C02D-5548-97FF-C2DFDF2637B8}" presName="thickLine" presStyleLbl="alignNode1" presStyleIdx="2" presStyleCnt="7"/>
      <dgm:spPr/>
    </dgm:pt>
    <dgm:pt modelId="{F38C55B2-7E90-084A-A690-622E918C0F73}" type="pres">
      <dgm:prSet presAssocID="{54AAC4BB-C02D-5548-97FF-C2DFDF2637B8}" presName="horz1" presStyleCnt="0"/>
      <dgm:spPr/>
    </dgm:pt>
    <dgm:pt modelId="{4C74A29A-2FB0-A14A-AD53-59D5FC2432F2}" type="pres">
      <dgm:prSet presAssocID="{54AAC4BB-C02D-5548-97FF-C2DFDF2637B8}" presName="tx1" presStyleLbl="revTx" presStyleIdx="2" presStyleCnt="7"/>
      <dgm:spPr/>
    </dgm:pt>
    <dgm:pt modelId="{BB030912-708A-D84F-9526-AC19BC420F12}" type="pres">
      <dgm:prSet presAssocID="{54AAC4BB-C02D-5548-97FF-C2DFDF2637B8}" presName="vert1" presStyleCnt="0"/>
      <dgm:spPr/>
    </dgm:pt>
    <dgm:pt modelId="{0A3154CB-248A-C741-AF88-27F9F85BF046}" type="pres">
      <dgm:prSet presAssocID="{840AFEC2-FF39-D843-BBCE-299F27507266}" presName="thickLine" presStyleLbl="alignNode1" presStyleIdx="3" presStyleCnt="7"/>
      <dgm:spPr>
        <a:ln>
          <a:solidFill>
            <a:srgbClr val="FFFFFF"/>
          </a:solidFill>
        </a:ln>
      </dgm:spPr>
    </dgm:pt>
    <dgm:pt modelId="{8C9F85AB-4817-1644-94BB-BCBE49ED011C}" type="pres">
      <dgm:prSet presAssocID="{840AFEC2-FF39-D843-BBCE-299F27507266}" presName="horz1" presStyleCnt="0"/>
      <dgm:spPr/>
    </dgm:pt>
    <dgm:pt modelId="{3F1BEDE9-6224-334F-8391-0198328B3E1D}" type="pres">
      <dgm:prSet presAssocID="{840AFEC2-FF39-D843-BBCE-299F27507266}" presName="tx1" presStyleLbl="revTx" presStyleIdx="3" presStyleCnt="7"/>
      <dgm:spPr/>
    </dgm:pt>
    <dgm:pt modelId="{8385E50F-6F8A-B040-A631-917DEB8D9911}" type="pres">
      <dgm:prSet presAssocID="{840AFEC2-FF39-D843-BBCE-299F27507266}" presName="vert1" presStyleCnt="0"/>
      <dgm:spPr/>
    </dgm:pt>
    <dgm:pt modelId="{B1F0A441-036A-4D48-A20D-78DDE49BA465}" type="pres">
      <dgm:prSet presAssocID="{F73219DE-00BF-F049-A708-81C2D16E64AD}" presName="thickLine" presStyleLbl="alignNode1" presStyleIdx="4" presStyleCnt="7"/>
      <dgm:spPr>
        <a:ln>
          <a:solidFill>
            <a:srgbClr val="FFFFFF"/>
          </a:solidFill>
        </a:ln>
      </dgm:spPr>
    </dgm:pt>
    <dgm:pt modelId="{2359C065-C4E4-4441-8BA7-7A1028E83A0F}" type="pres">
      <dgm:prSet presAssocID="{F73219DE-00BF-F049-A708-81C2D16E64AD}" presName="horz1" presStyleCnt="0"/>
      <dgm:spPr/>
    </dgm:pt>
    <dgm:pt modelId="{9056C052-B14B-C94D-8A57-3371D85E6F5D}" type="pres">
      <dgm:prSet presAssocID="{F73219DE-00BF-F049-A708-81C2D16E64AD}" presName="tx1" presStyleLbl="revTx" presStyleIdx="4" presStyleCnt="7"/>
      <dgm:spPr/>
    </dgm:pt>
    <dgm:pt modelId="{9A567801-6D10-BD40-BD57-F9E110957977}" type="pres">
      <dgm:prSet presAssocID="{F73219DE-00BF-F049-A708-81C2D16E64AD}" presName="vert1" presStyleCnt="0"/>
      <dgm:spPr/>
    </dgm:pt>
    <dgm:pt modelId="{72A14F80-AACE-B84B-A9E8-95CC5EE1AD32}" type="pres">
      <dgm:prSet presAssocID="{281D34A8-16D4-7742-B83C-1D2ECFA8F248}" presName="thickLine" presStyleLbl="alignNode1" presStyleIdx="5" presStyleCnt="7"/>
      <dgm:spPr>
        <a:ln>
          <a:solidFill>
            <a:srgbClr val="FFFFFF"/>
          </a:solidFill>
        </a:ln>
      </dgm:spPr>
    </dgm:pt>
    <dgm:pt modelId="{04E1DDE2-FA18-404B-BE9F-91425E6B89D5}" type="pres">
      <dgm:prSet presAssocID="{281D34A8-16D4-7742-B83C-1D2ECFA8F248}" presName="horz1" presStyleCnt="0"/>
      <dgm:spPr/>
    </dgm:pt>
    <dgm:pt modelId="{C63EBCB4-B97C-B547-BA70-CC52993AAE0C}" type="pres">
      <dgm:prSet presAssocID="{281D34A8-16D4-7742-B83C-1D2ECFA8F248}" presName="tx1" presStyleLbl="revTx" presStyleIdx="5" presStyleCnt="7"/>
      <dgm:spPr/>
    </dgm:pt>
    <dgm:pt modelId="{D07656D6-852B-3B43-B05F-B1E2B7E7889E}" type="pres">
      <dgm:prSet presAssocID="{281D34A8-16D4-7742-B83C-1D2ECFA8F248}" presName="vert1" presStyleCnt="0"/>
      <dgm:spPr/>
    </dgm:pt>
    <dgm:pt modelId="{1621A777-1D87-8247-A34C-17EBFCD24916}" type="pres">
      <dgm:prSet presAssocID="{64192E63-EEBC-B14A-B10E-63169B604297}" presName="thickLine" presStyleLbl="alignNode1" presStyleIdx="6" presStyleCnt="7"/>
      <dgm:spPr>
        <a:ln>
          <a:solidFill>
            <a:srgbClr val="FFFFFF"/>
          </a:solidFill>
        </a:ln>
      </dgm:spPr>
    </dgm:pt>
    <dgm:pt modelId="{BA740DDE-49FC-C74F-A08B-1FC6A41B5DF2}" type="pres">
      <dgm:prSet presAssocID="{64192E63-EEBC-B14A-B10E-63169B604297}" presName="horz1" presStyleCnt="0"/>
      <dgm:spPr/>
    </dgm:pt>
    <dgm:pt modelId="{4EEA16FA-48C5-C24B-A4D8-B76F9A35E3C1}" type="pres">
      <dgm:prSet presAssocID="{64192E63-EEBC-B14A-B10E-63169B604297}" presName="tx1" presStyleLbl="revTx" presStyleIdx="6" presStyleCnt="7"/>
      <dgm:spPr/>
    </dgm:pt>
    <dgm:pt modelId="{F296DA24-0A69-DC44-99FC-D05FC8632C2F}" type="pres">
      <dgm:prSet presAssocID="{64192E63-EEBC-B14A-B10E-63169B604297}" presName="vert1" presStyleCnt="0"/>
      <dgm:spPr/>
    </dgm:pt>
  </dgm:ptLst>
  <dgm:cxnLst>
    <dgm:cxn modelId="{57A58104-7401-4346-ADA8-E4C20630D8C1}" type="presOf" srcId="{9E887B32-6FA9-284C-8EA3-BE393E3A8AC7}" destId="{72098F93-2631-3946-8309-625790F0C226}" srcOrd="0" destOrd="0" presId="urn:microsoft.com/office/officeart/2008/layout/LinedList"/>
    <dgm:cxn modelId="{6C8E6F18-DD06-5D41-AF05-3A0C7FE8CC70}" srcId="{CFAB4DC6-8984-8D4F-BFE6-2AD0044EE05D}" destId="{840AFEC2-FF39-D843-BBCE-299F27507266}" srcOrd="3" destOrd="0" parTransId="{5F16C5E0-078D-CB4F-957C-B5A9F61494B0}" sibTransId="{FD2007B5-CC5F-B24D-849B-73B72F923581}"/>
    <dgm:cxn modelId="{64CEBD1B-C920-0E4D-91BD-DE470A405FDD}" type="presOf" srcId="{F73219DE-00BF-F049-A708-81C2D16E64AD}" destId="{9056C052-B14B-C94D-8A57-3371D85E6F5D}" srcOrd="0" destOrd="0" presId="urn:microsoft.com/office/officeart/2008/layout/LinedList"/>
    <dgm:cxn modelId="{F63C585E-6A5C-F641-9339-7C28AF260EDB}" type="presOf" srcId="{64192E63-EEBC-B14A-B10E-63169B604297}" destId="{4EEA16FA-48C5-C24B-A4D8-B76F9A35E3C1}" srcOrd="0" destOrd="0" presId="urn:microsoft.com/office/officeart/2008/layout/LinedList"/>
    <dgm:cxn modelId="{A3B46446-9D2C-624A-B6FA-C96EB32BA233}" srcId="{CFAB4DC6-8984-8D4F-BFE6-2AD0044EE05D}" destId="{9E887B32-6FA9-284C-8EA3-BE393E3A8AC7}" srcOrd="1" destOrd="0" parTransId="{984C873E-CAB9-834F-A13E-1765BFE6BC10}" sibTransId="{7444DA42-6FEC-4A46-9794-AADFC8EB6E4F}"/>
    <dgm:cxn modelId="{6C6EB489-BF38-F848-92C8-88A08E79E313}" type="presOf" srcId="{840AFEC2-FF39-D843-BBCE-299F27507266}" destId="{3F1BEDE9-6224-334F-8391-0198328B3E1D}" srcOrd="0" destOrd="0" presId="urn:microsoft.com/office/officeart/2008/layout/LinedList"/>
    <dgm:cxn modelId="{64C217A2-105A-0745-A0D1-5523E7CEE845}" type="presOf" srcId="{54AAC4BB-C02D-5548-97FF-C2DFDF2637B8}" destId="{4C74A29A-2FB0-A14A-AD53-59D5FC2432F2}" srcOrd="0" destOrd="0" presId="urn:microsoft.com/office/officeart/2008/layout/LinedList"/>
    <dgm:cxn modelId="{9357A2B1-7A60-5D41-9F4A-BCE6F917DEA6}" type="presOf" srcId="{CFAB4DC6-8984-8D4F-BFE6-2AD0044EE05D}" destId="{F03109A8-D8B1-E646-9F43-8700562218FB}" srcOrd="0" destOrd="0" presId="urn:microsoft.com/office/officeart/2008/layout/LinedList"/>
    <dgm:cxn modelId="{A20571D3-C02E-6042-9132-175976242982}" type="presOf" srcId="{281D34A8-16D4-7742-B83C-1D2ECFA8F248}" destId="{C63EBCB4-B97C-B547-BA70-CC52993AAE0C}" srcOrd="0" destOrd="0" presId="urn:microsoft.com/office/officeart/2008/layout/LinedList"/>
    <dgm:cxn modelId="{0EEF45D7-7C11-B94A-9D60-8CB7743F8418}" srcId="{CFAB4DC6-8984-8D4F-BFE6-2AD0044EE05D}" destId="{F73219DE-00BF-F049-A708-81C2D16E64AD}" srcOrd="4" destOrd="0" parTransId="{FBF04215-E306-1B44-B7C1-7CE2622C9B7E}" sibTransId="{5002A148-968E-294A-BFD7-2310BAC1D7B7}"/>
    <dgm:cxn modelId="{819F81EC-3147-1D42-9995-BA68664D0E7B}" srcId="{CFAB4DC6-8984-8D4F-BFE6-2AD0044EE05D}" destId="{64192E63-EEBC-B14A-B10E-63169B604297}" srcOrd="6" destOrd="0" parTransId="{F1641237-430C-3741-89EA-65A7918C6839}" sibTransId="{3E416C6E-C4F8-DF40-8522-10088C8135B9}"/>
    <dgm:cxn modelId="{4AE6B1EC-3E85-8E45-8F45-4A9B5F9CE79F}" srcId="{CFAB4DC6-8984-8D4F-BFE6-2AD0044EE05D}" destId="{5D660080-36C7-2A44-BC6F-61FEB712CAD9}" srcOrd="0" destOrd="0" parTransId="{097C7F3D-DD80-BD49-A21E-62C258C76CCE}" sibTransId="{C0FB1487-ED60-CB47-8E8D-C7287C9AD3DC}"/>
    <dgm:cxn modelId="{F4491BED-BE13-2049-AF65-342BC37F9B47}" type="presOf" srcId="{5D660080-36C7-2A44-BC6F-61FEB712CAD9}" destId="{1858FC74-4C3B-8C4E-AD18-F4DDE5356352}" srcOrd="0" destOrd="0" presId="urn:microsoft.com/office/officeart/2008/layout/LinedList"/>
    <dgm:cxn modelId="{BBC58CEF-10BE-A844-B1C5-4CE832174D4D}" srcId="{CFAB4DC6-8984-8D4F-BFE6-2AD0044EE05D}" destId="{54AAC4BB-C02D-5548-97FF-C2DFDF2637B8}" srcOrd="2" destOrd="0" parTransId="{D2450336-B064-E840-AB61-E8240D67E240}" sibTransId="{7B706801-3838-6147-BA1C-ABF8114C7E39}"/>
    <dgm:cxn modelId="{EC070DFD-EE78-3A45-B45F-89E172B6A8C8}" srcId="{CFAB4DC6-8984-8D4F-BFE6-2AD0044EE05D}" destId="{281D34A8-16D4-7742-B83C-1D2ECFA8F248}" srcOrd="5" destOrd="0" parTransId="{5C4A8482-B950-E54A-B31C-00FA8857679F}" sibTransId="{C7502B2C-5CC5-3E47-9DE4-FEFCDEC2175D}"/>
    <dgm:cxn modelId="{5661B898-B4B8-254E-A985-8F8A453EE0DF}" type="presParOf" srcId="{F03109A8-D8B1-E646-9F43-8700562218FB}" destId="{2B7A0789-F780-5D41-82E2-6001E6082878}" srcOrd="0" destOrd="0" presId="urn:microsoft.com/office/officeart/2008/layout/LinedList"/>
    <dgm:cxn modelId="{82062C55-7B1A-7644-A494-184F4A072ED0}" type="presParOf" srcId="{F03109A8-D8B1-E646-9F43-8700562218FB}" destId="{28B02803-7E30-8844-A47E-ABC5B47220C9}" srcOrd="1" destOrd="0" presId="urn:microsoft.com/office/officeart/2008/layout/LinedList"/>
    <dgm:cxn modelId="{31A085EF-FCE4-5741-A9E1-B20631A815B3}" type="presParOf" srcId="{28B02803-7E30-8844-A47E-ABC5B47220C9}" destId="{1858FC74-4C3B-8C4E-AD18-F4DDE5356352}" srcOrd="0" destOrd="0" presId="urn:microsoft.com/office/officeart/2008/layout/LinedList"/>
    <dgm:cxn modelId="{C4983ECA-A6DD-0940-B5B5-B54C32E3A9DB}" type="presParOf" srcId="{28B02803-7E30-8844-A47E-ABC5B47220C9}" destId="{C6D6577B-3B5E-654A-9156-DFB3B1035A6B}" srcOrd="1" destOrd="0" presId="urn:microsoft.com/office/officeart/2008/layout/LinedList"/>
    <dgm:cxn modelId="{E0018040-3C5F-F646-8F2A-89891034B350}" type="presParOf" srcId="{F03109A8-D8B1-E646-9F43-8700562218FB}" destId="{81B6FAE2-23E4-4546-AD04-5A1B7DB6ED86}" srcOrd="2" destOrd="0" presId="urn:microsoft.com/office/officeart/2008/layout/LinedList"/>
    <dgm:cxn modelId="{11B44C17-E844-4A40-991D-99E2DEA920E4}" type="presParOf" srcId="{F03109A8-D8B1-E646-9F43-8700562218FB}" destId="{18DBD1DD-59DF-9E49-917D-E2E33B39F1F5}" srcOrd="3" destOrd="0" presId="urn:microsoft.com/office/officeart/2008/layout/LinedList"/>
    <dgm:cxn modelId="{019F9B29-A7C6-F843-9A08-5C8ED99833CD}" type="presParOf" srcId="{18DBD1DD-59DF-9E49-917D-E2E33B39F1F5}" destId="{72098F93-2631-3946-8309-625790F0C226}" srcOrd="0" destOrd="0" presId="urn:microsoft.com/office/officeart/2008/layout/LinedList"/>
    <dgm:cxn modelId="{BAD7ABDC-BB14-AA4C-82E4-BFFDDA0FA861}" type="presParOf" srcId="{18DBD1DD-59DF-9E49-917D-E2E33B39F1F5}" destId="{CC94D176-746E-A44B-BF2F-514A7DB394E7}" srcOrd="1" destOrd="0" presId="urn:microsoft.com/office/officeart/2008/layout/LinedList"/>
    <dgm:cxn modelId="{44BAC6BE-D1C8-6843-9A4F-499F538B7502}" type="presParOf" srcId="{F03109A8-D8B1-E646-9F43-8700562218FB}" destId="{9CC527D9-3328-1844-BDFB-663FBB123147}" srcOrd="4" destOrd="0" presId="urn:microsoft.com/office/officeart/2008/layout/LinedList"/>
    <dgm:cxn modelId="{D692F68E-BDBC-334C-8FCA-421F54704888}" type="presParOf" srcId="{F03109A8-D8B1-E646-9F43-8700562218FB}" destId="{F38C55B2-7E90-084A-A690-622E918C0F73}" srcOrd="5" destOrd="0" presId="urn:microsoft.com/office/officeart/2008/layout/LinedList"/>
    <dgm:cxn modelId="{3663D303-180A-374D-973F-5926601CBBB3}" type="presParOf" srcId="{F38C55B2-7E90-084A-A690-622E918C0F73}" destId="{4C74A29A-2FB0-A14A-AD53-59D5FC2432F2}" srcOrd="0" destOrd="0" presId="urn:microsoft.com/office/officeart/2008/layout/LinedList"/>
    <dgm:cxn modelId="{BAE7B662-7653-BF4E-B4FA-433C6C5BAC14}" type="presParOf" srcId="{F38C55B2-7E90-084A-A690-622E918C0F73}" destId="{BB030912-708A-D84F-9526-AC19BC420F12}" srcOrd="1" destOrd="0" presId="urn:microsoft.com/office/officeart/2008/layout/LinedList"/>
    <dgm:cxn modelId="{C657C92B-9F30-5B42-81CB-C068E4BD2226}" type="presParOf" srcId="{F03109A8-D8B1-E646-9F43-8700562218FB}" destId="{0A3154CB-248A-C741-AF88-27F9F85BF046}" srcOrd="6" destOrd="0" presId="urn:microsoft.com/office/officeart/2008/layout/LinedList"/>
    <dgm:cxn modelId="{D1D73873-418E-9C45-A60B-16E62E7577D6}" type="presParOf" srcId="{F03109A8-D8B1-E646-9F43-8700562218FB}" destId="{8C9F85AB-4817-1644-94BB-BCBE49ED011C}" srcOrd="7" destOrd="0" presId="urn:microsoft.com/office/officeart/2008/layout/LinedList"/>
    <dgm:cxn modelId="{5C019742-592E-9F4B-8302-BF6622AD4AF2}" type="presParOf" srcId="{8C9F85AB-4817-1644-94BB-BCBE49ED011C}" destId="{3F1BEDE9-6224-334F-8391-0198328B3E1D}" srcOrd="0" destOrd="0" presId="urn:microsoft.com/office/officeart/2008/layout/LinedList"/>
    <dgm:cxn modelId="{82B6618C-7767-D548-A5A2-B93983D84B7D}" type="presParOf" srcId="{8C9F85AB-4817-1644-94BB-BCBE49ED011C}" destId="{8385E50F-6F8A-B040-A631-917DEB8D9911}" srcOrd="1" destOrd="0" presId="urn:microsoft.com/office/officeart/2008/layout/LinedList"/>
    <dgm:cxn modelId="{70381676-1876-EF4E-AF67-8CBA5245544B}" type="presParOf" srcId="{F03109A8-D8B1-E646-9F43-8700562218FB}" destId="{B1F0A441-036A-4D48-A20D-78DDE49BA465}" srcOrd="8" destOrd="0" presId="urn:microsoft.com/office/officeart/2008/layout/LinedList"/>
    <dgm:cxn modelId="{023E7328-7794-2A4E-8E3B-8637F8601D43}" type="presParOf" srcId="{F03109A8-D8B1-E646-9F43-8700562218FB}" destId="{2359C065-C4E4-4441-8BA7-7A1028E83A0F}" srcOrd="9" destOrd="0" presId="urn:microsoft.com/office/officeart/2008/layout/LinedList"/>
    <dgm:cxn modelId="{F8B8B19A-3358-D549-B5DE-8B66A6CE7129}" type="presParOf" srcId="{2359C065-C4E4-4441-8BA7-7A1028E83A0F}" destId="{9056C052-B14B-C94D-8A57-3371D85E6F5D}" srcOrd="0" destOrd="0" presId="urn:microsoft.com/office/officeart/2008/layout/LinedList"/>
    <dgm:cxn modelId="{1D9F4225-F7E6-0F4D-9EE9-1738DD2FF59B}" type="presParOf" srcId="{2359C065-C4E4-4441-8BA7-7A1028E83A0F}" destId="{9A567801-6D10-BD40-BD57-F9E110957977}" srcOrd="1" destOrd="0" presId="urn:microsoft.com/office/officeart/2008/layout/LinedList"/>
    <dgm:cxn modelId="{8BDBFBD7-9806-CE4C-98AB-2802239A0684}" type="presParOf" srcId="{F03109A8-D8B1-E646-9F43-8700562218FB}" destId="{72A14F80-AACE-B84B-A9E8-95CC5EE1AD32}" srcOrd="10" destOrd="0" presId="urn:microsoft.com/office/officeart/2008/layout/LinedList"/>
    <dgm:cxn modelId="{94F1808A-285A-7A41-9147-C6504CDCB27A}" type="presParOf" srcId="{F03109A8-D8B1-E646-9F43-8700562218FB}" destId="{04E1DDE2-FA18-404B-BE9F-91425E6B89D5}" srcOrd="11" destOrd="0" presId="urn:microsoft.com/office/officeart/2008/layout/LinedList"/>
    <dgm:cxn modelId="{93307AC4-BC24-7544-97B6-C20CD5C14263}" type="presParOf" srcId="{04E1DDE2-FA18-404B-BE9F-91425E6B89D5}" destId="{C63EBCB4-B97C-B547-BA70-CC52993AAE0C}" srcOrd="0" destOrd="0" presId="urn:microsoft.com/office/officeart/2008/layout/LinedList"/>
    <dgm:cxn modelId="{1CCCE0F2-49E5-8544-BEED-67FCDA5ACD3C}" type="presParOf" srcId="{04E1DDE2-FA18-404B-BE9F-91425E6B89D5}" destId="{D07656D6-852B-3B43-B05F-B1E2B7E7889E}" srcOrd="1" destOrd="0" presId="urn:microsoft.com/office/officeart/2008/layout/LinedList"/>
    <dgm:cxn modelId="{E85D0CC7-BAD3-EC4A-929D-C301184A5A3D}" type="presParOf" srcId="{F03109A8-D8B1-E646-9F43-8700562218FB}" destId="{1621A777-1D87-8247-A34C-17EBFCD24916}" srcOrd="12" destOrd="0" presId="urn:microsoft.com/office/officeart/2008/layout/LinedList"/>
    <dgm:cxn modelId="{6663B966-510C-1743-99B4-36C5634B06EB}" type="presParOf" srcId="{F03109A8-D8B1-E646-9F43-8700562218FB}" destId="{BA740DDE-49FC-C74F-A08B-1FC6A41B5DF2}" srcOrd="13" destOrd="0" presId="urn:microsoft.com/office/officeart/2008/layout/LinedList"/>
    <dgm:cxn modelId="{F4FAD2E6-4F06-754B-8056-2A23FC4FD892}" type="presParOf" srcId="{BA740DDE-49FC-C74F-A08B-1FC6A41B5DF2}" destId="{4EEA16FA-48C5-C24B-A4D8-B76F9A35E3C1}" srcOrd="0" destOrd="0" presId="urn:microsoft.com/office/officeart/2008/layout/LinedList"/>
    <dgm:cxn modelId="{FCDBBC71-3C8E-4E41-9EA8-346826B948A0}" type="presParOf" srcId="{BA740DDE-49FC-C74F-A08B-1FC6A41B5DF2}" destId="{F296DA24-0A69-DC44-99FC-D05FC8632C2F}" srcOrd="1" destOrd="0" presId="urn:microsoft.com/office/officeart/2008/layout/LinedList"/>
  </dgm:cxn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FAB4DC6-8984-8D4F-BFE6-2AD0044EE05D}"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5D660080-36C7-2A44-BC6F-61FEB712CAD9}">
      <dgm:prSet custT="1"/>
      <dgm:spPr>
        <a:solidFill>
          <a:srgbClr val="F7F7F9"/>
        </a:solidFill>
      </dgm:spPr>
      <dgm:t>
        <a:bodyPr anchor="ctr"/>
        <a:lstStyle/>
        <a:p>
          <a:pPr rtl="0"/>
          <a:r>
            <a:rPr lang="en-US" sz="2400" b="1" dirty="0">
              <a:latin typeface="Open Sans Semibold"/>
              <a:cs typeface="Open Sans Semibold"/>
            </a:rPr>
            <a:t>Domain 7: </a:t>
          </a:r>
          <a:r>
            <a:rPr lang="en-US" sz="2400" b="0" dirty="0">
              <a:latin typeface="Open Sans Semibold"/>
              <a:cs typeface="Open Sans Semibold"/>
            </a:rPr>
            <a:t>Security Operations</a:t>
          </a:r>
        </a:p>
      </dgm:t>
    </dgm:pt>
    <dgm:pt modelId="{097C7F3D-DD80-BD49-A21E-62C258C76CCE}" type="parTrans" cxnId="{4AE6B1EC-3E85-8E45-8F45-4A9B5F9CE79F}">
      <dgm:prSet/>
      <dgm:spPr/>
      <dgm:t>
        <a:bodyPr/>
        <a:lstStyle/>
        <a:p>
          <a:endParaRPr lang="en-US"/>
        </a:p>
      </dgm:t>
    </dgm:pt>
    <dgm:pt modelId="{C0FB1487-ED60-CB47-8E8D-C7287C9AD3DC}" type="sibTrans" cxnId="{4AE6B1EC-3E85-8E45-8F45-4A9B5F9CE79F}">
      <dgm:prSet/>
      <dgm:spPr/>
      <dgm:t>
        <a:bodyPr/>
        <a:lstStyle/>
        <a:p>
          <a:endParaRPr lang="en-US"/>
        </a:p>
      </dgm:t>
    </dgm:pt>
    <dgm:pt modelId="{9E887B32-6FA9-284C-8EA3-BE393E3A8AC7}">
      <dgm:prSet custT="1"/>
      <dgm:spPr>
        <a:solidFill>
          <a:srgbClr val="F7F7F9"/>
        </a:solidFill>
      </dgm:spPr>
      <dgm:t>
        <a:bodyPr anchor="ctr"/>
        <a:lstStyle/>
        <a:p>
          <a:pPr rtl="0"/>
          <a:r>
            <a:rPr lang="en-US" sz="2400" b="1" dirty="0">
              <a:latin typeface="Open Sans Semibold"/>
              <a:cs typeface="Open Sans Semibold"/>
            </a:rPr>
            <a:t>Domain 8: </a:t>
          </a:r>
          <a:r>
            <a:rPr lang="en-US" sz="2400" b="0" dirty="0">
              <a:latin typeface="Open Sans Semibold"/>
              <a:cs typeface="Open Sans Semibold"/>
            </a:rPr>
            <a:t>Software Development Security</a:t>
          </a:r>
        </a:p>
      </dgm:t>
    </dgm:pt>
    <dgm:pt modelId="{984C873E-CAB9-834F-A13E-1765BFE6BC10}" type="parTrans" cxnId="{A3B46446-9D2C-624A-B6FA-C96EB32BA233}">
      <dgm:prSet/>
      <dgm:spPr/>
      <dgm:t>
        <a:bodyPr/>
        <a:lstStyle/>
        <a:p>
          <a:endParaRPr lang="en-US"/>
        </a:p>
      </dgm:t>
    </dgm:pt>
    <dgm:pt modelId="{7444DA42-6FEC-4A46-9794-AADFC8EB6E4F}" type="sibTrans" cxnId="{A3B46446-9D2C-624A-B6FA-C96EB32BA233}">
      <dgm:prSet/>
      <dgm:spPr/>
      <dgm:t>
        <a:bodyPr/>
        <a:lstStyle/>
        <a:p>
          <a:endParaRPr lang="en-US"/>
        </a:p>
      </dgm:t>
    </dgm:pt>
    <dgm:pt modelId="{54AAC4BB-C02D-5548-97FF-C2DFDF2637B8}">
      <dgm:prSet custT="1"/>
      <dgm:spPr/>
      <dgm:t>
        <a:bodyPr anchor="ctr"/>
        <a:lstStyle/>
        <a:p>
          <a:pPr rtl="0"/>
          <a:endParaRPr lang="en-US" sz="2400" b="0" dirty="0">
            <a:latin typeface="Open Sans Semibold"/>
            <a:cs typeface="Open Sans Semibold"/>
          </a:endParaRPr>
        </a:p>
      </dgm:t>
    </dgm:pt>
    <dgm:pt modelId="{D2450336-B064-E840-AB61-E8240D67E240}" type="parTrans" cxnId="{BBC58CEF-10BE-A844-B1C5-4CE832174D4D}">
      <dgm:prSet/>
      <dgm:spPr/>
      <dgm:t>
        <a:bodyPr/>
        <a:lstStyle/>
        <a:p>
          <a:endParaRPr lang="en-US"/>
        </a:p>
      </dgm:t>
    </dgm:pt>
    <dgm:pt modelId="{7B706801-3838-6147-BA1C-ABF8114C7E39}" type="sibTrans" cxnId="{BBC58CEF-10BE-A844-B1C5-4CE832174D4D}">
      <dgm:prSet/>
      <dgm:spPr/>
      <dgm:t>
        <a:bodyPr/>
        <a:lstStyle/>
        <a:p>
          <a:endParaRPr lang="en-US"/>
        </a:p>
      </dgm:t>
    </dgm:pt>
    <dgm:pt modelId="{840AFEC2-FF39-D843-BBCE-299F27507266}">
      <dgm:prSet custT="1"/>
      <dgm:spPr/>
      <dgm:t>
        <a:bodyPr anchor="ctr"/>
        <a:lstStyle/>
        <a:p>
          <a:pPr rtl="0"/>
          <a:endParaRPr lang="en-US" sz="2400" b="0" dirty="0">
            <a:latin typeface="Open Sans Semibold"/>
            <a:cs typeface="Open Sans Semibold"/>
          </a:endParaRPr>
        </a:p>
      </dgm:t>
    </dgm:pt>
    <dgm:pt modelId="{5F16C5E0-078D-CB4F-957C-B5A9F61494B0}" type="parTrans" cxnId="{6C8E6F18-DD06-5D41-AF05-3A0C7FE8CC70}">
      <dgm:prSet/>
      <dgm:spPr/>
      <dgm:t>
        <a:bodyPr/>
        <a:lstStyle/>
        <a:p>
          <a:endParaRPr lang="en-US"/>
        </a:p>
      </dgm:t>
    </dgm:pt>
    <dgm:pt modelId="{FD2007B5-CC5F-B24D-849B-73B72F923581}" type="sibTrans" cxnId="{6C8E6F18-DD06-5D41-AF05-3A0C7FE8CC70}">
      <dgm:prSet/>
      <dgm:spPr/>
      <dgm:t>
        <a:bodyPr/>
        <a:lstStyle/>
        <a:p>
          <a:endParaRPr lang="en-US"/>
        </a:p>
      </dgm:t>
    </dgm:pt>
    <dgm:pt modelId="{F73219DE-00BF-F049-A708-81C2D16E64AD}">
      <dgm:prSet custT="1"/>
      <dgm:spPr/>
      <dgm:t>
        <a:bodyPr anchor="ctr"/>
        <a:lstStyle/>
        <a:p>
          <a:pPr rtl="0"/>
          <a:endParaRPr lang="en-US" sz="2400" b="0" dirty="0">
            <a:latin typeface="Open Sans Semibold"/>
            <a:cs typeface="Open Sans Semibold"/>
          </a:endParaRPr>
        </a:p>
      </dgm:t>
    </dgm:pt>
    <dgm:pt modelId="{FBF04215-E306-1B44-B7C1-7CE2622C9B7E}" type="parTrans" cxnId="{0EEF45D7-7C11-B94A-9D60-8CB7743F8418}">
      <dgm:prSet/>
      <dgm:spPr/>
      <dgm:t>
        <a:bodyPr/>
        <a:lstStyle/>
        <a:p>
          <a:endParaRPr lang="en-US"/>
        </a:p>
      </dgm:t>
    </dgm:pt>
    <dgm:pt modelId="{5002A148-968E-294A-BFD7-2310BAC1D7B7}" type="sibTrans" cxnId="{0EEF45D7-7C11-B94A-9D60-8CB7743F8418}">
      <dgm:prSet/>
      <dgm:spPr/>
      <dgm:t>
        <a:bodyPr/>
        <a:lstStyle/>
        <a:p>
          <a:endParaRPr lang="en-US"/>
        </a:p>
      </dgm:t>
    </dgm:pt>
    <dgm:pt modelId="{281D34A8-16D4-7742-B83C-1D2ECFA8F248}">
      <dgm:prSet custT="1"/>
      <dgm:spPr/>
      <dgm:t>
        <a:bodyPr anchor="ctr"/>
        <a:lstStyle/>
        <a:p>
          <a:endParaRPr lang="en-US" sz="2400" b="0" dirty="0">
            <a:latin typeface="Open Sans Semibold"/>
            <a:cs typeface="Open Sans Semibold"/>
          </a:endParaRPr>
        </a:p>
      </dgm:t>
    </dgm:pt>
    <dgm:pt modelId="{5C4A8482-B950-E54A-B31C-00FA8857679F}" type="parTrans" cxnId="{EC070DFD-EE78-3A45-B45F-89E172B6A8C8}">
      <dgm:prSet/>
      <dgm:spPr/>
      <dgm:t>
        <a:bodyPr/>
        <a:lstStyle/>
        <a:p>
          <a:endParaRPr lang="en-US"/>
        </a:p>
      </dgm:t>
    </dgm:pt>
    <dgm:pt modelId="{C7502B2C-5CC5-3E47-9DE4-FEFCDEC2175D}" type="sibTrans" cxnId="{EC070DFD-EE78-3A45-B45F-89E172B6A8C8}">
      <dgm:prSet/>
      <dgm:spPr/>
      <dgm:t>
        <a:bodyPr/>
        <a:lstStyle/>
        <a:p>
          <a:endParaRPr lang="en-US"/>
        </a:p>
      </dgm:t>
    </dgm:pt>
    <dgm:pt modelId="{C4AA0DC9-17FF-294E-B1B8-45707C7B297D}">
      <dgm:prSet/>
      <dgm:spPr/>
      <dgm:t>
        <a:bodyPr/>
        <a:lstStyle/>
        <a:p>
          <a:endParaRPr lang="en-US"/>
        </a:p>
      </dgm:t>
    </dgm:pt>
    <dgm:pt modelId="{BF8A5ACC-AF4D-B547-A6FB-F1FD2B2F07E3}" type="parTrans" cxnId="{DBDDB0AE-CFEE-2843-8EE4-5088806BFA8F}">
      <dgm:prSet/>
      <dgm:spPr/>
      <dgm:t>
        <a:bodyPr/>
        <a:lstStyle/>
        <a:p>
          <a:endParaRPr lang="en-US"/>
        </a:p>
      </dgm:t>
    </dgm:pt>
    <dgm:pt modelId="{1A48F92F-EA59-014A-A2C8-6E31665CAA93}" type="sibTrans" cxnId="{DBDDB0AE-CFEE-2843-8EE4-5088806BFA8F}">
      <dgm:prSet/>
      <dgm:spPr/>
      <dgm:t>
        <a:bodyPr/>
        <a:lstStyle/>
        <a:p>
          <a:endParaRPr lang="en-US"/>
        </a:p>
      </dgm:t>
    </dgm:pt>
    <dgm:pt modelId="{F03109A8-D8B1-E646-9F43-8700562218FB}" type="pres">
      <dgm:prSet presAssocID="{CFAB4DC6-8984-8D4F-BFE6-2AD0044EE05D}" presName="vert0" presStyleCnt="0">
        <dgm:presLayoutVars>
          <dgm:dir/>
          <dgm:animOne val="branch"/>
          <dgm:animLvl val="lvl"/>
        </dgm:presLayoutVars>
      </dgm:prSet>
      <dgm:spPr/>
    </dgm:pt>
    <dgm:pt modelId="{2B7A0789-F780-5D41-82E2-6001E6082878}" type="pres">
      <dgm:prSet presAssocID="{5D660080-36C7-2A44-BC6F-61FEB712CAD9}" presName="thickLine" presStyleLbl="alignNode1" presStyleIdx="0" presStyleCnt="7"/>
      <dgm:spPr>
        <a:ln>
          <a:solidFill>
            <a:srgbClr val="FFFFFF"/>
          </a:solidFill>
        </a:ln>
      </dgm:spPr>
    </dgm:pt>
    <dgm:pt modelId="{28B02803-7E30-8844-A47E-ABC5B47220C9}" type="pres">
      <dgm:prSet presAssocID="{5D660080-36C7-2A44-BC6F-61FEB712CAD9}" presName="horz1" presStyleCnt="0"/>
      <dgm:spPr/>
    </dgm:pt>
    <dgm:pt modelId="{1858FC74-4C3B-8C4E-AD18-F4DDE5356352}" type="pres">
      <dgm:prSet presAssocID="{5D660080-36C7-2A44-BC6F-61FEB712CAD9}" presName="tx1" presStyleLbl="revTx" presStyleIdx="0" presStyleCnt="7"/>
      <dgm:spPr/>
    </dgm:pt>
    <dgm:pt modelId="{C6D6577B-3B5E-654A-9156-DFB3B1035A6B}" type="pres">
      <dgm:prSet presAssocID="{5D660080-36C7-2A44-BC6F-61FEB712CAD9}" presName="vert1" presStyleCnt="0"/>
      <dgm:spPr/>
    </dgm:pt>
    <dgm:pt modelId="{81B6FAE2-23E4-4546-AD04-5A1B7DB6ED86}" type="pres">
      <dgm:prSet presAssocID="{9E887B32-6FA9-284C-8EA3-BE393E3A8AC7}" presName="thickLine" presStyleLbl="alignNode1" presStyleIdx="1" presStyleCnt="7"/>
      <dgm:spPr>
        <a:ln>
          <a:solidFill>
            <a:srgbClr val="FFFFFF"/>
          </a:solidFill>
        </a:ln>
      </dgm:spPr>
    </dgm:pt>
    <dgm:pt modelId="{18DBD1DD-59DF-9E49-917D-E2E33B39F1F5}" type="pres">
      <dgm:prSet presAssocID="{9E887B32-6FA9-284C-8EA3-BE393E3A8AC7}" presName="horz1" presStyleCnt="0"/>
      <dgm:spPr/>
    </dgm:pt>
    <dgm:pt modelId="{72098F93-2631-3946-8309-625790F0C226}" type="pres">
      <dgm:prSet presAssocID="{9E887B32-6FA9-284C-8EA3-BE393E3A8AC7}" presName="tx1" presStyleLbl="revTx" presStyleIdx="1" presStyleCnt="7"/>
      <dgm:spPr/>
    </dgm:pt>
    <dgm:pt modelId="{CC94D176-746E-A44B-BF2F-514A7DB394E7}" type="pres">
      <dgm:prSet presAssocID="{9E887B32-6FA9-284C-8EA3-BE393E3A8AC7}" presName="vert1" presStyleCnt="0"/>
      <dgm:spPr/>
    </dgm:pt>
    <dgm:pt modelId="{9CC527D9-3328-1844-BDFB-663FBB123147}" type="pres">
      <dgm:prSet presAssocID="{54AAC4BB-C02D-5548-97FF-C2DFDF2637B8}" presName="thickLine" presStyleLbl="alignNode1" presStyleIdx="2" presStyleCnt="7"/>
      <dgm:spPr>
        <a:ln>
          <a:solidFill>
            <a:srgbClr val="FFFFFF"/>
          </a:solidFill>
        </a:ln>
      </dgm:spPr>
    </dgm:pt>
    <dgm:pt modelId="{F38C55B2-7E90-084A-A690-622E918C0F73}" type="pres">
      <dgm:prSet presAssocID="{54AAC4BB-C02D-5548-97FF-C2DFDF2637B8}" presName="horz1" presStyleCnt="0"/>
      <dgm:spPr/>
    </dgm:pt>
    <dgm:pt modelId="{4C74A29A-2FB0-A14A-AD53-59D5FC2432F2}" type="pres">
      <dgm:prSet presAssocID="{54AAC4BB-C02D-5548-97FF-C2DFDF2637B8}" presName="tx1" presStyleLbl="revTx" presStyleIdx="2" presStyleCnt="7"/>
      <dgm:spPr/>
    </dgm:pt>
    <dgm:pt modelId="{BB030912-708A-D84F-9526-AC19BC420F12}" type="pres">
      <dgm:prSet presAssocID="{54AAC4BB-C02D-5548-97FF-C2DFDF2637B8}" presName="vert1" presStyleCnt="0"/>
      <dgm:spPr/>
    </dgm:pt>
    <dgm:pt modelId="{0A3154CB-248A-C741-AF88-27F9F85BF046}" type="pres">
      <dgm:prSet presAssocID="{840AFEC2-FF39-D843-BBCE-299F27507266}" presName="thickLine" presStyleLbl="alignNode1" presStyleIdx="3" presStyleCnt="7"/>
      <dgm:spPr>
        <a:ln>
          <a:noFill/>
        </a:ln>
      </dgm:spPr>
    </dgm:pt>
    <dgm:pt modelId="{8C9F85AB-4817-1644-94BB-BCBE49ED011C}" type="pres">
      <dgm:prSet presAssocID="{840AFEC2-FF39-D843-BBCE-299F27507266}" presName="horz1" presStyleCnt="0"/>
      <dgm:spPr/>
    </dgm:pt>
    <dgm:pt modelId="{3F1BEDE9-6224-334F-8391-0198328B3E1D}" type="pres">
      <dgm:prSet presAssocID="{840AFEC2-FF39-D843-BBCE-299F27507266}" presName="tx1" presStyleLbl="revTx" presStyleIdx="3" presStyleCnt="7"/>
      <dgm:spPr/>
    </dgm:pt>
    <dgm:pt modelId="{8385E50F-6F8A-B040-A631-917DEB8D9911}" type="pres">
      <dgm:prSet presAssocID="{840AFEC2-FF39-D843-BBCE-299F27507266}" presName="vert1" presStyleCnt="0"/>
      <dgm:spPr/>
    </dgm:pt>
    <dgm:pt modelId="{B1F0A441-036A-4D48-A20D-78DDE49BA465}" type="pres">
      <dgm:prSet presAssocID="{F73219DE-00BF-F049-A708-81C2D16E64AD}" presName="thickLine" presStyleLbl="alignNode1" presStyleIdx="4" presStyleCnt="7"/>
      <dgm:spPr>
        <a:ln>
          <a:noFill/>
        </a:ln>
      </dgm:spPr>
    </dgm:pt>
    <dgm:pt modelId="{2359C065-C4E4-4441-8BA7-7A1028E83A0F}" type="pres">
      <dgm:prSet presAssocID="{F73219DE-00BF-F049-A708-81C2D16E64AD}" presName="horz1" presStyleCnt="0"/>
      <dgm:spPr/>
    </dgm:pt>
    <dgm:pt modelId="{9056C052-B14B-C94D-8A57-3371D85E6F5D}" type="pres">
      <dgm:prSet presAssocID="{F73219DE-00BF-F049-A708-81C2D16E64AD}" presName="tx1" presStyleLbl="revTx" presStyleIdx="4" presStyleCnt="7"/>
      <dgm:spPr/>
    </dgm:pt>
    <dgm:pt modelId="{9A567801-6D10-BD40-BD57-F9E110957977}" type="pres">
      <dgm:prSet presAssocID="{F73219DE-00BF-F049-A708-81C2D16E64AD}" presName="vert1" presStyleCnt="0"/>
      <dgm:spPr/>
    </dgm:pt>
    <dgm:pt modelId="{72A14F80-AACE-B84B-A9E8-95CC5EE1AD32}" type="pres">
      <dgm:prSet presAssocID="{281D34A8-16D4-7742-B83C-1D2ECFA8F248}" presName="thickLine" presStyleLbl="alignNode1" presStyleIdx="5" presStyleCnt="7"/>
      <dgm:spPr>
        <a:ln>
          <a:noFill/>
        </a:ln>
      </dgm:spPr>
    </dgm:pt>
    <dgm:pt modelId="{04E1DDE2-FA18-404B-BE9F-91425E6B89D5}" type="pres">
      <dgm:prSet presAssocID="{281D34A8-16D4-7742-B83C-1D2ECFA8F248}" presName="horz1" presStyleCnt="0"/>
      <dgm:spPr/>
    </dgm:pt>
    <dgm:pt modelId="{C63EBCB4-B97C-B547-BA70-CC52993AAE0C}" type="pres">
      <dgm:prSet presAssocID="{281D34A8-16D4-7742-B83C-1D2ECFA8F248}" presName="tx1" presStyleLbl="revTx" presStyleIdx="5" presStyleCnt="7"/>
      <dgm:spPr/>
    </dgm:pt>
    <dgm:pt modelId="{D07656D6-852B-3B43-B05F-B1E2B7E7889E}" type="pres">
      <dgm:prSet presAssocID="{281D34A8-16D4-7742-B83C-1D2ECFA8F248}" presName="vert1" presStyleCnt="0"/>
      <dgm:spPr/>
    </dgm:pt>
    <dgm:pt modelId="{67F43422-46B8-B241-9E20-1B7A41ECFDE0}" type="pres">
      <dgm:prSet presAssocID="{C4AA0DC9-17FF-294E-B1B8-45707C7B297D}" presName="thickLine" presStyleLbl="alignNode1" presStyleIdx="6" presStyleCnt="7"/>
      <dgm:spPr>
        <a:ln>
          <a:noFill/>
        </a:ln>
      </dgm:spPr>
    </dgm:pt>
    <dgm:pt modelId="{67DAAE7B-6F11-A847-8CA4-08E9ED151E33}" type="pres">
      <dgm:prSet presAssocID="{C4AA0DC9-17FF-294E-B1B8-45707C7B297D}" presName="horz1" presStyleCnt="0"/>
      <dgm:spPr/>
    </dgm:pt>
    <dgm:pt modelId="{7944D0A9-F488-3C42-8A35-97875AB9BCA2}" type="pres">
      <dgm:prSet presAssocID="{C4AA0DC9-17FF-294E-B1B8-45707C7B297D}" presName="tx1" presStyleLbl="revTx" presStyleIdx="6" presStyleCnt="7"/>
      <dgm:spPr/>
    </dgm:pt>
    <dgm:pt modelId="{0C8819E0-6E00-B448-AEE7-08FAD465EB61}" type="pres">
      <dgm:prSet presAssocID="{C4AA0DC9-17FF-294E-B1B8-45707C7B297D}" presName="vert1" presStyleCnt="0"/>
      <dgm:spPr/>
    </dgm:pt>
  </dgm:ptLst>
  <dgm:cxnLst>
    <dgm:cxn modelId="{6C8E6F18-DD06-5D41-AF05-3A0C7FE8CC70}" srcId="{CFAB4DC6-8984-8D4F-BFE6-2AD0044EE05D}" destId="{840AFEC2-FF39-D843-BBCE-299F27507266}" srcOrd="3" destOrd="0" parTransId="{5F16C5E0-078D-CB4F-957C-B5A9F61494B0}" sibTransId="{FD2007B5-CC5F-B24D-849B-73B72F923581}"/>
    <dgm:cxn modelId="{7541D027-44DF-134D-AA3C-81DAFE9FD7BB}" type="presOf" srcId="{5D660080-36C7-2A44-BC6F-61FEB712CAD9}" destId="{1858FC74-4C3B-8C4E-AD18-F4DDE5356352}" srcOrd="0" destOrd="0" presId="urn:microsoft.com/office/officeart/2008/layout/LinedList"/>
    <dgm:cxn modelId="{D318DD2D-55E3-0F4F-8590-32D6725148A3}" type="presOf" srcId="{C4AA0DC9-17FF-294E-B1B8-45707C7B297D}" destId="{7944D0A9-F488-3C42-8A35-97875AB9BCA2}" srcOrd="0" destOrd="0" presId="urn:microsoft.com/office/officeart/2008/layout/LinedList"/>
    <dgm:cxn modelId="{A3B46446-9D2C-624A-B6FA-C96EB32BA233}" srcId="{CFAB4DC6-8984-8D4F-BFE6-2AD0044EE05D}" destId="{9E887B32-6FA9-284C-8EA3-BE393E3A8AC7}" srcOrd="1" destOrd="0" parTransId="{984C873E-CAB9-834F-A13E-1765BFE6BC10}" sibTransId="{7444DA42-6FEC-4A46-9794-AADFC8EB6E4F}"/>
    <dgm:cxn modelId="{5D2AD278-0916-E344-9A10-0CA3A0FE561D}" type="presOf" srcId="{CFAB4DC6-8984-8D4F-BFE6-2AD0044EE05D}" destId="{F03109A8-D8B1-E646-9F43-8700562218FB}" srcOrd="0" destOrd="0" presId="urn:microsoft.com/office/officeart/2008/layout/LinedList"/>
    <dgm:cxn modelId="{DBDDB0AE-CFEE-2843-8EE4-5088806BFA8F}" srcId="{CFAB4DC6-8984-8D4F-BFE6-2AD0044EE05D}" destId="{C4AA0DC9-17FF-294E-B1B8-45707C7B297D}" srcOrd="6" destOrd="0" parTransId="{BF8A5ACC-AF4D-B547-A6FB-F1FD2B2F07E3}" sibTransId="{1A48F92F-EA59-014A-A2C8-6E31665CAA93}"/>
    <dgm:cxn modelId="{9B5FB7BF-CFFB-A84B-86BD-CF343DF6F2C8}" type="presOf" srcId="{9E887B32-6FA9-284C-8EA3-BE393E3A8AC7}" destId="{72098F93-2631-3946-8309-625790F0C226}" srcOrd="0" destOrd="0" presId="urn:microsoft.com/office/officeart/2008/layout/LinedList"/>
    <dgm:cxn modelId="{ED28EECE-09FE-AE47-9C38-B326FDF3D9BC}" type="presOf" srcId="{F73219DE-00BF-F049-A708-81C2D16E64AD}" destId="{9056C052-B14B-C94D-8A57-3371D85E6F5D}" srcOrd="0" destOrd="0" presId="urn:microsoft.com/office/officeart/2008/layout/LinedList"/>
    <dgm:cxn modelId="{00C23DD1-9D8C-FF41-893B-FAC7E068E8AD}" type="presOf" srcId="{54AAC4BB-C02D-5548-97FF-C2DFDF2637B8}" destId="{4C74A29A-2FB0-A14A-AD53-59D5FC2432F2}" srcOrd="0" destOrd="0" presId="urn:microsoft.com/office/officeart/2008/layout/LinedList"/>
    <dgm:cxn modelId="{0EEF45D7-7C11-B94A-9D60-8CB7743F8418}" srcId="{CFAB4DC6-8984-8D4F-BFE6-2AD0044EE05D}" destId="{F73219DE-00BF-F049-A708-81C2D16E64AD}" srcOrd="4" destOrd="0" parTransId="{FBF04215-E306-1B44-B7C1-7CE2622C9B7E}" sibTransId="{5002A148-968E-294A-BFD7-2310BAC1D7B7}"/>
    <dgm:cxn modelId="{974BA0E4-34E6-4E40-AA80-C9F52C0D51A8}" type="presOf" srcId="{281D34A8-16D4-7742-B83C-1D2ECFA8F248}" destId="{C63EBCB4-B97C-B547-BA70-CC52993AAE0C}" srcOrd="0" destOrd="0" presId="urn:microsoft.com/office/officeart/2008/layout/LinedList"/>
    <dgm:cxn modelId="{4AE6B1EC-3E85-8E45-8F45-4A9B5F9CE79F}" srcId="{CFAB4DC6-8984-8D4F-BFE6-2AD0044EE05D}" destId="{5D660080-36C7-2A44-BC6F-61FEB712CAD9}" srcOrd="0" destOrd="0" parTransId="{097C7F3D-DD80-BD49-A21E-62C258C76CCE}" sibTransId="{C0FB1487-ED60-CB47-8E8D-C7287C9AD3DC}"/>
    <dgm:cxn modelId="{10D853EE-8300-004C-9D31-F62AEC02E0FD}" type="presOf" srcId="{840AFEC2-FF39-D843-BBCE-299F27507266}" destId="{3F1BEDE9-6224-334F-8391-0198328B3E1D}" srcOrd="0" destOrd="0" presId="urn:microsoft.com/office/officeart/2008/layout/LinedList"/>
    <dgm:cxn modelId="{BBC58CEF-10BE-A844-B1C5-4CE832174D4D}" srcId="{CFAB4DC6-8984-8D4F-BFE6-2AD0044EE05D}" destId="{54AAC4BB-C02D-5548-97FF-C2DFDF2637B8}" srcOrd="2" destOrd="0" parTransId="{D2450336-B064-E840-AB61-E8240D67E240}" sibTransId="{7B706801-3838-6147-BA1C-ABF8114C7E39}"/>
    <dgm:cxn modelId="{EC070DFD-EE78-3A45-B45F-89E172B6A8C8}" srcId="{CFAB4DC6-8984-8D4F-BFE6-2AD0044EE05D}" destId="{281D34A8-16D4-7742-B83C-1D2ECFA8F248}" srcOrd="5" destOrd="0" parTransId="{5C4A8482-B950-E54A-B31C-00FA8857679F}" sibTransId="{C7502B2C-5CC5-3E47-9DE4-FEFCDEC2175D}"/>
    <dgm:cxn modelId="{B06A65FF-168A-3F4D-8379-6119CB335C2C}" type="presParOf" srcId="{F03109A8-D8B1-E646-9F43-8700562218FB}" destId="{2B7A0789-F780-5D41-82E2-6001E6082878}" srcOrd="0" destOrd="0" presId="urn:microsoft.com/office/officeart/2008/layout/LinedList"/>
    <dgm:cxn modelId="{843F45C4-1A14-EF47-8BD7-AD37A3AE0D0E}" type="presParOf" srcId="{F03109A8-D8B1-E646-9F43-8700562218FB}" destId="{28B02803-7E30-8844-A47E-ABC5B47220C9}" srcOrd="1" destOrd="0" presId="urn:microsoft.com/office/officeart/2008/layout/LinedList"/>
    <dgm:cxn modelId="{5F08ECCB-10BE-9E44-8F56-D0C2318F42FF}" type="presParOf" srcId="{28B02803-7E30-8844-A47E-ABC5B47220C9}" destId="{1858FC74-4C3B-8C4E-AD18-F4DDE5356352}" srcOrd="0" destOrd="0" presId="urn:microsoft.com/office/officeart/2008/layout/LinedList"/>
    <dgm:cxn modelId="{05B9877D-F688-EE4F-84D0-16B7EAF49A8C}" type="presParOf" srcId="{28B02803-7E30-8844-A47E-ABC5B47220C9}" destId="{C6D6577B-3B5E-654A-9156-DFB3B1035A6B}" srcOrd="1" destOrd="0" presId="urn:microsoft.com/office/officeart/2008/layout/LinedList"/>
    <dgm:cxn modelId="{6FF738DD-B1B8-0D42-8767-AC665D641A86}" type="presParOf" srcId="{F03109A8-D8B1-E646-9F43-8700562218FB}" destId="{81B6FAE2-23E4-4546-AD04-5A1B7DB6ED86}" srcOrd="2" destOrd="0" presId="urn:microsoft.com/office/officeart/2008/layout/LinedList"/>
    <dgm:cxn modelId="{2235A9B4-C0A6-7140-BE05-C735E28BAF5B}" type="presParOf" srcId="{F03109A8-D8B1-E646-9F43-8700562218FB}" destId="{18DBD1DD-59DF-9E49-917D-E2E33B39F1F5}" srcOrd="3" destOrd="0" presId="urn:microsoft.com/office/officeart/2008/layout/LinedList"/>
    <dgm:cxn modelId="{720A0419-2782-D94C-9156-1D7784698A49}" type="presParOf" srcId="{18DBD1DD-59DF-9E49-917D-E2E33B39F1F5}" destId="{72098F93-2631-3946-8309-625790F0C226}" srcOrd="0" destOrd="0" presId="urn:microsoft.com/office/officeart/2008/layout/LinedList"/>
    <dgm:cxn modelId="{16FDF55D-57CF-0A44-AB88-7FE803D6E3DA}" type="presParOf" srcId="{18DBD1DD-59DF-9E49-917D-E2E33B39F1F5}" destId="{CC94D176-746E-A44B-BF2F-514A7DB394E7}" srcOrd="1" destOrd="0" presId="urn:microsoft.com/office/officeart/2008/layout/LinedList"/>
    <dgm:cxn modelId="{083DA584-788F-7947-8E2F-4ADBC96E4681}" type="presParOf" srcId="{F03109A8-D8B1-E646-9F43-8700562218FB}" destId="{9CC527D9-3328-1844-BDFB-663FBB123147}" srcOrd="4" destOrd="0" presId="urn:microsoft.com/office/officeart/2008/layout/LinedList"/>
    <dgm:cxn modelId="{1E5F4306-7E46-4341-936D-0A2984D012A6}" type="presParOf" srcId="{F03109A8-D8B1-E646-9F43-8700562218FB}" destId="{F38C55B2-7E90-084A-A690-622E918C0F73}" srcOrd="5" destOrd="0" presId="urn:microsoft.com/office/officeart/2008/layout/LinedList"/>
    <dgm:cxn modelId="{C1B74912-FAFE-7340-B663-94D5CF034293}" type="presParOf" srcId="{F38C55B2-7E90-084A-A690-622E918C0F73}" destId="{4C74A29A-2FB0-A14A-AD53-59D5FC2432F2}" srcOrd="0" destOrd="0" presId="urn:microsoft.com/office/officeart/2008/layout/LinedList"/>
    <dgm:cxn modelId="{911F3042-83E0-A44A-986B-31E3EB395D87}" type="presParOf" srcId="{F38C55B2-7E90-084A-A690-622E918C0F73}" destId="{BB030912-708A-D84F-9526-AC19BC420F12}" srcOrd="1" destOrd="0" presId="urn:microsoft.com/office/officeart/2008/layout/LinedList"/>
    <dgm:cxn modelId="{18432BED-F627-0948-9CBB-40EED9FA108C}" type="presParOf" srcId="{F03109A8-D8B1-E646-9F43-8700562218FB}" destId="{0A3154CB-248A-C741-AF88-27F9F85BF046}" srcOrd="6" destOrd="0" presId="urn:microsoft.com/office/officeart/2008/layout/LinedList"/>
    <dgm:cxn modelId="{913D53AB-85DE-784E-9B41-33ED60525032}" type="presParOf" srcId="{F03109A8-D8B1-E646-9F43-8700562218FB}" destId="{8C9F85AB-4817-1644-94BB-BCBE49ED011C}" srcOrd="7" destOrd="0" presId="urn:microsoft.com/office/officeart/2008/layout/LinedList"/>
    <dgm:cxn modelId="{0245C966-CD05-2D4A-A37D-41CB8D5D56CD}" type="presParOf" srcId="{8C9F85AB-4817-1644-94BB-BCBE49ED011C}" destId="{3F1BEDE9-6224-334F-8391-0198328B3E1D}" srcOrd="0" destOrd="0" presId="urn:microsoft.com/office/officeart/2008/layout/LinedList"/>
    <dgm:cxn modelId="{DD320C75-F76B-B541-96AC-C6F40B8DE81E}" type="presParOf" srcId="{8C9F85AB-4817-1644-94BB-BCBE49ED011C}" destId="{8385E50F-6F8A-B040-A631-917DEB8D9911}" srcOrd="1" destOrd="0" presId="urn:microsoft.com/office/officeart/2008/layout/LinedList"/>
    <dgm:cxn modelId="{DD2E0B9A-B159-C844-B805-DBE9BE10EF0E}" type="presParOf" srcId="{F03109A8-D8B1-E646-9F43-8700562218FB}" destId="{B1F0A441-036A-4D48-A20D-78DDE49BA465}" srcOrd="8" destOrd="0" presId="urn:microsoft.com/office/officeart/2008/layout/LinedList"/>
    <dgm:cxn modelId="{2E7A2F84-554C-6041-8800-31B6BBBC9FF7}" type="presParOf" srcId="{F03109A8-D8B1-E646-9F43-8700562218FB}" destId="{2359C065-C4E4-4441-8BA7-7A1028E83A0F}" srcOrd="9" destOrd="0" presId="urn:microsoft.com/office/officeart/2008/layout/LinedList"/>
    <dgm:cxn modelId="{88CD47FA-B53B-9A4F-A823-4532729BB51F}" type="presParOf" srcId="{2359C065-C4E4-4441-8BA7-7A1028E83A0F}" destId="{9056C052-B14B-C94D-8A57-3371D85E6F5D}" srcOrd="0" destOrd="0" presId="urn:microsoft.com/office/officeart/2008/layout/LinedList"/>
    <dgm:cxn modelId="{8D7BBF5C-0CB6-7049-88FA-196C69645FE1}" type="presParOf" srcId="{2359C065-C4E4-4441-8BA7-7A1028E83A0F}" destId="{9A567801-6D10-BD40-BD57-F9E110957977}" srcOrd="1" destOrd="0" presId="urn:microsoft.com/office/officeart/2008/layout/LinedList"/>
    <dgm:cxn modelId="{C9F3D227-4A0A-6A4D-A8C6-B4BFB0B6C640}" type="presParOf" srcId="{F03109A8-D8B1-E646-9F43-8700562218FB}" destId="{72A14F80-AACE-B84B-A9E8-95CC5EE1AD32}" srcOrd="10" destOrd="0" presId="urn:microsoft.com/office/officeart/2008/layout/LinedList"/>
    <dgm:cxn modelId="{B8C19935-BB2B-DD49-992F-5AEC408FE639}" type="presParOf" srcId="{F03109A8-D8B1-E646-9F43-8700562218FB}" destId="{04E1DDE2-FA18-404B-BE9F-91425E6B89D5}" srcOrd="11" destOrd="0" presId="urn:microsoft.com/office/officeart/2008/layout/LinedList"/>
    <dgm:cxn modelId="{5254EDD4-D01D-A244-9B2A-D889D62B0D2B}" type="presParOf" srcId="{04E1DDE2-FA18-404B-BE9F-91425E6B89D5}" destId="{C63EBCB4-B97C-B547-BA70-CC52993AAE0C}" srcOrd="0" destOrd="0" presId="urn:microsoft.com/office/officeart/2008/layout/LinedList"/>
    <dgm:cxn modelId="{2A084964-2940-F14F-B56C-3CD6352C6672}" type="presParOf" srcId="{04E1DDE2-FA18-404B-BE9F-91425E6B89D5}" destId="{D07656D6-852B-3B43-B05F-B1E2B7E7889E}" srcOrd="1" destOrd="0" presId="urn:microsoft.com/office/officeart/2008/layout/LinedList"/>
    <dgm:cxn modelId="{8E42E7DF-DE9C-E748-8D0E-C5D3E4F072C8}" type="presParOf" srcId="{F03109A8-D8B1-E646-9F43-8700562218FB}" destId="{67F43422-46B8-B241-9E20-1B7A41ECFDE0}" srcOrd="12" destOrd="0" presId="urn:microsoft.com/office/officeart/2008/layout/LinedList"/>
    <dgm:cxn modelId="{430D3BEA-8065-5C42-B30B-1F951B406EAC}" type="presParOf" srcId="{F03109A8-D8B1-E646-9F43-8700562218FB}" destId="{67DAAE7B-6F11-A847-8CA4-08E9ED151E33}" srcOrd="13" destOrd="0" presId="urn:microsoft.com/office/officeart/2008/layout/LinedList"/>
    <dgm:cxn modelId="{E51FC786-1863-7B47-B884-C7A2FFEC3CC7}" type="presParOf" srcId="{67DAAE7B-6F11-A847-8CA4-08E9ED151E33}" destId="{7944D0A9-F488-3C42-8A35-97875AB9BCA2}" srcOrd="0" destOrd="0" presId="urn:microsoft.com/office/officeart/2008/layout/LinedList"/>
    <dgm:cxn modelId="{4FEC9FF1-BA4B-904C-A769-9A00DA32EEE9}" type="presParOf" srcId="{67DAAE7B-6F11-A847-8CA4-08E9ED151E33}" destId="{0C8819E0-6E00-B448-AEE7-08FAD465EB6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8EE80EBD-97AE-8847-BB37-29587238724D}">
      <dgm:prSet custT="1"/>
      <dgm:spPr>
        <a:noFill/>
      </dgm:spPr>
      <dgm:t>
        <a:bodyPr anchor="ctr" anchorCtr="0"/>
        <a:lstStyle/>
        <a:p>
          <a:pPr rtl="0"/>
          <a:r>
            <a:rPr lang="en-US" sz="2400" dirty="0">
              <a:latin typeface="Open Sans Semibold"/>
              <a:cs typeface="Open Sans Semibold"/>
            </a:rPr>
            <a:t>Processes Using Secure Design Principles</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a:noFill/>
      </dgm:spPr>
      <dgm:t>
        <a:bodyPr anchor="ctr"/>
        <a:lstStyle/>
        <a:p>
          <a:r>
            <a:rPr lang="en-US" sz="2400" dirty="0">
              <a:latin typeface="Open Sans Semibold"/>
              <a:cs typeface="Open Sans Semibold"/>
            </a:rPr>
            <a:t>Select Controls Based upon Systems Security Requirements</a:t>
          </a: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5AC08C2D-F87A-B047-9A1F-5AEFFCF08BEF}">
      <dgm:prSet custT="1"/>
      <dgm:spPr>
        <a:noFill/>
      </dgm:spPr>
      <dgm:t>
        <a:bodyPr anchor="ctr"/>
        <a:lstStyle/>
        <a:p>
          <a:pPr rtl="0"/>
          <a:r>
            <a:rPr lang="en-US" sz="2400" dirty="0">
              <a:latin typeface="Open Sans Semibold"/>
              <a:cs typeface="Open Sans Semibold"/>
            </a:rPr>
            <a:t>Security Capabilities of Information Systems</a:t>
          </a:r>
        </a:p>
      </dgm:t>
    </dgm:pt>
    <dgm:pt modelId="{0075F5F5-8A2E-6B4A-974F-C3D40DCAD295}" type="parTrans" cxnId="{D89FAB03-B5BF-A249-88E3-19434506ACBE}">
      <dgm:prSet/>
      <dgm:spPr/>
      <dgm:t>
        <a:bodyPr/>
        <a:lstStyle/>
        <a:p>
          <a:endParaRPr lang="en-US"/>
        </a:p>
      </dgm:t>
    </dgm:pt>
    <dgm:pt modelId="{F1592B7C-24CC-084E-B2D1-D1D47B0E8C84}" type="sibTrans" cxnId="{D89FAB03-B5BF-A249-88E3-19434506ACBE}">
      <dgm:prSet/>
      <dgm:spPr/>
      <dgm:t>
        <a:bodyPr/>
        <a:lstStyle/>
        <a:p>
          <a:endParaRPr lang="en-US"/>
        </a:p>
      </dgm:t>
    </dgm:pt>
    <dgm:pt modelId="{4E8777BC-1BD9-DF49-91E5-0DB19DF89C6E}">
      <dgm:prSet custT="1"/>
      <dgm:spPr>
        <a:noFill/>
      </dgm:spPr>
      <dgm:t>
        <a:bodyPr tIns="162560"/>
        <a:lstStyle/>
        <a:p>
          <a:pPr rtl="0"/>
          <a:r>
            <a:rPr lang="en-US" sz="2400" dirty="0">
              <a:latin typeface="Open Sans Semibold"/>
              <a:cs typeface="Open Sans Semibold"/>
            </a:rPr>
            <a:t>Vulnerabilities of Security Architectures, Designs, and Solution Elements</a:t>
          </a:r>
        </a:p>
      </dgm:t>
    </dgm:pt>
    <dgm:pt modelId="{BD0223B5-1F98-F441-8926-EAE85F8BD70F}" type="parTrans" cxnId="{47D158EF-474D-D747-94ED-DCE99F4DF007}">
      <dgm:prSet/>
      <dgm:spPr/>
      <dgm:t>
        <a:bodyPr/>
        <a:lstStyle/>
        <a:p>
          <a:endParaRPr lang="en-US"/>
        </a:p>
      </dgm:t>
    </dgm:pt>
    <dgm:pt modelId="{2CB86B7A-2CF1-754D-B51D-51826E213F3D}" type="sibTrans" cxnId="{47D158EF-474D-D747-94ED-DCE99F4DF007}">
      <dgm:prSet/>
      <dgm:spPr/>
      <dgm:t>
        <a:bodyPr/>
        <a:lstStyle/>
        <a:p>
          <a:endParaRPr lang="en-US"/>
        </a:p>
      </dgm:t>
    </dgm:pt>
    <dgm:pt modelId="{CE476410-8F0D-2743-9FF1-8D3DF53F8AD6}">
      <dgm:prSet/>
      <dgm:spPr>
        <a:noFill/>
      </dgm:spPr>
      <dgm:t>
        <a:bodyPr/>
        <a:lstStyle/>
        <a:p>
          <a:pPr rtl="0"/>
          <a:endParaRPr lang="en-US" dirty="0"/>
        </a:p>
      </dgm:t>
    </dgm:pt>
    <dgm:pt modelId="{7EB27E95-62EB-9F44-888E-B20BD5E6DA29}" type="sibTrans" cxnId="{84EE4DBE-8CC3-5A4C-8DFF-FD0C2C111866}">
      <dgm:prSet/>
      <dgm:spPr/>
      <dgm:t>
        <a:bodyPr/>
        <a:lstStyle/>
        <a:p>
          <a:endParaRPr lang="en-US"/>
        </a:p>
      </dgm:t>
    </dgm:pt>
    <dgm:pt modelId="{81A125EE-A56D-1E4D-B279-4A04FDB5910B}" type="parTrans" cxnId="{84EE4DBE-8CC3-5A4C-8DFF-FD0C2C111866}">
      <dgm:prSet/>
      <dgm:spPr/>
      <dgm:t>
        <a:bodyPr/>
        <a:lstStyle/>
        <a:p>
          <a:endParaRPr lang="en-US"/>
        </a:p>
      </dgm:t>
    </dgm:pt>
    <dgm:pt modelId="{85E48BD9-4E42-3F44-B9C0-18503CAADBBB}">
      <dgm:prSet custT="1"/>
      <dgm:spPr>
        <a:noFill/>
      </dgm:spPr>
      <dgm:t>
        <a:bodyPr anchor="ctr" anchorCtr="0"/>
        <a:lstStyle/>
        <a:p>
          <a:pPr rtl="0"/>
          <a:r>
            <a:rPr lang="en-US" sz="2400" dirty="0">
              <a:latin typeface="Open Sans Semibold"/>
              <a:cs typeface="Open Sans Semibold"/>
            </a:rPr>
            <a:t>Fundamental Concepts of Security Models</a:t>
          </a:r>
        </a:p>
      </dgm:t>
    </dgm:pt>
    <dgm:pt modelId="{CFD9DB11-F084-7648-84A4-64B8B313B29E}" type="parTrans" cxnId="{568C0F34-7996-3B45-AEE5-701CCA9C598F}">
      <dgm:prSet/>
      <dgm:spPr/>
      <dgm:t>
        <a:bodyPr/>
        <a:lstStyle/>
        <a:p>
          <a:endParaRPr lang="en-US"/>
        </a:p>
      </dgm:t>
    </dgm:pt>
    <dgm:pt modelId="{EAAAEF1D-AA79-7746-9F51-611ABFA167BF}" type="sibTrans" cxnId="{568C0F34-7996-3B45-AEE5-701CCA9C598F}">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721A2135-C1F3-DA4A-B119-796A40EF200C}" type="pres">
      <dgm:prSet presAssocID="{8EE80EBD-97AE-8847-BB37-29587238724D}" presName="thickLine" presStyleLbl="alignNode1" presStyleIdx="0" presStyleCnt="6" custLinFactNeighborY="1596"/>
      <dgm:spPr>
        <a:ln>
          <a:solidFill>
            <a:srgbClr val="006F53"/>
          </a:solidFill>
        </a:ln>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0" presStyleCnt="6"/>
      <dgm:spPr/>
    </dgm:pt>
    <dgm:pt modelId="{6A95561B-818F-C34C-A9DD-1682548AD5D4}" type="pres">
      <dgm:prSet presAssocID="{8EE80EBD-97AE-8847-BB37-29587238724D}" presName="vert1" presStyleCnt="0"/>
      <dgm:spPr/>
    </dgm:pt>
    <dgm:pt modelId="{2075AB43-00C6-5543-8288-31ABC014D164}" type="pres">
      <dgm:prSet presAssocID="{85E48BD9-4E42-3F44-B9C0-18503CAADBBB}" presName="thickLine" presStyleLbl="alignNode1" presStyleIdx="1" presStyleCnt="6"/>
      <dgm:spPr/>
    </dgm:pt>
    <dgm:pt modelId="{35FF5060-5247-E749-9599-69028972DB38}" type="pres">
      <dgm:prSet presAssocID="{85E48BD9-4E42-3F44-B9C0-18503CAADBBB}" presName="horz1" presStyleCnt="0"/>
      <dgm:spPr/>
    </dgm:pt>
    <dgm:pt modelId="{0935136B-414A-9A47-B94A-19BC26719424}" type="pres">
      <dgm:prSet presAssocID="{85E48BD9-4E42-3F44-B9C0-18503CAADBBB}" presName="tx1" presStyleLbl="revTx" presStyleIdx="1" presStyleCnt="6"/>
      <dgm:spPr/>
    </dgm:pt>
    <dgm:pt modelId="{15436400-C567-9E4B-BA3B-B9A7DFE9B6FE}" type="pres">
      <dgm:prSet presAssocID="{85E48BD9-4E42-3F44-B9C0-18503CAADBBB}" presName="vert1" presStyleCnt="0"/>
      <dgm:spPr/>
    </dgm:pt>
    <dgm:pt modelId="{AFDFC935-866D-454F-AE68-CDE7BC0D23B1}" type="pres">
      <dgm:prSet presAssocID="{6EB91303-A642-CE4F-96E5-4EF8259DF3C6}" presName="thickLine" presStyleLbl="alignNode1" presStyleIdx="2" presStyleCnt="6"/>
      <dgm:spPr>
        <a:ln>
          <a:solidFill>
            <a:srgbClr val="006F53"/>
          </a:solidFill>
        </a:ln>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2" presStyleCnt="6"/>
      <dgm:spPr/>
    </dgm:pt>
    <dgm:pt modelId="{194F9661-6E53-4746-8921-B091F19A248C}" type="pres">
      <dgm:prSet presAssocID="{6EB91303-A642-CE4F-96E5-4EF8259DF3C6}" presName="vert1" presStyleCnt="0"/>
      <dgm:spPr/>
    </dgm:pt>
    <dgm:pt modelId="{1EC85288-0E19-824A-8F9B-8744EBADC50D}" type="pres">
      <dgm:prSet presAssocID="{5AC08C2D-F87A-B047-9A1F-5AEFFCF08BEF}" presName="thickLine" presStyleLbl="alignNode1" presStyleIdx="3" presStyleCnt="6"/>
      <dgm:spPr>
        <a:ln>
          <a:solidFill>
            <a:srgbClr val="006F53"/>
          </a:solidFill>
        </a:ln>
      </dgm:spPr>
    </dgm:pt>
    <dgm:pt modelId="{CE610399-4B74-534B-82F9-6C7E147FD1A0}" type="pres">
      <dgm:prSet presAssocID="{5AC08C2D-F87A-B047-9A1F-5AEFFCF08BEF}" presName="horz1" presStyleCnt="0"/>
      <dgm:spPr/>
    </dgm:pt>
    <dgm:pt modelId="{9D746D8B-5375-7544-BB52-9A53FEB3780E}" type="pres">
      <dgm:prSet presAssocID="{5AC08C2D-F87A-B047-9A1F-5AEFFCF08BEF}" presName="tx1" presStyleLbl="revTx" presStyleIdx="3" presStyleCnt="6"/>
      <dgm:spPr/>
    </dgm:pt>
    <dgm:pt modelId="{ED230B99-8AB8-F14A-B009-5ACD2354C8AE}" type="pres">
      <dgm:prSet presAssocID="{5AC08C2D-F87A-B047-9A1F-5AEFFCF08BEF}" presName="vert1" presStyleCnt="0"/>
      <dgm:spPr/>
    </dgm:pt>
    <dgm:pt modelId="{27011FFA-6473-2E4C-B93F-822B54FF6C60}" type="pres">
      <dgm:prSet presAssocID="{4E8777BC-1BD9-DF49-91E5-0DB19DF89C6E}" presName="thickLine" presStyleLbl="alignNode1" presStyleIdx="4" presStyleCnt="6"/>
      <dgm:spPr>
        <a:ln>
          <a:solidFill>
            <a:srgbClr val="006F53"/>
          </a:solidFill>
        </a:ln>
      </dgm:spPr>
    </dgm:pt>
    <dgm:pt modelId="{DB23CA6F-19BB-2041-99AD-0136849D5500}" type="pres">
      <dgm:prSet presAssocID="{4E8777BC-1BD9-DF49-91E5-0DB19DF89C6E}" presName="horz1" presStyleCnt="0"/>
      <dgm:spPr/>
    </dgm:pt>
    <dgm:pt modelId="{1904D7A5-C341-1340-93FA-59BC7FC1D8FA}" type="pres">
      <dgm:prSet presAssocID="{4E8777BC-1BD9-DF49-91E5-0DB19DF89C6E}" presName="tx1" presStyleLbl="revTx" presStyleIdx="4" presStyleCnt="6" custScaleY="143673"/>
      <dgm:spPr/>
    </dgm:pt>
    <dgm:pt modelId="{EDA1543A-53E9-9A46-9516-323B8E779C2B}" type="pres">
      <dgm:prSet presAssocID="{4E8777BC-1BD9-DF49-91E5-0DB19DF89C6E}" presName="vert1" presStyleCnt="0"/>
      <dgm:spPr/>
    </dgm:pt>
    <dgm:pt modelId="{42F07ADF-9B09-314C-B596-35F8F0A26BF2}" type="pres">
      <dgm:prSet presAssocID="{CE476410-8F0D-2743-9FF1-8D3DF53F8AD6}" presName="thickLine" presStyleLbl="alignNode1" presStyleIdx="5" presStyleCnt="6" custLinFactNeighborY="-42651"/>
      <dgm:spPr>
        <a:ln>
          <a:solidFill>
            <a:srgbClr val="006F53"/>
          </a:solidFill>
        </a:ln>
      </dgm:spPr>
    </dgm:pt>
    <dgm:pt modelId="{E02E7C3F-5586-C14C-9645-8E5D3C4086C9}" type="pres">
      <dgm:prSet presAssocID="{CE476410-8F0D-2743-9FF1-8D3DF53F8AD6}" presName="horz1" presStyleCnt="0"/>
      <dgm:spPr/>
    </dgm:pt>
    <dgm:pt modelId="{9C4D5250-FC91-534C-A88A-C70D331BA3EC}" type="pres">
      <dgm:prSet presAssocID="{CE476410-8F0D-2743-9FF1-8D3DF53F8AD6}" presName="tx1" presStyleLbl="revTx" presStyleIdx="5" presStyleCnt="6"/>
      <dgm:spPr/>
    </dgm:pt>
    <dgm:pt modelId="{EF03BE77-9430-2D4A-BF69-C30D248E65B3}" type="pres">
      <dgm:prSet presAssocID="{CE476410-8F0D-2743-9FF1-8D3DF53F8AD6}" presName="vert1" presStyleCnt="0"/>
      <dgm:spPr/>
    </dgm:pt>
  </dgm:ptLst>
  <dgm:cxnLst>
    <dgm:cxn modelId="{918A5000-05A3-2F4B-9B1C-8CFA184187B1}" type="presOf" srcId="{6EB91303-A642-CE4F-96E5-4EF8259DF3C6}" destId="{52306CFD-8B70-B043-A7DD-D7B23F20B60A}" srcOrd="0" destOrd="0" presId="urn:microsoft.com/office/officeart/2008/layout/LinedList"/>
    <dgm:cxn modelId="{D89FAB03-B5BF-A249-88E3-19434506ACBE}" srcId="{227B85D9-7AA0-D148-8FD3-E71164F485FA}" destId="{5AC08C2D-F87A-B047-9A1F-5AEFFCF08BEF}" srcOrd="3" destOrd="0" parTransId="{0075F5F5-8A2E-6B4A-974F-C3D40DCAD295}" sibTransId="{F1592B7C-24CC-084E-B2D1-D1D47B0E8C84}"/>
    <dgm:cxn modelId="{8AB4FB30-E6B2-E44D-85AA-3238AAED0077}" type="presOf" srcId="{227B85D9-7AA0-D148-8FD3-E71164F485FA}" destId="{AC8400AB-8EF3-F04A-A485-7A37CCD7A711}" srcOrd="0" destOrd="0" presId="urn:microsoft.com/office/officeart/2008/layout/LinedList"/>
    <dgm:cxn modelId="{568C0F34-7996-3B45-AEE5-701CCA9C598F}" srcId="{227B85D9-7AA0-D148-8FD3-E71164F485FA}" destId="{85E48BD9-4E42-3F44-B9C0-18503CAADBBB}" srcOrd="1" destOrd="0" parTransId="{CFD9DB11-F084-7648-84A4-64B8B313B29E}" sibTransId="{EAAAEF1D-AA79-7746-9F51-611ABFA167BF}"/>
    <dgm:cxn modelId="{40001F41-DFD5-A84A-8067-E6AB25712030}" srcId="{227B85D9-7AA0-D148-8FD3-E71164F485FA}" destId="{8EE80EBD-97AE-8847-BB37-29587238724D}" srcOrd="0" destOrd="0" parTransId="{362C9049-4E22-2F4D-A82A-35F20D70E054}" sibTransId="{C23E33F1-34F0-8345-9700-D203D26E3C61}"/>
    <dgm:cxn modelId="{F2379556-F7F6-FF49-AD8B-47642AADAA9D}" type="presOf" srcId="{8EE80EBD-97AE-8847-BB37-29587238724D}" destId="{895DA573-4104-3645-8547-D30BA2B1D4F1}" srcOrd="0" destOrd="0" presId="urn:microsoft.com/office/officeart/2008/layout/LinedList"/>
    <dgm:cxn modelId="{F1AF5092-A048-1B42-B91A-EE48E5B05E5B}" type="presOf" srcId="{4E8777BC-1BD9-DF49-91E5-0DB19DF89C6E}" destId="{1904D7A5-C341-1340-93FA-59BC7FC1D8FA}" srcOrd="0" destOrd="0" presId="urn:microsoft.com/office/officeart/2008/layout/LinedList"/>
    <dgm:cxn modelId="{E4B60299-6FFB-2544-90A4-38983652E695}" type="presOf" srcId="{CE476410-8F0D-2743-9FF1-8D3DF53F8AD6}" destId="{9C4D5250-FC91-534C-A88A-C70D331BA3EC}" srcOrd="0" destOrd="0" presId="urn:microsoft.com/office/officeart/2008/layout/LinedList"/>
    <dgm:cxn modelId="{3E1B4EA5-5DEB-1447-B21C-80C83EA6B917}" srcId="{227B85D9-7AA0-D148-8FD3-E71164F485FA}" destId="{6EB91303-A642-CE4F-96E5-4EF8259DF3C6}" srcOrd="2" destOrd="0" parTransId="{7512D3CE-D303-C340-A5B5-260D2D04F4F4}" sibTransId="{031F6F12-F52F-8C44-B6B6-272DE3F3B9D1}"/>
    <dgm:cxn modelId="{B17A31B0-916E-4A47-9443-C5FB848B5585}" type="presOf" srcId="{85E48BD9-4E42-3F44-B9C0-18503CAADBBB}" destId="{0935136B-414A-9A47-B94A-19BC26719424}" srcOrd="0" destOrd="0" presId="urn:microsoft.com/office/officeart/2008/layout/LinedList"/>
    <dgm:cxn modelId="{84EE4DBE-8CC3-5A4C-8DFF-FD0C2C111866}" srcId="{227B85D9-7AA0-D148-8FD3-E71164F485FA}" destId="{CE476410-8F0D-2743-9FF1-8D3DF53F8AD6}" srcOrd="5" destOrd="0" parTransId="{81A125EE-A56D-1E4D-B279-4A04FDB5910B}" sibTransId="{7EB27E95-62EB-9F44-888E-B20BD5E6DA29}"/>
    <dgm:cxn modelId="{BAB56FD6-AD23-154F-AC84-9433D95A65D4}" type="presOf" srcId="{5AC08C2D-F87A-B047-9A1F-5AEFFCF08BEF}" destId="{9D746D8B-5375-7544-BB52-9A53FEB3780E}" srcOrd="0" destOrd="0" presId="urn:microsoft.com/office/officeart/2008/layout/LinedList"/>
    <dgm:cxn modelId="{47D158EF-474D-D747-94ED-DCE99F4DF007}" srcId="{227B85D9-7AA0-D148-8FD3-E71164F485FA}" destId="{4E8777BC-1BD9-DF49-91E5-0DB19DF89C6E}" srcOrd="4" destOrd="0" parTransId="{BD0223B5-1F98-F441-8926-EAE85F8BD70F}" sibTransId="{2CB86B7A-2CF1-754D-B51D-51826E213F3D}"/>
    <dgm:cxn modelId="{454AA22D-B86A-EB4A-9606-2B542F9C8ECE}" type="presParOf" srcId="{AC8400AB-8EF3-F04A-A485-7A37CCD7A711}" destId="{721A2135-C1F3-DA4A-B119-796A40EF200C}" srcOrd="0" destOrd="0" presId="urn:microsoft.com/office/officeart/2008/layout/LinedList"/>
    <dgm:cxn modelId="{9B1DA864-B7DD-834E-931A-67979AA99459}" type="presParOf" srcId="{AC8400AB-8EF3-F04A-A485-7A37CCD7A711}" destId="{46357BF7-8748-5447-B419-D0C1E5A3F581}" srcOrd="1" destOrd="0" presId="urn:microsoft.com/office/officeart/2008/layout/LinedList"/>
    <dgm:cxn modelId="{25277547-DD4B-7E45-BE4B-9C0DAA2232F4}" type="presParOf" srcId="{46357BF7-8748-5447-B419-D0C1E5A3F581}" destId="{895DA573-4104-3645-8547-D30BA2B1D4F1}" srcOrd="0" destOrd="0" presId="urn:microsoft.com/office/officeart/2008/layout/LinedList"/>
    <dgm:cxn modelId="{63547B77-F1EA-3B48-BBBF-DEE2AFAD7C2B}" type="presParOf" srcId="{46357BF7-8748-5447-B419-D0C1E5A3F581}" destId="{6A95561B-818F-C34C-A9DD-1682548AD5D4}" srcOrd="1" destOrd="0" presId="urn:microsoft.com/office/officeart/2008/layout/LinedList"/>
    <dgm:cxn modelId="{C4EA6A32-2530-074E-9B5B-9F7DB2FE92E7}" type="presParOf" srcId="{AC8400AB-8EF3-F04A-A485-7A37CCD7A711}" destId="{2075AB43-00C6-5543-8288-31ABC014D164}" srcOrd="2" destOrd="0" presId="urn:microsoft.com/office/officeart/2008/layout/LinedList"/>
    <dgm:cxn modelId="{59B1CF73-76CF-0F48-8CFD-97BA48327487}" type="presParOf" srcId="{AC8400AB-8EF3-F04A-A485-7A37CCD7A711}" destId="{35FF5060-5247-E749-9599-69028972DB38}" srcOrd="3" destOrd="0" presId="urn:microsoft.com/office/officeart/2008/layout/LinedList"/>
    <dgm:cxn modelId="{CB1E2594-6BE4-D747-8EC8-A137405FDEC4}" type="presParOf" srcId="{35FF5060-5247-E749-9599-69028972DB38}" destId="{0935136B-414A-9A47-B94A-19BC26719424}" srcOrd="0" destOrd="0" presId="urn:microsoft.com/office/officeart/2008/layout/LinedList"/>
    <dgm:cxn modelId="{F047C4F1-062D-A34C-8F08-682256436E5C}" type="presParOf" srcId="{35FF5060-5247-E749-9599-69028972DB38}" destId="{15436400-C567-9E4B-BA3B-B9A7DFE9B6FE}" srcOrd="1" destOrd="0" presId="urn:microsoft.com/office/officeart/2008/layout/LinedList"/>
    <dgm:cxn modelId="{38FE91DE-EBAF-CD4F-9346-159EF79CA965}" type="presParOf" srcId="{AC8400AB-8EF3-F04A-A485-7A37CCD7A711}" destId="{AFDFC935-866D-454F-AE68-CDE7BC0D23B1}" srcOrd="4" destOrd="0" presId="urn:microsoft.com/office/officeart/2008/layout/LinedList"/>
    <dgm:cxn modelId="{448C8665-FA00-774D-99CA-5856680F352D}" type="presParOf" srcId="{AC8400AB-8EF3-F04A-A485-7A37CCD7A711}" destId="{A01D3074-DC4E-4A42-9D90-9F21105D7DF8}" srcOrd="5" destOrd="0" presId="urn:microsoft.com/office/officeart/2008/layout/LinedList"/>
    <dgm:cxn modelId="{349C11BC-DC6C-C740-932E-FBC1999B1C8E}" type="presParOf" srcId="{A01D3074-DC4E-4A42-9D90-9F21105D7DF8}" destId="{52306CFD-8B70-B043-A7DD-D7B23F20B60A}" srcOrd="0" destOrd="0" presId="urn:microsoft.com/office/officeart/2008/layout/LinedList"/>
    <dgm:cxn modelId="{6DB74721-4006-AC46-A667-76EB886C3C00}" type="presParOf" srcId="{A01D3074-DC4E-4A42-9D90-9F21105D7DF8}" destId="{194F9661-6E53-4746-8921-B091F19A248C}" srcOrd="1" destOrd="0" presId="urn:microsoft.com/office/officeart/2008/layout/LinedList"/>
    <dgm:cxn modelId="{2421F0E6-0326-2746-B945-288CFCC9A1F9}" type="presParOf" srcId="{AC8400AB-8EF3-F04A-A485-7A37CCD7A711}" destId="{1EC85288-0E19-824A-8F9B-8744EBADC50D}" srcOrd="6" destOrd="0" presId="urn:microsoft.com/office/officeart/2008/layout/LinedList"/>
    <dgm:cxn modelId="{CAD314BC-2331-A54F-B600-88C6719ABE58}" type="presParOf" srcId="{AC8400AB-8EF3-F04A-A485-7A37CCD7A711}" destId="{CE610399-4B74-534B-82F9-6C7E147FD1A0}" srcOrd="7" destOrd="0" presId="urn:microsoft.com/office/officeart/2008/layout/LinedList"/>
    <dgm:cxn modelId="{6EA2F0AA-1926-D248-9C80-1BBF2EE86368}" type="presParOf" srcId="{CE610399-4B74-534B-82F9-6C7E147FD1A0}" destId="{9D746D8B-5375-7544-BB52-9A53FEB3780E}" srcOrd="0" destOrd="0" presId="urn:microsoft.com/office/officeart/2008/layout/LinedList"/>
    <dgm:cxn modelId="{741949EC-E4F0-D441-94E8-7B48A6AE067B}" type="presParOf" srcId="{CE610399-4B74-534B-82F9-6C7E147FD1A0}" destId="{ED230B99-8AB8-F14A-B009-5ACD2354C8AE}" srcOrd="1" destOrd="0" presId="urn:microsoft.com/office/officeart/2008/layout/LinedList"/>
    <dgm:cxn modelId="{E13E1660-2D7F-B04E-B75A-28131CBCA916}" type="presParOf" srcId="{AC8400AB-8EF3-F04A-A485-7A37CCD7A711}" destId="{27011FFA-6473-2E4C-B93F-822B54FF6C60}" srcOrd="8" destOrd="0" presId="urn:microsoft.com/office/officeart/2008/layout/LinedList"/>
    <dgm:cxn modelId="{5214C62C-245B-E64E-B70D-5FB1CB1F0784}" type="presParOf" srcId="{AC8400AB-8EF3-F04A-A485-7A37CCD7A711}" destId="{DB23CA6F-19BB-2041-99AD-0136849D5500}" srcOrd="9" destOrd="0" presId="urn:microsoft.com/office/officeart/2008/layout/LinedList"/>
    <dgm:cxn modelId="{A1BF781F-4B6E-B047-929F-2151FF1FE9CB}" type="presParOf" srcId="{DB23CA6F-19BB-2041-99AD-0136849D5500}" destId="{1904D7A5-C341-1340-93FA-59BC7FC1D8FA}" srcOrd="0" destOrd="0" presId="urn:microsoft.com/office/officeart/2008/layout/LinedList"/>
    <dgm:cxn modelId="{6CEAA04F-6680-DA4C-8F9D-0680B975D919}" type="presParOf" srcId="{DB23CA6F-19BB-2041-99AD-0136849D5500}" destId="{EDA1543A-53E9-9A46-9516-323B8E779C2B}" srcOrd="1" destOrd="0" presId="urn:microsoft.com/office/officeart/2008/layout/LinedList"/>
    <dgm:cxn modelId="{697A78A0-B19D-B24B-90FC-BFFC4111D304}" type="presParOf" srcId="{AC8400AB-8EF3-F04A-A485-7A37CCD7A711}" destId="{42F07ADF-9B09-314C-B596-35F8F0A26BF2}" srcOrd="10" destOrd="0" presId="urn:microsoft.com/office/officeart/2008/layout/LinedList"/>
    <dgm:cxn modelId="{416D1444-B747-AD4C-8AD0-6A277A76167D}" type="presParOf" srcId="{AC8400AB-8EF3-F04A-A485-7A37CCD7A711}" destId="{E02E7C3F-5586-C14C-9645-8E5D3C4086C9}" srcOrd="11" destOrd="0" presId="urn:microsoft.com/office/officeart/2008/layout/LinedList"/>
    <dgm:cxn modelId="{D2DE09EE-B50F-0B45-8E76-897838C2CE77}" type="presParOf" srcId="{E02E7C3F-5586-C14C-9645-8E5D3C4086C9}" destId="{9C4D5250-FC91-534C-A88A-C70D331BA3EC}" srcOrd="0" destOrd="0" presId="urn:microsoft.com/office/officeart/2008/layout/LinedList"/>
    <dgm:cxn modelId="{89BB4601-6C3F-924C-B213-A54D584D1C45}" type="presParOf" srcId="{E02E7C3F-5586-C14C-9645-8E5D3C4086C9}" destId="{EF03BE77-9430-2D4A-BF69-C30D248E65B3}" srcOrd="1" destOrd="0" presId="urn:microsoft.com/office/officeart/2008/layout/Lined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a:noFill/>
      </dgm:spPr>
      <dgm:t>
        <a:bodyPr anchor="ctr"/>
        <a:lstStyle/>
        <a:p>
          <a:pPr rtl="0"/>
          <a:r>
            <a:rPr lang="en-US" sz="2400" dirty="0">
              <a:latin typeface="Open Sans Semibold"/>
              <a:cs typeface="Open Sans Semibold"/>
            </a:rPr>
            <a:t>Cryptography</a:t>
          </a: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a:noFill/>
      </dgm:spPr>
      <dgm:t>
        <a:bodyPr anchor="ctr"/>
        <a:lstStyle/>
        <a:p>
          <a:pPr rtl="0"/>
          <a:r>
            <a:rPr lang="en-US" sz="2400" dirty="0">
              <a:latin typeface="Open Sans Semibold"/>
              <a:cs typeface="Open Sans Semibold"/>
            </a:rPr>
            <a:t>Physical Security</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a:noFill/>
      </dgm:spPr>
      <dgm:t>
        <a:bodyPr anchor="ctr"/>
        <a:lstStyle/>
        <a:p>
          <a:endParaRPr lang="en-US" sz="2400" dirty="0">
            <a:latin typeface="Open Sans Semibold"/>
            <a:cs typeface="Open Sans Semibold"/>
          </a:endParaRP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CE476410-8F0D-2743-9FF1-8D3DF53F8AD6}">
      <dgm:prSet/>
      <dgm:spPr/>
      <dgm:t>
        <a:bodyPr/>
        <a:lstStyle/>
        <a:p>
          <a:endParaRPr lang="en-US" dirty="0"/>
        </a:p>
      </dgm:t>
    </dgm:pt>
    <dgm:pt modelId="{7EB27E95-62EB-9F44-888E-B20BD5E6DA29}" type="sibTrans" cxnId="{84EE4DBE-8CC3-5A4C-8DFF-FD0C2C111866}">
      <dgm:prSet/>
      <dgm:spPr/>
      <dgm:t>
        <a:bodyPr/>
        <a:lstStyle/>
        <a:p>
          <a:endParaRPr lang="en-US"/>
        </a:p>
      </dgm:t>
    </dgm:pt>
    <dgm:pt modelId="{81A125EE-A56D-1E4D-B279-4A04FDB5910B}" type="parTrans" cxnId="{84EE4DBE-8CC3-5A4C-8DFF-FD0C2C111866}">
      <dgm:prSet/>
      <dgm:spPr/>
      <dgm:t>
        <a:bodyPr/>
        <a:lstStyle/>
        <a:p>
          <a:endParaRPr lang="en-US"/>
        </a:p>
      </dgm:t>
    </dgm:pt>
    <dgm:pt modelId="{4E8777BC-1BD9-DF49-91E5-0DB19DF89C6E}">
      <dgm:prSet custT="1"/>
      <dgm:spPr>
        <a:noFill/>
      </dgm:spPr>
      <dgm:t>
        <a:bodyPr tIns="162560"/>
        <a:lstStyle/>
        <a:p>
          <a:pPr rtl="0"/>
          <a:endParaRPr lang="en-US" sz="2400" dirty="0">
            <a:latin typeface="Open Sans Semibold"/>
            <a:cs typeface="Open Sans Semibold"/>
          </a:endParaRPr>
        </a:p>
      </dgm:t>
    </dgm:pt>
    <dgm:pt modelId="{2CB86B7A-2CF1-754D-B51D-51826E213F3D}" type="sibTrans" cxnId="{47D158EF-474D-D747-94ED-DCE99F4DF007}">
      <dgm:prSet/>
      <dgm:spPr/>
      <dgm:t>
        <a:bodyPr/>
        <a:lstStyle/>
        <a:p>
          <a:endParaRPr lang="en-US"/>
        </a:p>
      </dgm:t>
    </dgm:pt>
    <dgm:pt modelId="{BD0223B5-1F98-F441-8926-EAE85F8BD70F}" type="parTrans" cxnId="{47D158EF-474D-D747-94ED-DCE99F4DF007}">
      <dgm:prSet/>
      <dgm:spPr/>
      <dgm:t>
        <a:bodyPr/>
        <a:lstStyle/>
        <a:p>
          <a:endParaRPr lang="en-US"/>
        </a:p>
      </dgm:t>
    </dgm:pt>
    <dgm:pt modelId="{AA396EB8-4369-C345-B43D-7974DD5C4BFA}">
      <dgm:prSet custT="1"/>
      <dgm:spPr/>
      <dgm:t>
        <a:bodyPr anchor="ctr" anchorCtr="0"/>
        <a:lstStyle/>
        <a:p>
          <a:pPr rtl="0"/>
          <a:r>
            <a:rPr lang="en-US" sz="2400" dirty="0">
              <a:latin typeface="Open Sans Semibold"/>
              <a:cs typeface="Open Sans Semibold"/>
            </a:rPr>
            <a:t>Domain Review</a:t>
          </a:r>
          <a:endParaRPr lang="en-US" sz="2400" dirty="0"/>
        </a:p>
      </dgm:t>
    </dgm:pt>
    <dgm:pt modelId="{A8535A9B-994B-614D-8426-6F55394B7BDB}" type="parTrans" cxnId="{A64C8FC2-A277-2847-A675-A5FD512781FC}">
      <dgm:prSet/>
      <dgm:spPr/>
      <dgm:t>
        <a:bodyPr/>
        <a:lstStyle/>
        <a:p>
          <a:endParaRPr lang="en-US"/>
        </a:p>
      </dgm:t>
    </dgm:pt>
    <dgm:pt modelId="{01007CE7-8C2F-DB46-9190-1FF950977B72}" type="sibTrans" cxnId="{A64C8FC2-A277-2847-A675-A5FD512781FC}">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6"/>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6"/>
      <dgm:spPr/>
    </dgm:pt>
    <dgm:pt modelId="{540F8310-D86F-A74D-AF36-87AC5E4ADE51}" type="pres">
      <dgm:prSet presAssocID="{C418F0E7-5517-084C-909F-8B1366168794}" presName="vert1" presStyleCnt="0"/>
      <dgm:spPr/>
    </dgm:pt>
    <dgm:pt modelId="{721A2135-C1F3-DA4A-B119-796A40EF200C}" type="pres">
      <dgm:prSet presAssocID="{8EE80EBD-97AE-8847-BB37-29587238724D}" presName="thickLine" presStyleLbl="alignNode1" presStyleIdx="1" presStyleCnt="6"/>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1" presStyleCnt="6"/>
      <dgm:spPr/>
    </dgm:pt>
    <dgm:pt modelId="{6A95561B-818F-C34C-A9DD-1682548AD5D4}" type="pres">
      <dgm:prSet presAssocID="{8EE80EBD-97AE-8847-BB37-29587238724D}" presName="vert1" presStyleCnt="0"/>
      <dgm:spPr/>
    </dgm:pt>
    <dgm:pt modelId="{742A0277-9F46-B74A-B462-73B518D77C24}" type="pres">
      <dgm:prSet presAssocID="{AA396EB8-4369-C345-B43D-7974DD5C4BFA}" presName="thickLine" presStyleLbl="alignNode1" presStyleIdx="2" presStyleCnt="6"/>
      <dgm:spPr/>
    </dgm:pt>
    <dgm:pt modelId="{EAD03D80-A1D6-684D-8D2F-B0FBF83AE7DF}" type="pres">
      <dgm:prSet presAssocID="{AA396EB8-4369-C345-B43D-7974DD5C4BFA}" presName="horz1" presStyleCnt="0"/>
      <dgm:spPr/>
    </dgm:pt>
    <dgm:pt modelId="{6096FF6C-39CB-814A-8E11-291B63563D2A}" type="pres">
      <dgm:prSet presAssocID="{AA396EB8-4369-C345-B43D-7974DD5C4BFA}" presName="tx1" presStyleLbl="revTx" presStyleIdx="2" presStyleCnt="6"/>
      <dgm:spPr/>
    </dgm:pt>
    <dgm:pt modelId="{B2E31A0C-B899-1743-B382-89AB17AD2634}" type="pres">
      <dgm:prSet presAssocID="{AA396EB8-4369-C345-B43D-7974DD5C4BFA}" presName="vert1" presStyleCnt="0"/>
      <dgm:spPr/>
    </dgm:pt>
    <dgm:pt modelId="{AFDFC935-866D-454F-AE68-CDE7BC0D23B1}" type="pres">
      <dgm:prSet presAssocID="{6EB91303-A642-CE4F-96E5-4EF8259DF3C6}" presName="thickLine" presStyleLbl="alignNode1" presStyleIdx="3" presStyleCnt="6"/>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3" presStyleCnt="6"/>
      <dgm:spPr/>
    </dgm:pt>
    <dgm:pt modelId="{194F9661-6E53-4746-8921-B091F19A248C}" type="pres">
      <dgm:prSet presAssocID="{6EB91303-A642-CE4F-96E5-4EF8259DF3C6}" presName="vert1" presStyleCnt="0"/>
      <dgm:spPr/>
    </dgm:pt>
    <dgm:pt modelId="{27011FFA-6473-2E4C-B93F-822B54FF6C60}" type="pres">
      <dgm:prSet presAssocID="{4E8777BC-1BD9-DF49-91E5-0DB19DF89C6E}" presName="thickLine" presStyleLbl="alignNode1" presStyleIdx="4" presStyleCnt="6"/>
      <dgm:spPr>
        <a:ln>
          <a:solidFill>
            <a:srgbClr val="FFFFFF"/>
          </a:solidFill>
        </a:ln>
      </dgm:spPr>
    </dgm:pt>
    <dgm:pt modelId="{DB23CA6F-19BB-2041-99AD-0136849D5500}" type="pres">
      <dgm:prSet presAssocID="{4E8777BC-1BD9-DF49-91E5-0DB19DF89C6E}" presName="horz1" presStyleCnt="0"/>
      <dgm:spPr/>
    </dgm:pt>
    <dgm:pt modelId="{1904D7A5-C341-1340-93FA-59BC7FC1D8FA}" type="pres">
      <dgm:prSet presAssocID="{4E8777BC-1BD9-DF49-91E5-0DB19DF89C6E}" presName="tx1" presStyleLbl="revTx" presStyleIdx="4" presStyleCnt="6"/>
      <dgm:spPr/>
    </dgm:pt>
    <dgm:pt modelId="{EDA1543A-53E9-9A46-9516-323B8E779C2B}" type="pres">
      <dgm:prSet presAssocID="{4E8777BC-1BD9-DF49-91E5-0DB19DF89C6E}" presName="vert1" presStyleCnt="0"/>
      <dgm:spPr/>
    </dgm:pt>
    <dgm:pt modelId="{42F07ADF-9B09-314C-B596-35F8F0A26BF2}" type="pres">
      <dgm:prSet presAssocID="{CE476410-8F0D-2743-9FF1-8D3DF53F8AD6}" presName="thickLine" presStyleLbl="alignNode1" presStyleIdx="5" presStyleCnt="6"/>
      <dgm:spPr>
        <a:ln>
          <a:noFill/>
        </a:ln>
      </dgm:spPr>
    </dgm:pt>
    <dgm:pt modelId="{E02E7C3F-5586-C14C-9645-8E5D3C4086C9}" type="pres">
      <dgm:prSet presAssocID="{CE476410-8F0D-2743-9FF1-8D3DF53F8AD6}" presName="horz1" presStyleCnt="0"/>
      <dgm:spPr/>
    </dgm:pt>
    <dgm:pt modelId="{9C4D5250-FC91-534C-A88A-C70D331BA3EC}" type="pres">
      <dgm:prSet presAssocID="{CE476410-8F0D-2743-9FF1-8D3DF53F8AD6}" presName="tx1" presStyleLbl="revTx" presStyleIdx="5" presStyleCnt="6"/>
      <dgm:spPr/>
    </dgm:pt>
    <dgm:pt modelId="{EF03BE77-9430-2D4A-BF69-C30D248E65B3}" type="pres">
      <dgm:prSet presAssocID="{CE476410-8F0D-2743-9FF1-8D3DF53F8AD6}" presName="vert1" presStyleCnt="0"/>
      <dgm:spPr/>
    </dgm:pt>
  </dgm:ptLst>
  <dgm:cxnLst>
    <dgm:cxn modelId="{A8AA255F-0DA0-4E42-B833-7604E60D8484}" type="presOf" srcId="{8EE80EBD-97AE-8847-BB37-29587238724D}" destId="{895DA573-4104-3645-8547-D30BA2B1D4F1}" srcOrd="0" destOrd="0" presId="urn:microsoft.com/office/officeart/2008/layout/LinedList"/>
    <dgm:cxn modelId="{40001F41-DFD5-A84A-8067-E6AB25712030}" srcId="{227B85D9-7AA0-D148-8FD3-E71164F485FA}" destId="{8EE80EBD-97AE-8847-BB37-29587238724D}" srcOrd="1" destOrd="0" parTransId="{362C9049-4E22-2F4D-A82A-35F20D70E054}" sibTransId="{C23E33F1-34F0-8345-9700-D203D26E3C61}"/>
    <dgm:cxn modelId="{73B6999F-E8D9-304B-9D94-2B85283A5709}" srcId="{227B85D9-7AA0-D148-8FD3-E71164F485FA}" destId="{C418F0E7-5517-084C-909F-8B1366168794}" srcOrd="0" destOrd="0" parTransId="{19A23346-CD11-6C40-ACCC-E94A71B135AE}" sibTransId="{D93E97CF-3507-2949-976E-DED69395F0A9}"/>
    <dgm:cxn modelId="{3E1B4EA5-5DEB-1447-B21C-80C83EA6B917}" srcId="{227B85D9-7AA0-D148-8FD3-E71164F485FA}" destId="{6EB91303-A642-CE4F-96E5-4EF8259DF3C6}" srcOrd="3" destOrd="0" parTransId="{7512D3CE-D303-C340-A5B5-260D2D04F4F4}" sibTransId="{031F6F12-F52F-8C44-B6B6-272DE3F3B9D1}"/>
    <dgm:cxn modelId="{49D74BA7-BAC2-C346-ABE7-160BA696B8E5}" type="presOf" srcId="{C418F0E7-5517-084C-909F-8B1366168794}" destId="{FF26129F-D48A-5F40-9458-D857EC795AA2}" srcOrd="0" destOrd="0" presId="urn:microsoft.com/office/officeart/2008/layout/LinedList"/>
    <dgm:cxn modelId="{84EE4DBE-8CC3-5A4C-8DFF-FD0C2C111866}" srcId="{227B85D9-7AA0-D148-8FD3-E71164F485FA}" destId="{CE476410-8F0D-2743-9FF1-8D3DF53F8AD6}" srcOrd="5" destOrd="0" parTransId="{81A125EE-A56D-1E4D-B279-4A04FDB5910B}" sibTransId="{7EB27E95-62EB-9F44-888E-B20BD5E6DA29}"/>
    <dgm:cxn modelId="{A64C8FC2-A277-2847-A675-A5FD512781FC}" srcId="{227B85D9-7AA0-D148-8FD3-E71164F485FA}" destId="{AA396EB8-4369-C345-B43D-7974DD5C4BFA}" srcOrd="2" destOrd="0" parTransId="{A8535A9B-994B-614D-8426-6F55394B7BDB}" sibTransId="{01007CE7-8C2F-DB46-9190-1FF950977B72}"/>
    <dgm:cxn modelId="{EEED71CB-8002-9648-878C-F55E88917C0E}" type="presOf" srcId="{4E8777BC-1BD9-DF49-91E5-0DB19DF89C6E}" destId="{1904D7A5-C341-1340-93FA-59BC7FC1D8FA}" srcOrd="0" destOrd="0" presId="urn:microsoft.com/office/officeart/2008/layout/LinedList"/>
    <dgm:cxn modelId="{70A7A7D1-EA7B-3545-9EBA-A5F377F84019}" type="presOf" srcId="{227B85D9-7AA0-D148-8FD3-E71164F485FA}" destId="{AC8400AB-8EF3-F04A-A485-7A37CCD7A711}" srcOrd="0" destOrd="0" presId="urn:microsoft.com/office/officeart/2008/layout/LinedList"/>
    <dgm:cxn modelId="{FCF03EDF-CB53-3F4C-B3C2-D19E3FF071FA}" type="presOf" srcId="{6EB91303-A642-CE4F-96E5-4EF8259DF3C6}" destId="{52306CFD-8B70-B043-A7DD-D7B23F20B60A}" srcOrd="0" destOrd="0" presId="urn:microsoft.com/office/officeart/2008/layout/LinedList"/>
    <dgm:cxn modelId="{47D158EF-474D-D747-94ED-DCE99F4DF007}" srcId="{227B85D9-7AA0-D148-8FD3-E71164F485FA}" destId="{4E8777BC-1BD9-DF49-91E5-0DB19DF89C6E}" srcOrd="4" destOrd="0" parTransId="{BD0223B5-1F98-F441-8926-EAE85F8BD70F}" sibTransId="{2CB86B7A-2CF1-754D-B51D-51826E213F3D}"/>
    <dgm:cxn modelId="{E49488F3-17CD-8743-9CBF-9304F47A5EAC}" type="presOf" srcId="{AA396EB8-4369-C345-B43D-7974DD5C4BFA}" destId="{6096FF6C-39CB-814A-8E11-291B63563D2A}" srcOrd="0" destOrd="0" presId="urn:microsoft.com/office/officeart/2008/layout/LinedList"/>
    <dgm:cxn modelId="{7E46C1F4-03E6-8548-81FE-B9C9D9080BA7}" type="presOf" srcId="{CE476410-8F0D-2743-9FF1-8D3DF53F8AD6}" destId="{9C4D5250-FC91-534C-A88A-C70D331BA3EC}" srcOrd="0" destOrd="0" presId="urn:microsoft.com/office/officeart/2008/layout/LinedList"/>
    <dgm:cxn modelId="{4866E0A4-6C10-694C-A7E0-9AA6818E3AFA}" type="presParOf" srcId="{AC8400AB-8EF3-F04A-A485-7A37CCD7A711}" destId="{87B9AFD6-E341-0246-9F90-A9F1A4D5309B}" srcOrd="0" destOrd="0" presId="urn:microsoft.com/office/officeart/2008/layout/LinedList"/>
    <dgm:cxn modelId="{1C58B63B-150F-BB4A-8067-DF28B2D9E26B}" type="presParOf" srcId="{AC8400AB-8EF3-F04A-A485-7A37CCD7A711}" destId="{497CA7FA-A4FB-C648-BB32-4645BB1347D7}" srcOrd="1" destOrd="0" presId="urn:microsoft.com/office/officeart/2008/layout/LinedList"/>
    <dgm:cxn modelId="{DB1E083A-0367-ED44-966B-96FC54582E09}" type="presParOf" srcId="{497CA7FA-A4FB-C648-BB32-4645BB1347D7}" destId="{FF26129F-D48A-5F40-9458-D857EC795AA2}" srcOrd="0" destOrd="0" presId="urn:microsoft.com/office/officeart/2008/layout/LinedList"/>
    <dgm:cxn modelId="{EBEBF42D-3DDB-E947-B2B6-BD8637361A2F}" type="presParOf" srcId="{497CA7FA-A4FB-C648-BB32-4645BB1347D7}" destId="{540F8310-D86F-A74D-AF36-87AC5E4ADE51}" srcOrd="1" destOrd="0" presId="urn:microsoft.com/office/officeart/2008/layout/LinedList"/>
    <dgm:cxn modelId="{AB28C2E7-4789-5049-B261-67A2F872F0F0}" type="presParOf" srcId="{AC8400AB-8EF3-F04A-A485-7A37CCD7A711}" destId="{721A2135-C1F3-DA4A-B119-796A40EF200C}" srcOrd="2" destOrd="0" presId="urn:microsoft.com/office/officeart/2008/layout/LinedList"/>
    <dgm:cxn modelId="{71A68DC4-3AF1-9A4B-9369-16754CA00978}" type="presParOf" srcId="{AC8400AB-8EF3-F04A-A485-7A37CCD7A711}" destId="{46357BF7-8748-5447-B419-D0C1E5A3F581}" srcOrd="3" destOrd="0" presId="urn:microsoft.com/office/officeart/2008/layout/LinedList"/>
    <dgm:cxn modelId="{510E7FFE-A6B5-CF43-BEDB-27380D65A9A9}" type="presParOf" srcId="{46357BF7-8748-5447-B419-D0C1E5A3F581}" destId="{895DA573-4104-3645-8547-D30BA2B1D4F1}" srcOrd="0" destOrd="0" presId="urn:microsoft.com/office/officeart/2008/layout/LinedList"/>
    <dgm:cxn modelId="{2C2C10CF-E4C0-A742-B0F9-03F0EE8D4ED6}" type="presParOf" srcId="{46357BF7-8748-5447-B419-D0C1E5A3F581}" destId="{6A95561B-818F-C34C-A9DD-1682548AD5D4}" srcOrd="1" destOrd="0" presId="urn:microsoft.com/office/officeart/2008/layout/LinedList"/>
    <dgm:cxn modelId="{B7F0D10B-C42E-244D-9148-F9E1851BE5B0}" type="presParOf" srcId="{AC8400AB-8EF3-F04A-A485-7A37CCD7A711}" destId="{742A0277-9F46-B74A-B462-73B518D77C24}" srcOrd="4" destOrd="0" presId="urn:microsoft.com/office/officeart/2008/layout/LinedList"/>
    <dgm:cxn modelId="{C01056CB-C61E-5841-8845-AA33F4EED37D}" type="presParOf" srcId="{AC8400AB-8EF3-F04A-A485-7A37CCD7A711}" destId="{EAD03D80-A1D6-684D-8D2F-B0FBF83AE7DF}" srcOrd="5" destOrd="0" presId="urn:microsoft.com/office/officeart/2008/layout/LinedList"/>
    <dgm:cxn modelId="{6D952FD5-E7C2-DD4F-B470-F9E78CBA4BB3}" type="presParOf" srcId="{EAD03D80-A1D6-684D-8D2F-B0FBF83AE7DF}" destId="{6096FF6C-39CB-814A-8E11-291B63563D2A}" srcOrd="0" destOrd="0" presId="urn:microsoft.com/office/officeart/2008/layout/LinedList"/>
    <dgm:cxn modelId="{08A538D3-5359-E147-A526-12E747B3D407}" type="presParOf" srcId="{EAD03D80-A1D6-684D-8D2F-B0FBF83AE7DF}" destId="{B2E31A0C-B899-1743-B382-89AB17AD2634}" srcOrd="1" destOrd="0" presId="urn:microsoft.com/office/officeart/2008/layout/LinedList"/>
    <dgm:cxn modelId="{D9187BBD-3001-ED4F-B002-9E10D90A13B1}" type="presParOf" srcId="{AC8400AB-8EF3-F04A-A485-7A37CCD7A711}" destId="{AFDFC935-866D-454F-AE68-CDE7BC0D23B1}" srcOrd="6" destOrd="0" presId="urn:microsoft.com/office/officeart/2008/layout/LinedList"/>
    <dgm:cxn modelId="{C55F290D-FA52-A541-A1C8-B05570021A2D}" type="presParOf" srcId="{AC8400AB-8EF3-F04A-A485-7A37CCD7A711}" destId="{A01D3074-DC4E-4A42-9D90-9F21105D7DF8}" srcOrd="7" destOrd="0" presId="urn:microsoft.com/office/officeart/2008/layout/LinedList"/>
    <dgm:cxn modelId="{845BBF47-B2B7-9E44-9698-A02208AC9387}" type="presParOf" srcId="{A01D3074-DC4E-4A42-9D90-9F21105D7DF8}" destId="{52306CFD-8B70-B043-A7DD-D7B23F20B60A}" srcOrd="0" destOrd="0" presId="urn:microsoft.com/office/officeart/2008/layout/LinedList"/>
    <dgm:cxn modelId="{60D07DD8-4172-A04B-99B7-6011718DBD05}" type="presParOf" srcId="{A01D3074-DC4E-4A42-9D90-9F21105D7DF8}" destId="{194F9661-6E53-4746-8921-B091F19A248C}" srcOrd="1" destOrd="0" presId="urn:microsoft.com/office/officeart/2008/layout/LinedList"/>
    <dgm:cxn modelId="{4EBD4EDE-0E7C-FA4A-B969-0774EB606139}" type="presParOf" srcId="{AC8400AB-8EF3-F04A-A485-7A37CCD7A711}" destId="{27011FFA-6473-2E4C-B93F-822B54FF6C60}" srcOrd="8" destOrd="0" presId="urn:microsoft.com/office/officeart/2008/layout/LinedList"/>
    <dgm:cxn modelId="{DEA0C6F0-845E-E842-9F8F-10E4B3560DA2}" type="presParOf" srcId="{AC8400AB-8EF3-F04A-A485-7A37CCD7A711}" destId="{DB23CA6F-19BB-2041-99AD-0136849D5500}" srcOrd="9" destOrd="0" presId="urn:microsoft.com/office/officeart/2008/layout/LinedList"/>
    <dgm:cxn modelId="{E515CC0D-FEB9-E843-9E60-A928C15AE87F}" type="presParOf" srcId="{DB23CA6F-19BB-2041-99AD-0136849D5500}" destId="{1904D7A5-C341-1340-93FA-59BC7FC1D8FA}" srcOrd="0" destOrd="0" presId="urn:microsoft.com/office/officeart/2008/layout/LinedList"/>
    <dgm:cxn modelId="{E3A95997-318B-D240-BFAF-7C526A3426B0}" type="presParOf" srcId="{DB23CA6F-19BB-2041-99AD-0136849D5500}" destId="{EDA1543A-53E9-9A46-9516-323B8E779C2B}" srcOrd="1" destOrd="0" presId="urn:microsoft.com/office/officeart/2008/layout/LinedList"/>
    <dgm:cxn modelId="{A0384E25-98C4-2C46-A292-F8F9EBA514ED}" type="presParOf" srcId="{AC8400AB-8EF3-F04A-A485-7A37CCD7A711}" destId="{42F07ADF-9B09-314C-B596-35F8F0A26BF2}" srcOrd="10" destOrd="0" presId="urn:microsoft.com/office/officeart/2008/layout/LinedList"/>
    <dgm:cxn modelId="{AFC7D75F-DDAA-B84A-ABFE-9853794C0E23}" type="presParOf" srcId="{AC8400AB-8EF3-F04A-A485-7A37CCD7A711}" destId="{E02E7C3F-5586-C14C-9645-8E5D3C4086C9}" srcOrd="11" destOrd="0" presId="urn:microsoft.com/office/officeart/2008/layout/LinedList"/>
    <dgm:cxn modelId="{781B27EB-B0FD-DA4F-9B76-AA798FDBCABF}" type="presParOf" srcId="{E02E7C3F-5586-C14C-9645-8E5D3C4086C9}" destId="{9C4D5250-FC91-534C-A88A-C70D331BA3EC}" srcOrd="0" destOrd="0" presId="urn:microsoft.com/office/officeart/2008/layout/LinedList"/>
    <dgm:cxn modelId="{2EC52AEB-7A8A-9B49-A4A2-B7FB79A8D074}" type="presParOf" srcId="{E02E7C3F-5586-C14C-9645-8E5D3C4086C9}" destId="{EF03BE77-9430-2D4A-BF69-C30D248E65B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7A0789-F780-5D41-82E2-6001E6082878}">
      <dsp:nvSpPr>
        <dsp:cNvPr id="0" name=""/>
        <dsp:cNvSpPr/>
      </dsp:nvSpPr>
      <dsp:spPr>
        <a:xfrm>
          <a:off x="0" y="603"/>
          <a:ext cx="10037763" cy="0"/>
        </a:xfrm>
        <a:prstGeom prst="line">
          <a:avLst/>
        </a:prstGeom>
        <a:solidFill>
          <a:schemeClr val="lt1">
            <a:hueOff val="0"/>
            <a:satOff val="0"/>
            <a:lumOff val="0"/>
            <a:alphaOff val="0"/>
          </a:schemeClr>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sp>
    <dsp:sp modelId="{1858FC74-4C3B-8C4E-AD18-F4DDE5356352}">
      <dsp:nvSpPr>
        <dsp:cNvPr id="0" name=""/>
        <dsp:cNvSpPr/>
      </dsp:nvSpPr>
      <dsp:spPr>
        <a:xfrm>
          <a:off x="0" y="0"/>
          <a:ext cx="10037763" cy="705733"/>
        </a:xfrm>
        <a:prstGeom prst="rect">
          <a:avLst/>
        </a:prstGeom>
        <a:solidFill>
          <a:srgbClr val="F7F7F9"/>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kern="1200" dirty="0">
              <a:latin typeface="Open Sans Semibold"/>
              <a:cs typeface="Open Sans Semibold"/>
            </a:rPr>
            <a:t>Domain 1: </a:t>
          </a:r>
          <a:r>
            <a:rPr lang="en-US" sz="2400" b="0" kern="1200" dirty="0">
              <a:latin typeface="Open Sans Semibold"/>
              <a:cs typeface="Open Sans Semibold"/>
            </a:rPr>
            <a:t>Security and Risk Management</a:t>
          </a:r>
        </a:p>
      </dsp:txBody>
      <dsp:txXfrm>
        <a:off x="0" y="0"/>
        <a:ext cx="10037763" cy="705733"/>
      </dsp:txXfrm>
    </dsp:sp>
    <dsp:sp modelId="{81B6FAE2-23E4-4546-AD04-5A1B7DB6ED86}">
      <dsp:nvSpPr>
        <dsp:cNvPr id="0" name=""/>
        <dsp:cNvSpPr/>
      </dsp:nvSpPr>
      <dsp:spPr>
        <a:xfrm>
          <a:off x="0" y="706337"/>
          <a:ext cx="10037763" cy="0"/>
        </a:xfrm>
        <a:prstGeom prst="line">
          <a:avLst/>
        </a:prstGeom>
        <a:solidFill>
          <a:schemeClr val="lt1">
            <a:hueOff val="0"/>
            <a:satOff val="0"/>
            <a:lumOff val="0"/>
            <a:alphaOff val="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72098F93-2631-3946-8309-625790F0C226}">
      <dsp:nvSpPr>
        <dsp:cNvPr id="0" name=""/>
        <dsp:cNvSpPr/>
      </dsp:nvSpPr>
      <dsp:spPr>
        <a:xfrm>
          <a:off x="0" y="706337"/>
          <a:ext cx="10037763" cy="705733"/>
        </a:xfrm>
        <a:prstGeom prst="rect">
          <a:avLst/>
        </a:prstGeom>
        <a:solidFill>
          <a:srgbClr val="F7F7F9"/>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kern="1200" dirty="0">
              <a:solidFill>
                <a:schemeClr val="tx1"/>
              </a:solidFill>
              <a:latin typeface="Open Sans Semibold"/>
              <a:cs typeface="Open Sans Semibold"/>
            </a:rPr>
            <a:t>Domain 2</a:t>
          </a:r>
          <a:r>
            <a:rPr lang="en-US" sz="2400" b="0" kern="1200" dirty="0">
              <a:solidFill>
                <a:schemeClr val="tx1"/>
              </a:solidFill>
              <a:latin typeface="Open Sans Semibold"/>
              <a:cs typeface="Open Sans Semibold"/>
            </a:rPr>
            <a:t>: Asset Security</a:t>
          </a:r>
        </a:p>
      </dsp:txBody>
      <dsp:txXfrm>
        <a:off x="0" y="706337"/>
        <a:ext cx="10037763" cy="705733"/>
      </dsp:txXfrm>
    </dsp:sp>
    <dsp:sp modelId="{9CC527D9-3328-1844-BDFB-663FBB123147}">
      <dsp:nvSpPr>
        <dsp:cNvPr id="0" name=""/>
        <dsp:cNvSpPr/>
      </dsp:nvSpPr>
      <dsp:spPr>
        <a:xfrm>
          <a:off x="0" y="1412071"/>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74A29A-2FB0-A14A-AD53-59D5FC2432F2}">
      <dsp:nvSpPr>
        <dsp:cNvPr id="0" name=""/>
        <dsp:cNvSpPr/>
      </dsp:nvSpPr>
      <dsp:spPr>
        <a:xfrm>
          <a:off x="0" y="1412071"/>
          <a:ext cx="10037763" cy="705733"/>
        </a:xfrm>
        <a:prstGeom prst="rect">
          <a:avLst/>
        </a:prstGeom>
        <a:solidFill>
          <a:srgbClr val="006F53"/>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kern="1200" dirty="0">
              <a:solidFill>
                <a:schemeClr val="bg1"/>
              </a:solidFill>
              <a:latin typeface="Open Sans Semibold"/>
              <a:cs typeface="Open Sans Semibold"/>
            </a:rPr>
            <a:t>Domain 3: Security Architecture and Engineering</a:t>
          </a:r>
        </a:p>
      </dsp:txBody>
      <dsp:txXfrm>
        <a:off x="0" y="1412071"/>
        <a:ext cx="10037763" cy="705733"/>
      </dsp:txXfrm>
    </dsp:sp>
    <dsp:sp modelId="{0A3154CB-248A-C741-AF88-27F9F85BF046}">
      <dsp:nvSpPr>
        <dsp:cNvPr id="0" name=""/>
        <dsp:cNvSpPr/>
      </dsp:nvSpPr>
      <dsp:spPr>
        <a:xfrm>
          <a:off x="0" y="2117805"/>
          <a:ext cx="10037763" cy="0"/>
        </a:xfrm>
        <a:prstGeom prst="line">
          <a:avLst/>
        </a:prstGeom>
        <a:solidFill>
          <a:schemeClr val="lt1">
            <a:hueOff val="0"/>
            <a:satOff val="0"/>
            <a:lumOff val="0"/>
            <a:alphaOff val="0"/>
          </a:schemeClr>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sp>
    <dsp:sp modelId="{3F1BEDE9-6224-334F-8391-0198328B3E1D}">
      <dsp:nvSpPr>
        <dsp:cNvPr id="0" name=""/>
        <dsp:cNvSpPr/>
      </dsp:nvSpPr>
      <dsp:spPr>
        <a:xfrm>
          <a:off x="0" y="2117805"/>
          <a:ext cx="10037763" cy="705733"/>
        </a:xfrm>
        <a:prstGeom prst="rect">
          <a:avLst/>
        </a:prstGeom>
        <a:solidFill>
          <a:srgbClr val="F7F7F9"/>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kern="1200" dirty="0">
              <a:latin typeface="Open Sans Semibold"/>
              <a:cs typeface="Open Sans Semibold"/>
            </a:rPr>
            <a:t>Domain 4: </a:t>
          </a:r>
          <a:r>
            <a:rPr lang="en-US" sz="2400" b="0" kern="1200" dirty="0">
              <a:latin typeface="Open Sans Semibold"/>
              <a:cs typeface="Open Sans Semibold"/>
            </a:rPr>
            <a:t>Communication and Network Security</a:t>
          </a:r>
        </a:p>
      </dsp:txBody>
      <dsp:txXfrm>
        <a:off x="0" y="2117805"/>
        <a:ext cx="10037763" cy="705733"/>
      </dsp:txXfrm>
    </dsp:sp>
    <dsp:sp modelId="{B1F0A441-036A-4D48-A20D-78DDE49BA465}">
      <dsp:nvSpPr>
        <dsp:cNvPr id="0" name=""/>
        <dsp:cNvSpPr/>
      </dsp:nvSpPr>
      <dsp:spPr>
        <a:xfrm>
          <a:off x="0" y="2823538"/>
          <a:ext cx="10037763" cy="0"/>
        </a:xfrm>
        <a:prstGeom prst="line">
          <a:avLst/>
        </a:prstGeom>
        <a:solidFill>
          <a:schemeClr val="lt1">
            <a:hueOff val="0"/>
            <a:satOff val="0"/>
            <a:lumOff val="0"/>
            <a:alphaOff val="0"/>
          </a:schemeClr>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sp>
    <dsp:sp modelId="{9056C052-B14B-C94D-8A57-3371D85E6F5D}">
      <dsp:nvSpPr>
        <dsp:cNvPr id="0" name=""/>
        <dsp:cNvSpPr/>
      </dsp:nvSpPr>
      <dsp:spPr>
        <a:xfrm>
          <a:off x="0" y="2823538"/>
          <a:ext cx="10037763" cy="705733"/>
        </a:xfrm>
        <a:prstGeom prst="rect">
          <a:avLst/>
        </a:prstGeom>
        <a:solidFill>
          <a:srgbClr val="F7F7F9"/>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kern="1200" dirty="0">
              <a:latin typeface="Open Sans Semibold"/>
              <a:cs typeface="Open Sans Semibold"/>
            </a:rPr>
            <a:t>Domain 5: </a:t>
          </a:r>
          <a:r>
            <a:rPr lang="en-US" sz="2400" b="0" kern="1200" dirty="0">
              <a:latin typeface="Open Sans Semibold"/>
              <a:cs typeface="Open Sans Semibold"/>
            </a:rPr>
            <a:t>Identity and Access Management (IAM)</a:t>
          </a:r>
        </a:p>
      </dsp:txBody>
      <dsp:txXfrm>
        <a:off x="0" y="2823538"/>
        <a:ext cx="10037763" cy="705733"/>
      </dsp:txXfrm>
    </dsp:sp>
    <dsp:sp modelId="{72A14F80-AACE-B84B-A9E8-95CC5EE1AD32}">
      <dsp:nvSpPr>
        <dsp:cNvPr id="0" name=""/>
        <dsp:cNvSpPr/>
      </dsp:nvSpPr>
      <dsp:spPr>
        <a:xfrm>
          <a:off x="0" y="3529272"/>
          <a:ext cx="10037763" cy="0"/>
        </a:xfrm>
        <a:prstGeom prst="line">
          <a:avLst/>
        </a:prstGeom>
        <a:solidFill>
          <a:schemeClr val="lt1">
            <a:hueOff val="0"/>
            <a:satOff val="0"/>
            <a:lumOff val="0"/>
            <a:alphaOff val="0"/>
          </a:schemeClr>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sp>
    <dsp:sp modelId="{C63EBCB4-B97C-B547-BA70-CC52993AAE0C}">
      <dsp:nvSpPr>
        <dsp:cNvPr id="0" name=""/>
        <dsp:cNvSpPr/>
      </dsp:nvSpPr>
      <dsp:spPr>
        <a:xfrm>
          <a:off x="0" y="3529272"/>
          <a:ext cx="10037763" cy="705733"/>
        </a:xfrm>
        <a:prstGeom prst="rect">
          <a:avLst/>
        </a:prstGeom>
        <a:solidFill>
          <a:srgbClr val="F7F7F9"/>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Open Sans Semibold"/>
              <a:cs typeface="Open Sans Semibold"/>
            </a:rPr>
            <a:t>Domain 6: </a:t>
          </a:r>
          <a:r>
            <a:rPr lang="en-US" sz="2400" b="0" kern="1200" dirty="0">
              <a:latin typeface="Open Sans Semibold"/>
              <a:cs typeface="Open Sans Semibold"/>
            </a:rPr>
            <a:t>Security Assessment and Testing</a:t>
          </a:r>
        </a:p>
      </dsp:txBody>
      <dsp:txXfrm>
        <a:off x="0" y="3529272"/>
        <a:ext cx="10037763" cy="705733"/>
      </dsp:txXfrm>
    </dsp:sp>
    <dsp:sp modelId="{1621A777-1D87-8247-A34C-17EBFCD24916}">
      <dsp:nvSpPr>
        <dsp:cNvPr id="0" name=""/>
        <dsp:cNvSpPr/>
      </dsp:nvSpPr>
      <dsp:spPr>
        <a:xfrm>
          <a:off x="0" y="4235006"/>
          <a:ext cx="10037763" cy="0"/>
        </a:xfrm>
        <a:prstGeom prst="line">
          <a:avLst/>
        </a:prstGeom>
        <a:solidFill>
          <a:schemeClr val="lt1">
            <a:hueOff val="0"/>
            <a:satOff val="0"/>
            <a:lumOff val="0"/>
            <a:alphaOff val="0"/>
          </a:schemeClr>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sp>
    <dsp:sp modelId="{4EEA16FA-48C5-C24B-A4D8-B76F9A35E3C1}">
      <dsp:nvSpPr>
        <dsp:cNvPr id="0" name=""/>
        <dsp:cNvSpPr/>
      </dsp:nvSpPr>
      <dsp:spPr>
        <a:xfrm>
          <a:off x="0" y="4235006"/>
          <a:ext cx="10037763" cy="705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endParaRPr lang="en-US" sz="3400" kern="1200"/>
        </a:p>
      </dsp:txBody>
      <dsp:txXfrm>
        <a:off x="0" y="4235006"/>
        <a:ext cx="10037763" cy="705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7A0789-F780-5D41-82E2-6001E6082878}">
      <dsp:nvSpPr>
        <dsp:cNvPr id="0" name=""/>
        <dsp:cNvSpPr/>
      </dsp:nvSpPr>
      <dsp:spPr>
        <a:xfrm>
          <a:off x="0" y="602"/>
          <a:ext cx="10037763" cy="0"/>
        </a:xfrm>
        <a:prstGeom prst="line">
          <a:avLst/>
        </a:prstGeom>
        <a:solidFill>
          <a:schemeClr val="lt1">
            <a:hueOff val="0"/>
            <a:satOff val="0"/>
            <a:lumOff val="0"/>
            <a:alphaOff val="0"/>
          </a:schemeClr>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sp>
    <dsp:sp modelId="{1858FC74-4C3B-8C4E-AD18-F4DDE5356352}">
      <dsp:nvSpPr>
        <dsp:cNvPr id="0" name=""/>
        <dsp:cNvSpPr/>
      </dsp:nvSpPr>
      <dsp:spPr>
        <a:xfrm>
          <a:off x="0" y="602"/>
          <a:ext cx="10037763" cy="704973"/>
        </a:xfrm>
        <a:prstGeom prst="rect">
          <a:avLst/>
        </a:prstGeom>
        <a:solidFill>
          <a:srgbClr val="F7F7F9"/>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kern="1200" dirty="0">
              <a:latin typeface="Open Sans Semibold"/>
              <a:cs typeface="Open Sans Semibold"/>
            </a:rPr>
            <a:t>Domain 7: </a:t>
          </a:r>
          <a:r>
            <a:rPr lang="en-US" sz="2400" b="0" kern="1200" dirty="0">
              <a:latin typeface="Open Sans Semibold"/>
              <a:cs typeface="Open Sans Semibold"/>
            </a:rPr>
            <a:t>Security Operations</a:t>
          </a:r>
        </a:p>
      </dsp:txBody>
      <dsp:txXfrm>
        <a:off x="0" y="602"/>
        <a:ext cx="10037763" cy="704973"/>
      </dsp:txXfrm>
    </dsp:sp>
    <dsp:sp modelId="{81B6FAE2-23E4-4546-AD04-5A1B7DB6ED86}">
      <dsp:nvSpPr>
        <dsp:cNvPr id="0" name=""/>
        <dsp:cNvSpPr/>
      </dsp:nvSpPr>
      <dsp:spPr>
        <a:xfrm>
          <a:off x="0" y="705576"/>
          <a:ext cx="10037763" cy="0"/>
        </a:xfrm>
        <a:prstGeom prst="line">
          <a:avLst/>
        </a:prstGeom>
        <a:solidFill>
          <a:schemeClr val="lt1">
            <a:hueOff val="0"/>
            <a:satOff val="0"/>
            <a:lumOff val="0"/>
            <a:alphaOff val="0"/>
          </a:schemeClr>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sp>
    <dsp:sp modelId="{72098F93-2631-3946-8309-625790F0C226}">
      <dsp:nvSpPr>
        <dsp:cNvPr id="0" name=""/>
        <dsp:cNvSpPr/>
      </dsp:nvSpPr>
      <dsp:spPr>
        <a:xfrm>
          <a:off x="0" y="705576"/>
          <a:ext cx="10037763" cy="704973"/>
        </a:xfrm>
        <a:prstGeom prst="rect">
          <a:avLst/>
        </a:prstGeom>
        <a:solidFill>
          <a:srgbClr val="F7F7F9"/>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kern="1200" dirty="0">
              <a:latin typeface="Open Sans Semibold"/>
              <a:cs typeface="Open Sans Semibold"/>
            </a:rPr>
            <a:t>Domain 8: </a:t>
          </a:r>
          <a:r>
            <a:rPr lang="en-US" sz="2400" b="0" kern="1200" dirty="0">
              <a:latin typeface="Open Sans Semibold"/>
              <a:cs typeface="Open Sans Semibold"/>
            </a:rPr>
            <a:t>Software Development Security</a:t>
          </a:r>
        </a:p>
      </dsp:txBody>
      <dsp:txXfrm>
        <a:off x="0" y="705576"/>
        <a:ext cx="10037763" cy="704973"/>
      </dsp:txXfrm>
    </dsp:sp>
    <dsp:sp modelId="{9CC527D9-3328-1844-BDFB-663FBB123147}">
      <dsp:nvSpPr>
        <dsp:cNvPr id="0" name=""/>
        <dsp:cNvSpPr/>
      </dsp:nvSpPr>
      <dsp:spPr>
        <a:xfrm>
          <a:off x="0" y="1410550"/>
          <a:ext cx="10037763" cy="0"/>
        </a:xfrm>
        <a:prstGeom prst="line">
          <a:avLst/>
        </a:prstGeom>
        <a:solidFill>
          <a:schemeClr val="lt1">
            <a:hueOff val="0"/>
            <a:satOff val="0"/>
            <a:lumOff val="0"/>
            <a:alphaOff val="0"/>
          </a:schemeClr>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sp>
    <dsp:sp modelId="{4C74A29A-2FB0-A14A-AD53-59D5FC2432F2}">
      <dsp:nvSpPr>
        <dsp:cNvPr id="0" name=""/>
        <dsp:cNvSpPr/>
      </dsp:nvSpPr>
      <dsp:spPr>
        <a:xfrm>
          <a:off x="0" y="1410550"/>
          <a:ext cx="10037763" cy="70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endParaRPr lang="en-US" sz="2400" b="0" kern="1200" dirty="0">
            <a:latin typeface="Open Sans Semibold"/>
            <a:cs typeface="Open Sans Semibold"/>
          </a:endParaRPr>
        </a:p>
      </dsp:txBody>
      <dsp:txXfrm>
        <a:off x="0" y="1410550"/>
        <a:ext cx="10037763" cy="704973"/>
      </dsp:txXfrm>
    </dsp:sp>
    <dsp:sp modelId="{0A3154CB-248A-C741-AF88-27F9F85BF046}">
      <dsp:nvSpPr>
        <dsp:cNvPr id="0" name=""/>
        <dsp:cNvSpPr/>
      </dsp:nvSpPr>
      <dsp:spPr>
        <a:xfrm>
          <a:off x="0" y="2115524"/>
          <a:ext cx="10037763" cy="0"/>
        </a:xfrm>
        <a:prstGeom prst="line">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1BEDE9-6224-334F-8391-0198328B3E1D}">
      <dsp:nvSpPr>
        <dsp:cNvPr id="0" name=""/>
        <dsp:cNvSpPr/>
      </dsp:nvSpPr>
      <dsp:spPr>
        <a:xfrm>
          <a:off x="0" y="2115524"/>
          <a:ext cx="10037763" cy="70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endParaRPr lang="en-US" sz="2400" b="0" kern="1200" dirty="0">
            <a:latin typeface="Open Sans Semibold"/>
            <a:cs typeface="Open Sans Semibold"/>
          </a:endParaRPr>
        </a:p>
      </dsp:txBody>
      <dsp:txXfrm>
        <a:off x="0" y="2115524"/>
        <a:ext cx="10037763" cy="704973"/>
      </dsp:txXfrm>
    </dsp:sp>
    <dsp:sp modelId="{B1F0A441-036A-4D48-A20D-78DDE49BA465}">
      <dsp:nvSpPr>
        <dsp:cNvPr id="0" name=""/>
        <dsp:cNvSpPr/>
      </dsp:nvSpPr>
      <dsp:spPr>
        <a:xfrm>
          <a:off x="0" y="2820498"/>
          <a:ext cx="10037763" cy="0"/>
        </a:xfrm>
        <a:prstGeom prst="line">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56C052-B14B-C94D-8A57-3371D85E6F5D}">
      <dsp:nvSpPr>
        <dsp:cNvPr id="0" name=""/>
        <dsp:cNvSpPr/>
      </dsp:nvSpPr>
      <dsp:spPr>
        <a:xfrm>
          <a:off x="0" y="2820498"/>
          <a:ext cx="10037763" cy="70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endParaRPr lang="en-US" sz="2400" b="0" kern="1200" dirty="0">
            <a:latin typeface="Open Sans Semibold"/>
            <a:cs typeface="Open Sans Semibold"/>
          </a:endParaRPr>
        </a:p>
      </dsp:txBody>
      <dsp:txXfrm>
        <a:off x="0" y="2820498"/>
        <a:ext cx="10037763" cy="704973"/>
      </dsp:txXfrm>
    </dsp:sp>
    <dsp:sp modelId="{72A14F80-AACE-B84B-A9E8-95CC5EE1AD32}">
      <dsp:nvSpPr>
        <dsp:cNvPr id="0" name=""/>
        <dsp:cNvSpPr/>
      </dsp:nvSpPr>
      <dsp:spPr>
        <a:xfrm>
          <a:off x="0" y="3525472"/>
          <a:ext cx="10037763" cy="0"/>
        </a:xfrm>
        <a:prstGeom prst="line">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3EBCB4-B97C-B547-BA70-CC52993AAE0C}">
      <dsp:nvSpPr>
        <dsp:cNvPr id="0" name=""/>
        <dsp:cNvSpPr/>
      </dsp:nvSpPr>
      <dsp:spPr>
        <a:xfrm>
          <a:off x="0" y="3525472"/>
          <a:ext cx="10037763" cy="70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endParaRPr lang="en-US" sz="2400" b="0" kern="1200" dirty="0">
            <a:latin typeface="Open Sans Semibold"/>
            <a:cs typeface="Open Sans Semibold"/>
          </a:endParaRPr>
        </a:p>
      </dsp:txBody>
      <dsp:txXfrm>
        <a:off x="0" y="3525472"/>
        <a:ext cx="10037763" cy="704973"/>
      </dsp:txXfrm>
    </dsp:sp>
    <dsp:sp modelId="{67F43422-46B8-B241-9E20-1B7A41ECFDE0}">
      <dsp:nvSpPr>
        <dsp:cNvPr id="0" name=""/>
        <dsp:cNvSpPr/>
      </dsp:nvSpPr>
      <dsp:spPr>
        <a:xfrm>
          <a:off x="0" y="4230446"/>
          <a:ext cx="10037763" cy="0"/>
        </a:xfrm>
        <a:prstGeom prst="line">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44D0A9-F488-3C42-8A35-97875AB9BCA2}">
      <dsp:nvSpPr>
        <dsp:cNvPr id="0" name=""/>
        <dsp:cNvSpPr/>
      </dsp:nvSpPr>
      <dsp:spPr>
        <a:xfrm>
          <a:off x="0" y="4230446"/>
          <a:ext cx="10037763" cy="70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endParaRPr lang="en-US" sz="3400" kern="1200"/>
        </a:p>
      </dsp:txBody>
      <dsp:txXfrm>
        <a:off x="0" y="4230446"/>
        <a:ext cx="10037763" cy="7049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A2135-C1F3-DA4A-B119-796A40EF200C}">
      <dsp:nvSpPr>
        <dsp:cNvPr id="0" name=""/>
        <dsp:cNvSpPr/>
      </dsp:nvSpPr>
      <dsp:spPr>
        <a:xfrm>
          <a:off x="0" y="13147"/>
          <a:ext cx="10025572" cy="0"/>
        </a:xfrm>
        <a:prstGeom prst="line">
          <a:avLst/>
        </a:prstGeom>
        <a:solidFill>
          <a:schemeClr val="lt1">
            <a:hueOff val="0"/>
            <a:satOff val="0"/>
            <a:lumOff val="0"/>
            <a:alphaOff val="0"/>
          </a:schemeClr>
        </a:solidFill>
        <a:ln w="25400" cap="flat" cmpd="sng" algn="ctr">
          <a:solidFill>
            <a:srgbClr val="006F53"/>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1306"/>
          <a:ext cx="10025572" cy="741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Processes Using Secure Design Principles</a:t>
          </a:r>
        </a:p>
      </dsp:txBody>
      <dsp:txXfrm>
        <a:off x="0" y="1306"/>
        <a:ext cx="10025572" cy="741899"/>
      </dsp:txXfrm>
    </dsp:sp>
    <dsp:sp modelId="{2075AB43-00C6-5543-8288-31ABC014D164}">
      <dsp:nvSpPr>
        <dsp:cNvPr id="0" name=""/>
        <dsp:cNvSpPr/>
      </dsp:nvSpPr>
      <dsp:spPr>
        <a:xfrm>
          <a:off x="0" y="743205"/>
          <a:ext cx="10025572"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35136B-414A-9A47-B94A-19BC26719424}">
      <dsp:nvSpPr>
        <dsp:cNvPr id="0" name=""/>
        <dsp:cNvSpPr/>
      </dsp:nvSpPr>
      <dsp:spPr>
        <a:xfrm>
          <a:off x="0" y="743205"/>
          <a:ext cx="10025572" cy="741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Fundamental Concepts of Security Models</a:t>
          </a:r>
        </a:p>
      </dsp:txBody>
      <dsp:txXfrm>
        <a:off x="0" y="743205"/>
        <a:ext cx="10025572" cy="741899"/>
      </dsp:txXfrm>
    </dsp:sp>
    <dsp:sp modelId="{AFDFC935-866D-454F-AE68-CDE7BC0D23B1}">
      <dsp:nvSpPr>
        <dsp:cNvPr id="0" name=""/>
        <dsp:cNvSpPr/>
      </dsp:nvSpPr>
      <dsp:spPr>
        <a:xfrm>
          <a:off x="0" y="1485105"/>
          <a:ext cx="10025572" cy="0"/>
        </a:xfrm>
        <a:prstGeom prst="line">
          <a:avLst/>
        </a:prstGeom>
        <a:solidFill>
          <a:schemeClr val="lt1">
            <a:hueOff val="0"/>
            <a:satOff val="0"/>
            <a:lumOff val="0"/>
            <a:alphaOff val="0"/>
          </a:schemeClr>
        </a:solidFill>
        <a:ln w="25400" cap="flat" cmpd="sng" algn="ctr">
          <a:solidFill>
            <a:srgbClr val="006F53"/>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1485105"/>
          <a:ext cx="10025572" cy="741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Open Sans Semibold"/>
              <a:cs typeface="Open Sans Semibold"/>
            </a:rPr>
            <a:t>Select Controls Based upon Systems Security Requirements</a:t>
          </a:r>
        </a:p>
      </dsp:txBody>
      <dsp:txXfrm>
        <a:off x="0" y="1485105"/>
        <a:ext cx="10025572" cy="741899"/>
      </dsp:txXfrm>
    </dsp:sp>
    <dsp:sp modelId="{1EC85288-0E19-824A-8F9B-8744EBADC50D}">
      <dsp:nvSpPr>
        <dsp:cNvPr id="0" name=""/>
        <dsp:cNvSpPr/>
      </dsp:nvSpPr>
      <dsp:spPr>
        <a:xfrm>
          <a:off x="0" y="2227004"/>
          <a:ext cx="10025572" cy="0"/>
        </a:xfrm>
        <a:prstGeom prst="line">
          <a:avLst/>
        </a:prstGeom>
        <a:solidFill>
          <a:schemeClr val="lt1">
            <a:hueOff val="0"/>
            <a:satOff val="0"/>
            <a:lumOff val="0"/>
            <a:alphaOff val="0"/>
          </a:schemeClr>
        </a:solidFill>
        <a:ln w="25400" cap="flat" cmpd="sng" algn="ctr">
          <a:solidFill>
            <a:srgbClr val="006F53"/>
          </a:solidFill>
          <a:prstDash val="solid"/>
        </a:ln>
        <a:effectLst/>
      </dsp:spPr>
      <dsp:style>
        <a:lnRef idx="2">
          <a:scrgbClr r="0" g="0" b="0"/>
        </a:lnRef>
        <a:fillRef idx="1">
          <a:scrgbClr r="0" g="0" b="0"/>
        </a:fillRef>
        <a:effectRef idx="0">
          <a:scrgbClr r="0" g="0" b="0"/>
        </a:effectRef>
        <a:fontRef idx="minor">
          <a:schemeClr val="lt1"/>
        </a:fontRef>
      </dsp:style>
    </dsp:sp>
    <dsp:sp modelId="{9D746D8B-5375-7544-BB52-9A53FEB3780E}">
      <dsp:nvSpPr>
        <dsp:cNvPr id="0" name=""/>
        <dsp:cNvSpPr/>
      </dsp:nvSpPr>
      <dsp:spPr>
        <a:xfrm>
          <a:off x="0" y="2227004"/>
          <a:ext cx="10025572" cy="741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Security Capabilities of Information Systems</a:t>
          </a:r>
        </a:p>
      </dsp:txBody>
      <dsp:txXfrm>
        <a:off x="0" y="2227004"/>
        <a:ext cx="10025572" cy="741899"/>
      </dsp:txXfrm>
    </dsp:sp>
    <dsp:sp modelId="{27011FFA-6473-2E4C-B93F-822B54FF6C60}">
      <dsp:nvSpPr>
        <dsp:cNvPr id="0" name=""/>
        <dsp:cNvSpPr/>
      </dsp:nvSpPr>
      <dsp:spPr>
        <a:xfrm>
          <a:off x="0" y="2968904"/>
          <a:ext cx="10025572" cy="0"/>
        </a:xfrm>
        <a:prstGeom prst="line">
          <a:avLst/>
        </a:prstGeom>
        <a:solidFill>
          <a:schemeClr val="lt1">
            <a:hueOff val="0"/>
            <a:satOff val="0"/>
            <a:lumOff val="0"/>
            <a:alphaOff val="0"/>
          </a:schemeClr>
        </a:solidFill>
        <a:ln w="25400" cap="flat" cmpd="sng" algn="ctr">
          <a:solidFill>
            <a:srgbClr val="006F53"/>
          </a:solidFill>
          <a:prstDash val="solid"/>
        </a:ln>
        <a:effectLst/>
      </dsp:spPr>
      <dsp:style>
        <a:lnRef idx="2">
          <a:scrgbClr r="0" g="0" b="0"/>
        </a:lnRef>
        <a:fillRef idx="1">
          <a:scrgbClr r="0" g="0" b="0"/>
        </a:fillRef>
        <a:effectRef idx="0">
          <a:scrgbClr r="0" g="0" b="0"/>
        </a:effectRef>
        <a:fontRef idx="minor">
          <a:schemeClr val="lt1"/>
        </a:fontRef>
      </dsp:style>
    </dsp:sp>
    <dsp:sp modelId="{1904D7A5-C341-1340-93FA-59BC7FC1D8FA}">
      <dsp:nvSpPr>
        <dsp:cNvPr id="0" name=""/>
        <dsp:cNvSpPr/>
      </dsp:nvSpPr>
      <dsp:spPr>
        <a:xfrm>
          <a:off x="0" y="2968904"/>
          <a:ext cx="10015781" cy="106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16256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Vulnerabilities of Security Architectures, Designs, and Solution Elements</a:t>
          </a:r>
        </a:p>
      </dsp:txBody>
      <dsp:txXfrm>
        <a:off x="0" y="2968904"/>
        <a:ext cx="10015781" cy="1065909"/>
      </dsp:txXfrm>
    </dsp:sp>
    <dsp:sp modelId="{42F07ADF-9B09-314C-B596-35F8F0A26BF2}">
      <dsp:nvSpPr>
        <dsp:cNvPr id="0" name=""/>
        <dsp:cNvSpPr/>
      </dsp:nvSpPr>
      <dsp:spPr>
        <a:xfrm>
          <a:off x="0" y="3718385"/>
          <a:ext cx="10025572" cy="0"/>
        </a:xfrm>
        <a:prstGeom prst="line">
          <a:avLst/>
        </a:prstGeom>
        <a:solidFill>
          <a:schemeClr val="lt1">
            <a:hueOff val="0"/>
            <a:satOff val="0"/>
            <a:lumOff val="0"/>
            <a:alphaOff val="0"/>
          </a:schemeClr>
        </a:solidFill>
        <a:ln w="25400" cap="flat" cmpd="sng" algn="ctr">
          <a:solidFill>
            <a:srgbClr val="006F53"/>
          </a:solidFill>
          <a:prstDash val="solid"/>
        </a:ln>
        <a:effectLst/>
      </dsp:spPr>
      <dsp:style>
        <a:lnRef idx="2">
          <a:scrgbClr r="0" g="0" b="0"/>
        </a:lnRef>
        <a:fillRef idx="1">
          <a:scrgbClr r="0" g="0" b="0"/>
        </a:fillRef>
        <a:effectRef idx="0">
          <a:scrgbClr r="0" g="0" b="0"/>
        </a:effectRef>
        <a:fontRef idx="minor">
          <a:schemeClr val="lt1"/>
        </a:fontRef>
      </dsp:style>
    </dsp:sp>
    <dsp:sp modelId="{9C4D5250-FC91-534C-A88A-C70D331BA3EC}">
      <dsp:nvSpPr>
        <dsp:cNvPr id="0" name=""/>
        <dsp:cNvSpPr/>
      </dsp:nvSpPr>
      <dsp:spPr>
        <a:xfrm>
          <a:off x="0" y="4034813"/>
          <a:ext cx="10025572" cy="741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endParaRPr lang="en-US" sz="3600" kern="1200" dirty="0"/>
        </a:p>
      </dsp:txBody>
      <dsp:txXfrm>
        <a:off x="0" y="4034813"/>
        <a:ext cx="10025572" cy="7418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2054"/>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2054"/>
          <a:ext cx="10037763" cy="70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Cryptography</a:t>
          </a:r>
        </a:p>
      </dsp:txBody>
      <dsp:txXfrm>
        <a:off x="0" y="2054"/>
        <a:ext cx="10037763" cy="700725"/>
      </dsp:txXfrm>
    </dsp:sp>
    <dsp:sp modelId="{721A2135-C1F3-DA4A-B119-796A40EF200C}">
      <dsp:nvSpPr>
        <dsp:cNvPr id="0" name=""/>
        <dsp:cNvSpPr/>
      </dsp:nvSpPr>
      <dsp:spPr>
        <a:xfrm>
          <a:off x="0" y="702780"/>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702780"/>
          <a:ext cx="10037763" cy="70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Physical Security</a:t>
          </a:r>
        </a:p>
      </dsp:txBody>
      <dsp:txXfrm>
        <a:off x="0" y="702780"/>
        <a:ext cx="10037763" cy="700725"/>
      </dsp:txXfrm>
    </dsp:sp>
    <dsp:sp modelId="{742A0277-9F46-B74A-B462-73B518D77C24}">
      <dsp:nvSpPr>
        <dsp:cNvPr id="0" name=""/>
        <dsp:cNvSpPr/>
      </dsp:nvSpPr>
      <dsp:spPr>
        <a:xfrm>
          <a:off x="0" y="1403505"/>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96FF6C-39CB-814A-8E11-291B63563D2A}">
      <dsp:nvSpPr>
        <dsp:cNvPr id="0" name=""/>
        <dsp:cNvSpPr/>
      </dsp:nvSpPr>
      <dsp:spPr>
        <a:xfrm>
          <a:off x="0" y="1403505"/>
          <a:ext cx="10037763" cy="70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Domain Review</a:t>
          </a:r>
          <a:endParaRPr lang="en-US" sz="2400" kern="1200" dirty="0"/>
        </a:p>
      </dsp:txBody>
      <dsp:txXfrm>
        <a:off x="0" y="1403505"/>
        <a:ext cx="10037763" cy="700725"/>
      </dsp:txXfrm>
    </dsp:sp>
    <dsp:sp modelId="{AFDFC935-866D-454F-AE68-CDE7BC0D23B1}">
      <dsp:nvSpPr>
        <dsp:cNvPr id="0" name=""/>
        <dsp:cNvSpPr/>
      </dsp:nvSpPr>
      <dsp:spPr>
        <a:xfrm>
          <a:off x="0" y="2104230"/>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2104231"/>
          <a:ext cx="10037763" cy="70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endParaRPr lang="en-US" sz="2400" kern="1200" dirty="0">
            <a:latin typeface="Open Sans Semibold"/>
            <a:cs typeface="Open Sans Semibold"/>
          </a:endParaRPr>
        </a:p>
      </dsp:txBody>
      <dsp:txXfrm>
        <a:off x="0" y="2104231"/>
        <a:ext cx="10037763" cy="700725"/>
      </dsp:txXfrm>
    </dsp:sp>
    <dsp:sp modelId="{27011FFA-6473-2E4C-B93F-822B54FF6C60}">
      <dsp:nvSpPr>
        <dsp:cNvPr id="0" name=""/>
        <dsp:cNvSpPr/>
      </dsp:nvSpPr>
      <dsp:spPr>
        <a:xfrm>
          <a:off x="0" y="2804956"/>
          <a:ext cx="10037763" cy="0"/>
        </a:xfrm>
        <a:prstGeom prst="line">
          <a:avLst/>
        </a:prstGeom>
        <a:solidFill>
          <a:schemeClr val="lt1">
            <a:hueOff val="0"/>
            <a:satOff val="0"/>
            <a:lumOff val="0"/>
            <a:alphaOff val="0"/>
          </a:schemeClr>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sp>
    <dsp:sp modelId="{1904D7A5-C341-1340-93FA-59BC7FC1D8FA}">
      <dsp:nvSpPr>
        <dsp:cNvPr id="0" name=""/>
        <dsp:cNvSpPr/>
      </dsp:nvSpPr>
      <dsp:spPr>
        <a:xfrm>
          <a:off x="0" y="2804956"/>
          <a:ext cx="10037763" cy="70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162560" rIns="91440" bIns="91440" numCol="1" spcCol="1270" anchor="t" anchorCtr="0">
          <a:noAutofit/>
        </a:bodyPr>
        <a:lstStyle/>
        <a:p>
          <a:pPr marL="0" lvl="0" indent="0" algn="l" defTabSz="1066800" rtl="0">
            <a:lnSpc>
              <a:spcPct val="90000"/>
            </a:lnSpc>
            <a:spcBef>
              <a:spcPct val="0"/>
            </a:spcBef>
            <a:spcAft>
              <a:spcPct val="35000"/>
            </a:spcAft>
            <a:buNone/>
          </a:pPr>
          <a:endParaRPr lang="en-US" sz="2400" kern="1200" dirty="0">
            <a:latin typeface="Open Sans Semibold"/>
            <a:cs typeface="Open Sans Semibold"/>
          </a:endParaRPr>
        </a:p>
      </dsp:txBody>
      <dsp:txXfrm>
        <a:off x="0" y="2804956"/>
        <a:ext cx="10037763" cy="700725"/>
      </dsp:txXfrm>
    </dsp:sp>
    <dsp:sp modelId="{42F07ADF-9B09-314C-B596-35F8F0A26BF2}">
      <dsp:nvSpPr>
        <dsp:cNvPr id="0" name=""/>
        <dsp:cNvSpPr/>
      </dsp:nvSpPr>
      <dsp:spPr>
        <a:xfrm>
          <a:off x="0" y="3505681"/>
          <a:ext cx="10037763" cy="0"/>
        </a:xfrm>
        <a:prstGeom prst="line">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4D5250-FC91-534C-A88A-C70D331BA3EC}">
      <dsp:nvSpPr>
        <dsp:cNvPr id="0" name=""/>
        <dsp:cNvSpPr/>
      </dsp:nvSpPr>
      <dsp:spPr>
        <a:xfrm>
          <a:off x="0" y="3505681"/>
          <a:ext cx="10037763" cy="70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endParaRPr lang="en-US" sz="3400" kern="1200" dirty="0"/>
        </a:p>
      </dsp:txBody>
      <dsp:txXfrm>
        <a:off x="0" y="3505681"/>
        <a:ext cx="10037763" cy="70072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0E1984-356C-428D-B53A-C97474D55686}" type="datetimeFigureOut">
              <a:rPr lang="en-US" smtClean="0"/>
              <a:pPr/>
              <a:t>9/4/2018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8AD74-D883-4263-B121-F9D75958EBB3}" type="slidenum">
              <a:rPr lang="en-US" smtClean="0"/>
              <a:pPr/>
              <a:t>‹#›</a:t>
            </a:fld>
            <a:endParaRPr lang="en-US"/>
          </a:p>
        </p:txBody>
      </p:sp>
    </p:spTree>
    <p:extLst>
      <p:ext uri="{BB962C8B-B14F-4D97-AF65-F5344CB8AC3E}">
        <p14:creationId xmlns:p14="http://schemas.microsoft.com/office/powerpoint/2010/main" val="2717557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101</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102</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103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104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105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106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107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108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109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110</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Introduce participants to the “Understand Cloud Data Lifecycle” module.</a:t>
            </a:r>
          </a:p>
          <a:p>
            <a:endParaRPr lang="en-US" dirty="0"/>
          </a:p>
        </p:txBody>
      </p:sp>
      <p:sp>
        <p:nvSpPr>
          <p:cNvPr id="4" name="Slide Number Placeholder 3"/>
          <p:cNvSpPr>
            <a:spLocks noGrp="1"/>
          </p:cNvSpPr>
          <p:nvPr>
            <p:ph type="sldNum" sz="quarter" idx="10"/>
          </p:nvPr>
        </p:nvSpPr>
        <p:spPr/>
        <p:txBody>
          <a:bodyPr/>
          <a:lstStyle/>
          <a:p>
            <a:fld id="{A0F8AD74-D883-4263-B121-F9D75958EBB3}" type="slidenum">
              <a:rPr lang="en-US" smtClean="0"/>
              <a:pPr/>
              <a:t>111</a:t>
            </a:fld>
            <a:endParaRPr lang="en-US"/>
          </a:p>
        </p:txBody>
      </p:sp>
    </p:spTree>
    <p:extLst>
      <p:ext uri="{BB962C8B-B14F-4D97-AF65-F5344CB8AC3E}">
        <p14:creationId xmlns:p14="http://schemas.microsoft.com/office/powerpoint/2010/main" val="382064269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112</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113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114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115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116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117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118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119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120</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Introduce participants to the “Understand Cloud Data Lifecycle” module.</a:t>
            </a:r>
          </a:p>
          <a:p>
            <a:endParaRPr lang="en-US" dirty="0"/>
          </a:p>
        </p:txBody>
      </p:sp>
      <p:sp>
        <p:nvSpPr>
          <p:cNvPr id="4" name="Slide Number Placeholder 3"/>
          <p:cNvSpPr>
            <a:spLocks noGrp="1"/>
          </p:cNvSpPr>
          <p:nvPr>
            <p:ph type="sldNum" sz="quarter" idx="10"/>
          </p:nvPr>
        </p:nvSpPr>
        <p:spPr/>
        <p:txBody>
          <a:bodyPr/>
          <a:lstStyle/>
          <a:p>
            <a:fld id="{A0F8AD74-D883-4263-B121-F9D75958EBB3}" type="slidenum">
              <a:rPr lang="en-US" smtClean="0"/>
              <a:pPr/>
              <a:t>13</a:t>
            </a:fld>
            <a:endParaRPr lang="en-US"/>
          </a:p>
        </p:txBody>
      </p:sp>
    </p:spTree>
    <p:extLst>
      <p:ext uri="{BB962C8B-B14F-4D97-AF65-F5344CB8AC3E}">
        <p14:creationId xmlns:p14="http://schemas.microsoft.com/office/powerpoint/2010/main" val="382064269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121</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122</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123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126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127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128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129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130</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Shape 1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04" name="Shape 1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Shape 12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16" name="Shape 1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Shape 12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29" name="Shape 1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Shape 12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38" name="Shape 1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Shape 1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48" name="Shape 1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Shape 1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58" name="Shape 1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Shape 1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68" name="Shape 126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Famous poem by William Carrol written in 1876.  First letter of each line spells out the name of his lover at the time, Adelaide Paine.</a:t>
            </a:r>
            <a:endParaRPr sz="1200" b="0" i="0" u="none" strike="noStrike" cap="none" dirty="0">
              <a:solidFill>
                <a:schemeClr val="dk1"/>
              </a:solidFill>
              <a:latin typeface="Calibri"/>
              <a:ea typeface="Calibri"/>
              <a:cs typeface="Calibri"/>
              <a:sym typeface="Calibri"/>
            </a:endParaRPr>
          </a:p>
        </p:txBody>
      </p:sp>
      <p:sp>
        <p:nvSpPr>
          <p:cNvPr id="1269" name="Shape 126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Shape 12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75" name="Shape 1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Shape 12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89" name="Shape 1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Shape 1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97" name="Shape 1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Shape 13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13" name="Shape 1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Shape 13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19" name="Shape 1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Shape 1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29" name="Shape 1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Shape 13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41" name="Shape 13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Shape 13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68" name="Shape 13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Shape 1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04" name="Shape 1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Shape 1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39" name="Shape 14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Shape 14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71" name="Shape 14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Shape 15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03" name="Shape 1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Shape 15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18" name="Shape 1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Shape 15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28" name="Shape 15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Shape 1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35" name="Shape 15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Shape 1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41" name="Shape 15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Shape 15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49" name="Shape 15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Shape 15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64" name="Shape 1564"/>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The winner of the AES competition hosted by NIST.  This winner is eventually planned to replace DES as the standard for symmetric key cryptography.  Rijndael is the winner, as announced on Oct. 2, 2000, out of approx 30 competitors and later, 5 finalists.  </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In many respects Rijndael is a relatively simple cipher.</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Rijndael has a variable number of rounds. Other then an extra round performed at the end of encipherment with one step omitted, the number of rounds in Rijndael is:</a:t>
            </a:r>
            <a:endParaRPr dirty="0"/>
          </a:p>
          <a:p>
            <a:pPr marL="0" marR="0" lvl="0" indent="0" algn="l" rtl="0">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9 if both the block and the key are 128 bits long. </a:t>
            </a:r>
            <a:endParaRPr dirty="0"/>
          </a:p>
          <a:p>
            <a:pPr marL="0" marR="0" lvl="0" indent="0" algn="l" rtl="0">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11 if either the block or the key is 192 bits long, and neither of them is longer than that. </a:t>
            </a:r>
            <a:endParaRPr dirty="0"/>
          </a:p>
          <a:p>
            <a:pPr marL="0" marR="0" lvl="0" indent="0" algn="l" rtl="0">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13 if either the block or the key is 256 bits long. </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The process for enciphering a block of data in Rijndael is to first perform an Add Round Key step (XORing a subkey with the block) by itself, the regular rounds noted above, the final round with the Mix Column step, as described below, omitted.</a:t>
            </a:r>
            <a:endParaRPr dirty="0"/>
          </a:p>
          <a:p>
            <a:pPr marL="0" marR="0" lvl="0" indent="0" algn="l" rtl="0">
              <a:spcBef>
                <a:spcPts val="0"/>
              </a:spcBef>
              <a:spcAft>
                <a:spcPts val="0"/>
              </a:spcAft>
              <a:buNone/>
            </a:pPr>
            <a:r>
              <a:rPr lang="en-US" sz="1200" b="1" i="0" u="none" strike="noStrike" cap="none" dirty="0">
                <a:solidFill>
                  <a:schemeClr val="dk1"/>
                </a:solidFill>
                <a:latin typeface="Calibri"/>
                <a:ea typeface="Calibri"/>
                <a:cs typeface="Calibri"/>
                <a:sym typeface="Calibri"/>
              </a:rPr>
              <a:t>The Rounds</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There are four steps in each round. First is the </a:t>
            </a:r>
            <a:r>
              <a:rPr lang="en-US" sz="1200" b="1" i="0" u="none" strike="noStrike" cap="none" dirty="0">
                <a:solidFill>
                  <a:schemeClr val="dk1"/>
                </a:solidFill>
                <a:latin typeface="Calibri"/>
                <a:ea typeface="Calibri"/>
                <a:cs typeface="Calibri"/>
                <a:sym typeface="Calibri"/>
              </a:rPr>
              <a:t>Byte Sub</a:t>
            </a:r>
            <a:r>
              <a:rPr lang="en-US" sz="1200" b="0" i="0" u="none" strike="noStrike" cap="none" dirty="0">
                <a:solidFill>
                  <a:schemeClr val="dk1"/>
                </a:solidFill>
                <a:latin typeface="Calibri"/>
                <a:ea typeface="Calibri"/>
                <a:cs typeface="Calibri"/>
                <a:sym typeface="Calibri"/>
              </a:rPr>
              <a:t> step, where each byte of the block is replaced by its substitute in an S-box.</a:t>
            </a:r>
            <a:endParaRPr dirty="0"/>
          </a:p>
          <a:p>
            <a:pPr marL="0" marR="0" lvl="0" indent="0" algn="l" rtl="0">
              <a:spcBef>
                <a:spcPts val="0"/>
              </a:spcBef>
              <a:spcAft>
                <a:spcPts val="0"/>
              </a:spcAft>
              <a:buNone/>
            </a:pPr>
            <a:r>
              <a:rPr lang="en-US" sz="1200" b="0" i="0" u="none" strike="noStrike" cap="none" dirty="0">
                <a:solidFill>
                  <a:schemeClr val="dk1"/>
                </a:solidFill>
                <a:latin typeface="Arimo"/>
                <a:ea typeface="Arimo"/>
                <a:cs typeface="Arimo"/>
                <a:sym typeface="Arimo"/>
              </a:rPr>
              <a:t>Next is the </a:t>
            </a:r>
            <a:r>
              <a:rPr lang="en-US" sz="1200" b="1" i="0" u="none" strike="noStrike" cap="none" dirty="0">
                <a:solidFill>
                  <a:schemeClr val="dk1"/>
                </a:solidFill>
                <a:latin typeface="Arimo"/>
                <a:ea typeface="Arimo"/>
                <a:cs typeface="Arimo"/>
                <a:sym typeface="Arimo"/>
              </a:rPr>
              <a:t>Shift Row</a:t>
            </a:r>
            <a:r>
              <a:rPr lang="en-US" sz="1200" b="0" i="0" u="none" strike="noStrike" cap="none" dirty="0">
                <a:solidFill>
                  <a:schemeClr val="dk1"/>
                </a:solidFill>
                <a:latin typeface="Arimo"/>
                <a:ea typeface="Arimo"/>
                <a:cs typeface="Arimo"/>
                <a:sym typeface="Arimo"/>
              </a:rPr>
              <a:t> step. Considering the block to be made up of bytes 1 to 16, these bytes are arranged in a rectangle, and shifted according to the algorithm.  </a:t>
            </a:r>
            <a:r>
              <a:rPr lang="en-US" sz="1200" b="0" i="0" u="none" strike="noStrike" cap="none" dirty="0">
                <a:solidFill>
                  <a:schemeClr val="dk1"/>
                </a:solidFill>
                <a:latin typeface="Calibri"/>
                <a:ea typeface="Calibri"/>
                <a:cs typeface="Calibri"/>
                <a:sym typeface="Calibri"/>
              </a:rPr>
              <a:t>Next comes the </a:t>
            </a:r>
            <a:r>
              <a:rPr lang="en-US" sz="1200" b="1" i="0" u="none" strike="noStrike" cap="none" dirty="0">
                <a:solidFill>
                  <a:schemeClr val="dk1"/>
                </a:solidFill>
                <a:latin typeface="Calibri"/>
                <a:ea typeface="Calibri"/>
                <a:cs typeface="Calibri"/>
                <a:sym typeface="Calibri"/>
              </a:rPr>
              <a:t>Mix Column</a:t>
            </a:r>
            <a:r>
              <a:rPr lang="en-US" sz="1200" b="0" i="0" u="none" strike="noStrike" cap="none" dirty="0">
                <a:solidFill>
                  <a:schemeClr val="dk1"/>
                </a:solidFill>
                <a:latin typeface="Calibri"/>
                <a:ea typeface="Calibri"/>
                <a:cs typeface="Calibri"/>
                <a:sym typeface="Calibri"/>
              </a:rPr>
              <a:t> step. Matrix multiplication is performed: each column, in the arrangement we have seen above, is multiplied by the matrix:</a:t>
            </a:r>
            <a:endParaRPr dirty="0"/>
          </a:p>
          <a:p>
            <a:pPr marL="0" marR="0" lvl="0" indent="0" algn="l" rtl="0">
              <a:spcBef>
                <a:spcPts val="0"/>
              </a:spcBef>
              <a:spcAft>
                <a:spcPts val="0"/>
              </a:spcAft>
              <a:buNone/>
            </a:pPr>
            <a:r>
              <a:rPr lang="en-US" sz="1200" b="0" i="0" u="none" strike="noStrike" cap="none" dirty="0">
                <a:solidFill>
                  <a:schemeClr val="dk1"/>
                </a:solidFill>
                <a:latin typeface="Arimo"/>
                <a:ea typeface="Arimo"/>
                <a:cs typeface="Arimo"/>
                <a:sym typeface="Arimo"/>
              </a:rPr>
              <a:t>2 3 1 1 </a:t>
            </a:r>
            <a:endParaRPr sz="1200" b="0" i="0" u="none" strike="noStrike" cap="none" dirty="0">
              <a:solidFill>
                <a:schemeClr val="dk1"/>
              </a:solidFill>
              <a:latin typeface="Arimo"/>
              <a:ea typeface="Arimo"/>
              <a:cs typeface="Arimo"/>
              <a:sym typeface="Arimo"/>
            </a:endParaRPr>
          </a:p>
          <a:p>
            <a:pPr marL="0" marR="0" lvl="0" indent="0" algn="l" rtl="0">
              <a:spcBef>
                <a:spcPts val="0"/>
              </a:spcBef>
              <a:spcAft>
                <a:spcPts val="0"/>
              </a:spcAft>
              <a:buNone/>
            </a:pPr>
            <a:r>
              <a:rPr lang="en-US" sz="1200" b="0" i="0" u="none" strike="noStrike" cap="none" dirty="0">
                <a:solidFill>
                  <a:schemeClr val="dk1"/>
                </a:solidFill>
                <a:latin typeface="Arimo"/>
                <a:ea typeface="Arimo"/>
                <a:cs typeface="Arimo"/>
                <a:sym typeface="Arimo"/>
              </a:rPr>
              <a:t>1 2 3 1 </a:t>
            </a:r>
            <a:endParaRPr sz="1200" b="0" i="0" u="none" strike="noStrike" cap="none" dirty="0">
              <a:solidFill>
                <a:schemeClr val="dk1"/>
              </a:solidFill>
              <a:latin typeface="Arimo"/>
              <a:ea typeface="Arimo"/>
              <a:cs typeface="Arimo"/>
              <a:sym typeface="Arimo"/>
            </a:endParaRPr>
          </a:p>
          <a:p>
            <a:pPr marL="0" marR="0" lvl="0" indent="0" algn="l" rtl="0">
              <a:spcBef>
                <a:spcPts val="0"/>
              </a:spcBef>
              <a:spcAft>
                <a:spcPts val="0"/>
              </a:spcAft>
              <a:buNone/>
            </a:pPr>
            <a:r>
              <a:rPr lang="en-US" sz="1200" b="0" i="0" u="none" strike="noStrike" cap="none" dirty="0">
                <a:solidFill>
                  <a:schemeClr val="dk1"/>
                </a:solidFill>
                <a:latin typeface="Arimo"/>
                <a:ea typeface="Arimo"/>
                <a:cs typeface="Arimo"/>
                <a:sym typeface="Arimo"/>
              </a:rPr>
              <a:t>1 1 2 3 </a:t>
            </a:r>
            <a:endParaRPr sz="1200" b="0" i="0" u="none" strike="noStrike" cap="none" dirty="0">
              <a:solidFill>
                <a:schemeClr val="dk1"/>
              </a:solidFill>
              <a:latin typeface="Arimo"/>
              <a:ea typeface="Arimo"/>
              <a:cs typeface="Arimo"/>
              <a:sym typeface="Arimo"/>
            </a:endParaRPr>
          </a:p>
          <a:p>
            <a:pPr marL="0" marR="0" lvl="0" indent="0" algn="l" rtl="0">
              <a:spcBef>
                <a:spcPts val="0"/>
              </a:spcBef>
              <a:spcAft>
                <a:spcPts val="0"/>
              </a:spcAft>
              <a:buNone/>
            </a:pPr>
            <a:r>
              <a:rPr lang="en-US" sz="1200" b="0" i="0" u="none" strike="noStrike" cap="none" dirty="0">
                <a:solidFill>
                  <a:schemeClr val="dk1"/>
                </a:solidFill>
                <a:latin typeface="Arimo"/>
                <a:ea typeface="Arimo"/>
                <a:cs typeface="Arimo"/>
                <a:sym typeface="Arimo"/>
              </a:rPr>
              <a:t>3 1 1 2 </a:t>
            </a:r>
            <a:endParaRPr sz="1200" b="0" i="0" u="none" strike="noStrike" cap="none" dirty="0">
              <a:solidFill>
                <a:schemeClr val="dk1"/>
              </a:solidFill>
              <a:latin typeface="Arimo"/>
              <a:ea typeface="Arimo"/>
              <a:cs typeface="Arimo"/>
              <a:sym typeface="Arimo"/>
            </a:endParaRPr>
          </a:p>
          <a:p>
            <a:pPr marL="0" marR="0" lvl="0" indent="0" algn="l" rtl="0">
              <a:spcBef>
                <a:spcPts val="0"/>
              </a:spcBef>
              <a:spcAft>
                <a:spcPts val="0"/>
              </a:spcAft>
              <a:buNone/>
            </a:pPr>
            <a:endParaRPr sz="1200" b="0" i="0" u="none" strike="noStrike" cap="none" dirty="0">
              <a:solidFill>
                <a:schemeClr val="dk1"/>
              </a:solidFill>
              <a:latin typeface="Arimo"/>
              <a:ea typeface="Arimo"/>
              <a:cs typeface="Arimo"/>
              <a:sym typeface="Arimo"/>
            </a:endParaRPr>
          </a:p>
          <a:p>
            <a:pPr marL="0" marR="0" lvl="0" indent="0" algn="l" rtl="0">
              <a:spcBef>
                <a:spcPts val="0"/>
              </a:spcBef>
              <a:spcAft>
                <a:spcPts val="0"/>
              </a:spcAft>
              <a:buNone/>
            </a:pPr>
            <a:r>
              <a:rPr lang="en-US" sz="1200" b="0" i="0" u="none" strike="noStrike" cap="none" dirty="0">
                <a:solidFill>
                  <a:schemeClr val="dk1"/>
                </a:solidFill>
                <a:latin typeface="Arimo"/>
                <a:ea typeface="Arimo"/>
                <a:cs typeface="Arimo"/>
                <a:sym typeface="Arimo"/>
              </a:rPr>
              <a:t>The final step is </a:t>
            </a:r>
            <a:r>
              <a:rPr lang="en-US" sz="1200" b="1" i="0" u="none" strike="noStrike" cap="none" dirty="0">
                <a:solidFill>
                  <a:schemeClr val="dk1"/>
                </a:solidFill>
                <a:latin typeface="Arimo"/>
                <a:ea typeface="Arimo"/>
                <a:cs typeface="Arimo"/>
                <a:sym typeface="Arimo"/>
              </a:rPr>
              <a:t>Add Round Key</a:t>
            </a:r>
            <a:r>
              <a:rPr lang="en-US" sz="1200" b="0" i="0" u="none" strike="noStrike" cap="none" dirty="0">
                <a:solidFill>
                  <a:schemeClr val="dk1"/>
                </a:solidFill>
                <a:latin typeface="Arimo"/>
                <a:ea typeface="Arimo"/>
                <a:cs typeface="Arimo"/>
                <a:sym typeface="Arimo"/>
              </a:rPr>
              <a:t>. This simply XORs in the subkey for the current round.</a:t>
            </a:r>
            <a:endParaRPr dirty="0"/>
          </a:p>
          <a:p>
            <a:pPr marL="0" marR="0" lvl="0" indent="0" algn="l" rtl="0">
              <a:spcBef>
                <a:spcPts val="0"/>
              </a:spcBef>
              <a:spcAft>
                <a:spcPts val="0"/>
              </a:spcAft>
              <a:buNone/>
            </a:pPr>
            <a:endParaRPr sz="1200" b="0" i="0" u="none" strike="noStrike" cap="none" dirty="0">
              <a:solidFill>
                <a:schemeClr val="dk1"/>
              </a:solidFill>
              <a:latin typeface="Arimo"/>
              <a:ea typeface="Arimo"/>
              <a:cs typeface="Arimo"/>
              <a:sym typeface="Arimo"/>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565" name="Shape 1565"/>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156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Shape 15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1581" name="Shape 15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Shape 1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08" name="Shape 16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Shape 16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18" name="Shape 1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Shape 16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26" name="Shape 16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Shape 16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36" name="Shape 16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Shape 16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46" name="Shape 16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Shape 16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58" name="Shape 16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Shape 16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79" name="Shape 1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Shape 16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91" name="Shape 1691"/>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Some of the common block cipher symmetric algorithms are listed here in a comparison type chart.  Note that RC5 is a ‘parameterized’ algorithm – the first parameter refers to the block size in bits, the second parameter refers to the number of iterations during the scrambling, and the last refers to the key length in BYTES (i.e. 7 = 56 bits).  This allows it to be used at various strengths.  The larger the parameters, the stronger (but slower) the encryption.  Obviously, the sender and the receiver must agree upon a given set of parameters.</a:t>
            </a:r>
            <a:endParaRPr dirty="0"/>
          </a:p>
        </p:txBody>
      </p:sp>
      <p:sp>
        <p:nvSpPr>
          <p:cNvPr id="1692" name="Shape 1692"/>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166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Shape 16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99" name="Shape 16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Shape 17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13" name="Shape 17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Shape 17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22" name="Shape 1722"/>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723" name="Shape 1723"/>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169</a:t>
            </a:fld>
            <a:endParaRPr sz="1200">
              <a:solidFill>
                <a:schemeClr val="dk1"/>
              </a:solidFill>
              <a:latin typeface="Calibri"/>
              <a:ea typeface="Calibri"/>
              <a:cs typeface="Calibri"/>
              <a:sym typeface="Calibri"/>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Shape 17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29" name="Shape 1729"/>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Factoring is splitting an integer into a set of integers that when multiplied together, form the original integer. For example, 35 factors into 5 and 7.  Using large prime numbers and multiplying them together is easy, but as far as we know, factoring that product is much more difficult.</a:t>
            </a:r>
            <a:endParaRPr dirty="0"/>
          </a:p>
          <a:p>
            <a:pPr marL="0" marR="0" lvl="0" indent="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discrete logarithm problem is a mathematical problem using entities called groups. A group is a collection of elements, together with an operation defined on them that is commonly referred to as multiplication or composition and follow certain rules. Assuming the group has a finite number of elements, each element in the group has an order, the minimum number of times it must be multiplied by itself to get back to the identity, which is usually one. The discrete logarithm problem is as follows: given an element </a:t>
            </a:r>
            <a:r>
              <a:rPr lang="en-US" sz="1200" b="0" i="1" u="none" strike="noStrike" cap="none" dirty="0">
                <a:solidFill>
                  <a:schemeClr val="dk1"/>
                </a:solidFill>
                <a:latin typeface="Calibri"/>
                <a:ea typeface="Calibri"/>
                <a:cs typeface="Calibri"/>
                <a:sym typeface="Calibri"/>
              </a:rPr>
              <a:t>g</a:t>
            </a:r>
            <a:r>
              <a:rPr lang="en-US" sz="1200" b="0" i="0" u="none" strike="noStrike" cap="none" dirty="0">
                <a:solidFill>
                  <a:schemeClr val="dk1"/>
                </a:solidFill>
                <a:latin typeface="Calibri"/>
                <a:ea typeface="Calibri"/>
                <a:cs typeface="Calibri"/>
                <a:sym typeface="Calibri"/>
              </a:rPr>
              <a:t> in a finite group </a:t>
            </a:r>
            <a:r>
              <a:rPr lang="en-US" sz="1200" b="0" i="1" u="none" strike="noStrike" cap="none" dirty="0">
                <a:solidFill>
                  <a:schemeClr val="dk1"/>
                </a:solidFill>
                <a:latin typeface="Calibri"/>
                <a:ea typeface="Calibri"/>
                <a:cs typeface="Calibri"/>
                <a:sym typeface="Calibri"/>
              </a:rPr>
              <a:t>G</a:t>
            </a:r>
            <a:r>
              <a:rPr lang="en-US" sz="1200" b="0" i="0" u="none" strike="noStrike" cap="none" dirty="0">
                <a:solidFill>
                  <a:schemeClr val="dk1"/>
                </a:solidFill>
                <a:latin typeface="Calibri"/>
                <a:ea typeface="Calibri"/>
                <a:cs typeface="Calibri"/>
                <a:sym typeface="Calibri"/>
              </a:rPr>
              <a:t> and another element </a:t>
            </a:r>
            <a:r>
              <a:rPr lang="en-US" sz="1200" b="0" i="1" u="none" strike="noStrike" cap="none" dirty="0">
                <a:solidFill>
                  <a:schemeClr val="dk1"/>
                </a:solidFill>
                <a:latin typeface="Calibri"/>
                <a:ea typeface="Calibri"/>
                <a:cs typeface="Calibri"/>
                <a:sym typeface="Calibri"/>
              </a:rPr>
              <a:t>h</a:t>
            </a:r>
            <a:r>
              <a:rPr lang="en-US" sz="1200" b="0" i="0" u="none" strike="noStrike" cap="none" dirty="0">
                <a:solidFill>
                  <a:schemeClr val="dk1"/>
                </a:solidFill>
                <a:latin typeface="Calibri"/>
                <a:ea typeface="Calibri"/>
                <a:cs typeface="Calibri"/>
                <a:sym typeface="Calibri"/>
              </a:rPr>
              <a:t> Î </a:t>
            </a:r>
            <a:r>
              <a:rPr lang="en-US" sz="1200" b="0" i="1" u="none" strike="noStrike" cap="none" dirty="0">
                <a:solidFill>
                  <a:schemeClr val="dk1"/>
                </a:solidFill>
                <a:latin typeface="Calibri"/>
                <a:ea typeface="Calibri"/>
                <a:cs typeface="Calibri"/>
                <a:sym typeface="Calibri"/>
              </a:rPr>
              <a:t>G</a:t>
            </a:r>
            <a:r>
              <a:rPr lang="en-US" sz="1200" b="0" i="0" u="none" strike="noStrike" cap="none" dirty="0">
                <a:solidFill>
                  <a:schemeClr val="dk1"/>
                </a:solidFill>
                <a:latin typeface="Calibri"/>
                <a:ea typeface="Calibri"/>
                <a:cs typeface="Calibri"/>
                <a:sym typeface="Calibri"/>
              </a:rPr>
              <a:t>, find an integer </a:t>
            </a:r>
            <a:r>
              <a:rPr lang="en-US" sz="1200" b="0" i="1" u="none" strike="noStrike" cap="none" dirty="0">
                <a:solidFill>
                  <a:schemeClr val="dk1"/>
                </a:solidFill>
                <a:latin typeface="Calibri"/>
                <a:ea typeface="Calibri"/>
                <a:cs typeface="Calibri"/>
                <a:sym typeface="Calibri"/>
              </a:rPr>
              <a:t>x</a:t>
            </a:r>
            <a:r>
              <a:rPr lang="en-US" sz="1200" b="0" i="0" u="none" strike="noStrike" cap="none" dirty="0">
                <a:solidFill>
                  <a:schemeClr val="dk1"/>
                </a:solidFill>
                <a:latin typeface="Calibri"/>
                <a:ea typeface="Calibri"/>
                <a:cs typeface="Calibri"/>
                <a:sym typeface="Calibri"/>
              </a:rPr>
              <a:t> such that </a:t>
            </a:r>
            <a:r>
              <a:rPr lang="en-US" sz="1200" b="0" i="1" u="none" strike="noStrike" cap="none" dirty="0">
                <a:solidFill>
                  <a:schemeClr val="dk1"/>
                </a:solidFill>
                <a:latin typeface="Calibri"/>
                <a:ea typeface="Calibri"/>
                <a:cs typeface="Calibri"/>
                <a:sym typeface="Calibri"/>
              </a:rPr>
              <a:t>gx</a:t>
            </a:r>
            <a:r>
              <a:rPr lang="en-US" sz="1200" b="0" i="0" u="none" strike="noStrike" cap="none" dirty="0">
                <a:solidFill>
                  <a:schemeClr val="dk1"/>
                </a:solidFill>
                <a:latin typeface="Calibri"/>
                <a:ea typeface="Calibri"/>
                <a:cs typeface="Calibri"/>
                <a:sym typeface="Calibri"/>
              </a:rPr>
              <a:t> = </a:t>
            </a:r>
            <a:r>
              <a:rPr lang="en-US" sz="1200" b="0" i="1" u="none" strike="noStrike" cap="none" dirty="0">
                <a:solidFill>
                  <a:schemeClr val="dk1"/>
                </a:solidFill>
                <a:latin typeface="Calibri"/>
                <a:ea typeface="Calibri"/>
                <a:cs typeface="Calibri"/>
                <a:sym typeface="Calibri"/>
              </a:rPr>
              <a:t>h</a:t>
            </a:r>
            <a:r>
              <a:rPr lang="en-US" sz="1200" b="0" i="0" u="none" strike="noStrike" cap="none" dirty="0">
                <a:solidFill>
                  <a:schemeClr val="dk1"/>
                </a:solidFill>
                <a:latin typeface="Calibri"/>
                <a:ea typeface="Calibri"/>
                <a:cs typeface="Calibri"/>
                <a:sym typeface="Calibri"/>
              </a:rPr>
              <a:t>. For example, the solution to the problem 3</a:t>
            </a:r>
            <a:r>
              <a:rPr lang="en-US" sz="1200" b="0" i="1" u="none" strike="noStrike" cap="none" dirty="0">
                <a:solidFill>
                  <a:schemeClr val="dk1"/>
                </a:solidFill>
                <a:latin typeface="Calibri"/>
                <a:ea typeface="Calibri"/>
                <a:cs typeface="Calibri"/>
                <a:sym typeface="Calibri"/>
              </a:rPr>
              <a:t>x</a:t>
            </a:r>
            <a:r>
              <a:rPr lang="en-US" sz="1200" b="0" i="0" u="none" strike="noStrike" cap="none" dirty="0">
                <a:solidFill>
                  <a:schemeClr val="dk1"/>
                </a:solidFill>
                <a:latin typeface="Calibri"/>
                <a:ea typeface="Calibri"/>
                <a:cs typeface="Calibri"/>
                <a:sym typeface="Calibri"/>
              </a:rPr>
              <a:t> º 13 (mod 17) is 4, because 34 = 81 º 13 (mod 17). </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Knapsack algorithms were also used in the past as a third hard math problem for algorithms such as Chor Rivest, Merkle Helman, but mention that KnapSack algorithms are no longer used, as they have been broken.</a:t>
            </a:r>
            <a:endParaRPr sz="1200" b="0" i="0" u="none" strike="noStrike" cap="none" dirty="0">
              <a:solidFill>
                <a:schemeClr val="dk1"/>
              </a:solidFill>
              <a:latin typeface="Calibri"/>
              <a:ea typeface="Calibri"/>
              <a:cs typeface="Calibri"/>
              <a:sym typeface="Calibri"/>
            </a:endParaRPr>
          </a:p>
        </p:txBody>
      </p:sp>
      <p:sp>
        <p:nvSpPr>
          <p:cNvPr id="1730" name="Shape 1730"/>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170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Shape 17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44" name="Shape 17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Shape 17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51" name="Shape 1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Shape 17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66" name="Shape 17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Shape 17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3" name="Shape 17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Shape 17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80" name="Shape 17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Shape 17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93" name="Shape 1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Shape 17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93" name="Shape 1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Shape 18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21" name="Shape 18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Shape 18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36" name="Shape 18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Shape 18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52" name="Shape 18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Shape 18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58" name="Shape 18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Shape 18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70" name="Shape 18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Shape 19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1910" name="Shape 19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Shape 19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21" name="Shape 1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7"/>
        <p:cNvGrpSpPr/>
        <p:nvPr/>
      </p:nvGrpSpPr>
      <p:grpSpPr>
        <a:xfrm>
          <a:off x="0" y="0"/>
          <a:ext cx="0" cy="0"/>
          <a:chOff x="0" y="0"/>
          <a:chExt cx="0" cy="0"/>
        </a:xfrm>
      </p:grpSpPr>
      <p:sp>
        <p:nvSpPr>
          <p:cNvPr id="1928" name="Shape 19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29" name="Shape 1929"/>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This is a diagram illustrating a variety of integrity functions to show where the cryptographic functions fit in.    Message Integrity Controls are sometimes called MIC’s</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In the next few slides, we will talk in detail about MIC, CBC-MAC, Hash Functions, HMAC, and then Digital Signatures.</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In the top row, we show the 3 basic examples of integrity controls (parity, checksum, hash) which can protect against accidental errors (e.g. a bit flipped in a network transmission) but not a determined attacker, who could alter the message, and also alter the integrity control to match the change.</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To protect against an intentional integrity attack, we need to use the three choices in the bottom row.  We need to protect the message by either encrypting a hash of the message with the private key of an asymmetric key pair (which generates a digital signature), or generating the hash with a secret key (which generates a keyed hash / HMAC), or we can use a special function called a CBC-MAC which doesn’t use a standard hashing function (like MD5 or SHA-1).  An example of CBC-MAC is the ANSI X9.9 DES-MAC function which (used by the financial community, also documented as NIST document FIPS-113) computes a DES CBC function over the entire message using a secret key, generating a 64 bit output value.  The HMAC (e.g. RFC 2104) uses a standard hash function (such as MD5 or SHA-1) and hashes the message with a secret key, but without a secret key algorithm such as DES.  HMACs run much faster than CBC-MAC functions, are believed to be as secure, and support the interchangeable use of different standard hash functions as necessary, so they are increasingly replacing MAC functions for integrity controls (e.g. HMAC is used in SSL and IPSEC).</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Remember that a digital signature has a side benefit of providing non-repudiation as well as integrity checking, while a keyed hash does not provide non-repudiation, but it runs much faster and doesn’t require a PKI to be implemented.</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1930" name="Shape 1930"/>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Shape 19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36" name="Shape 19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Shape 19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46" name="Shape 19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Shape 19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56" name="Shape 19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Shape 19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68" name="Shape 19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Shape 19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76" name="Shape 197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The purpose of a hash function is to produce a “fingerprint” of a file, message, or other block of data.  To be useful for message authentication, a hash function must have the following properties:</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	•  can be applied to a block of data of any size.</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	•  produce a fixed-length output.</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	•  be relatively easy to compute making both hardware &amp; software implementations practical.</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	•  for any given code, it is computationally infeasible to find the message that created it.</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	•  an alternative message hashing to the same value as a given  message cannot be found.</a:t>
            </a:r>
            <a:endParaRPr dirty="0"/>
          </a:p>
        </p:txBody>
      </p:sp>
      <p:sp>
        <p:nvSpPr>
          <p:cNvPr id="1977" name="Shape 1977"/>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190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20</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6"/>
        <p:cNvGrpSpPr/>
        <p:nvPr/>
      </p:nvGrpSpPr>
      <p:grpSpPr>
        <a:xfrm>
          <a:off x="0" y="0"/>
          <a:ext cx="0" cy="0"/>
          <a:chOff x="0" y="0"/>
          <a:chExt cx="0" cy="0"/>
        </a:xfrm>
      </p:grpSpPr>
      <p:sp>
        <p:nvSpPr>
          <p:cNvPr id="2007" name="Shape 20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08" name="Shape 2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523244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Shape 20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24" name="Shape 20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Shape 20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39" name="Shape 20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Shape 20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57" name="Shape 20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Shape 20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65" name="Shape 20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Shape 20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83" name="Shape 20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9"/>
        <p:cNvGrpSpPr/>
        <p:nvPr/>
      </p:nvGrpSpPr>
      <p:grpSpPr>
        <a:xfrm>
          <a:off x="0" y="0"/>
          <a:ext cx="0" cy="0"/>
          <a:chOff x="0" y="0"/>
          <a:chExt cx="0" cy="0"/>
        </a:xfrm>
      </p:grpSpPr>
      <p:sp>
        <p:nvSpPr>
          <p:cNvPr id="2100" name="Shape 2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01" name="Shape 2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Shape 2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11" name="Shape 2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Shape 21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77" name="Shape 2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Shape 21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92" name="Shape 2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Introduce participants to the “Understand Cloud Data Lifecycle” module.</a:t>
            </a:r>
          </a:p>
          <a:p>
            <a:endParaRPr lang="en-US" dirty="0"/>
          </a:p>
        </p:txBody>
      </p:sp>
      <p:sp>
        <p:nvSpPr>
          <p:cNvPr id="4" name="Slide Number Placeholder 3"/>
          <p:cNvSpPr>
            <a:spLocks noGrp="1"/>
          </p:cNvSpPr>
          <p:nvPr>
            <p:ph type="sldNum" sz="quarter" idx="10"/>
          </p:nvPr>
        </p:nvSpPr>
        <p:spPr/>
        <p:txBody>
          <a:bodyPr/>
          <a:lstStyle/>
          <a:p>
            <a:fld id="{A0F8AD74-D883-4263-B121-F9D75958EBB3}" type="slidenum">
              <a:rPr lang="en-US" smtClean="0"/>
              <a:pPr/>
              <a:t>21</a:t>
            </a:fld>
            <a:endParaRPr lang="en-US"/>
          </a:p>
        </p:txBody>
      </p:sp>
    </p:spTree>
    <p:extLst>
      <p:ext uri="{BB962C8B-B14F-4D97-AF65-F5344CB8AC3E}">
        <p14:creationId xmlns:p14="http://schemas.microsoft.com/office/powerpoint/2010/main" val="382064269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Shape 22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62" name="Shape 2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5"/>
        <p:cNvGrpSpPr/>
        <p:nvPr/>
      </p:nvGrpSpPr>
      <p:grpSpPr>
        <a:xfrm>
          <a:off x="0" y="0"/>
          <a:ext cx="0" cy="0"/>
          <a:chOff x="0" y="0"/>
          <a:chExt cx="0" cy="0"/>
        </a:xfrm>
      </p:grpSpPr>
      <p:sp>
        <p:nvSpPr>
          <p:cNvPr id="2266" name="Shape 22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67" name="Shape 2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Shape 22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82" name="Shape 2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Shape 23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2304" name="Shape 2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8"/>
        <p:cNvGrpSpPr/>
        <p:nvPr/>
      </p:nvGrpSpPr>
      <p:grpSpPr>
        <a:xfrm>
          <a:off x="0" y="0"/>
          <a:ext cx="0" cy="0"/>
          <a:chOff x="0" y="0"/>
          <a:chExt cx="0" cy="0"/>
        </a:xfrm>
      </p:grpSpPr>
      <p:sp>
        <p:nvSpPr>
          <p:cNvPr id="2329" name="Shape 23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30" name="Shape 2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Shape 23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36" name="Shape 23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2"/>
        <p:cNvGrpSpPr/>
        <p:nvPr/>
      </p:nvGrpSpPr>
      <p:grpSpPr>
        <a:xfrm>
          <a:off x="0" y="0"/>
          <a:ext cx="0" cy="0"/>
          <a:chOff x="0" y="0"/>
          <a:chExt cx="0" cy="0"/>
        </a:xfrm>
      </p:grpSpPr>
      <p:sp>
        <p:nvSpPr>
          <p:cNvPr id="2343" name="Shape 23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44" name="Shape 2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Shape 23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50" name="Shape 23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Elements of key management.  As the key is the only</a:t>
            </a:r>
            <a:r>
              <a:rPr lang="en-US" baseline="0" dirty="0"/>
              <a:t> thing that provides security in cryptography, key management becomes critical in the success of any cryptosystem.</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658062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Shape 23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72" name="Shape 2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22</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Shape 23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84" name="Shape 2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Shape 23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98" name="Shape 2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Shape 24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413" name="Shape 2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7"/>
        <p:cNvGrpSpPr/>
        <p:nvPr/>
      </p:nvGrpSpPr>
      <p:grpSpPr>
        <a:xfrm>
          <a:off x="0" y="0"/>
          <a:ext cx="0" cy="0"/>
          <a:chOff x="0" y="0"/>
          <a:chExt cx="0" cy="0"/>
        </a:xfrm>
      </p:grpSpPr>
      <p:sp>
        <p:nvSpPr>
          <p:cNvPr id="2418" name="Shape 24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419" name="Shape 2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3"/>
        <p:cNvGrpSpPr/>
        <p:nvPr/>
      </p:nvGrpSpPr>
      <p:grpSpPr>
        <a:xfrm>
          <a:off x="0" y="0"/>
          <a:ext cx="0" cy="0"/>
          <a:chOff x="0" y="0"/>
          <a:chExt cx="0" cy="0"/>
        </a:xfrm>
      </p:grpSpPr>
      <p:sp>
        <p:nvSpPr>
          <p:cNvPr id="2424" name="Shape 24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425" name="Shape 24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Shape 24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431" name="Shape 2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Shape 24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37" name="Shape 2437"/>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Assumptions: Faster supercomputer: 10.51 Pentaflops = 10.51 x 10</a:t>
            </a:r>
            <a:r>
              <a:rPr lang="en-US" sz="1200" b="0" i="0" u="none" strike="noStrike" cap="none" baseline="30000" dirty="0">
                <a:solidFill>
                  <a:schemeClr val="dk1"/>
                </a:solidFill>
                <a:latin typeface="Calibri"/>
                <a:ea typeface="Calibri"/>
                <a:cs typeface="Calibri"/>
                <a:sym typeface="Calibri"/>
              </a:rPr>
              <a:t>15</a:t>
            </a:r>
            <a:r>
              <a:rPr lang="en-US" sz="1200" b="0" i="0" u="none" strike="noStrike" cap="none" dirty="0">
                <a:solidFill>
                  <a:schemeClr val="dk1"/>
                </a:solidFill>
                <a:latin typeface="Calibri"/>
                <a:ea typeface="Calibri"/>
                <a:cs typeface="Calibri"/>
                <a:sym typeface="Calibri"/>
              </a:rPr>
              <a:t> Flops [Flops = Floating point operations per second]</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No. of Flops required per combination check: 1000 (very optimistic but just assume for now)</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No. of combination checks per second = (10.51 x 10</a:t>
            </a:r>
            <a:r>
              <a:rPr lang="en-US" sz="1200" b="0" i="0" u="none" strike="noStrike" cap="none" baseline="30000" dirty="0">
                <a:solidFill>
                  <a:schemeClr val="dk1"/>
                </a:solidFill>
                <a:latin typeface="Calibri"/>
                <a:ea typeface="Calibri"/>
                <a:cs typeface="Calibri"/>
                <a:sym typeface="Calibri"/>
              </a:rPr>
              <a:t>15</a:t>
            </a:r>
            <a:r>
              <a:rPr lang="en-US" sz="1200" b="0" i="0" u="none" strike="noStrike" cap="none" dirty="0">
                <a:solidFill>
                  <a:schemeClr val="dk1"/>
                </a:solidFill>
                <a:latin typeface="Calibri"/>
                <a:ea typeface="Calibri"/>
                <a:cs typeface="Calibri"/>
                <a:sym typeface="Calibri"/>
              </a:rPr>
              <a:t>) / 1000 = 10.51 x 10</a:t>
            </a:r>
            <a:r>
              <a:rPr lang="en-US" sz="1200" b="0" i="0" u="none" strike="noStrike" cap="none" baseline="30000" dirty="0">
                <a:solidFill>
                  <a:schemeClr val="dk1"/>
                </a:solidFill>
                <a:latin typeface="Calibri"/>
                <a:ea typeface="Calibri"/>
                <a:cs typeface="Calibri"/>
                <a:sym typeface="Calibri"/>
              </a:rPr>
              <a:t>12</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No. of seconds in one Year = 365 x 24 x 60 x 60 = 31536000</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No. of Years to crack AES with 128-bit Key = (3.4 x 10</a:t>
            </a:r>
            <a:r>
              <a:rPr lang="en-US" sz="1200" b="0" i="0" u="none" strike="noStrike" cap="none" baseline="30000" dirty="0">
                <a:solidFill>
                  <a:schemeClr val="dk1"/>
                </a:solidFill>
                <a:latin typeface="Calibri"/>
                <a:ea typeface="Calibri"/>
                <a:cs typeface="Calibri"/>
                <a:sym typeface="Calibri"/>
              </a:rPr>
              <a:t>38</a:t>
            </a:r>
            <a:r>
              <a:rPr lang="en-US" sz="1200" b="0" i="0" u="none" strike="noStrike" cap="none" dirty="0">
                <a:solidFill>
                  <a:schemeClr val="dk1"/>
                </a:solidFill>
                <a:latin typeface="Calibri"/>
                <a:ea typeface="Calibri"/>
                <a:cs typeface="Calibri"/>
                <a:sym typeface="Calibri"/>
              </a:rPr>
              <a:t>) / [(10.51 x 10</a:t>
            </a:r>
            <a:r>
              <a:rPr lang="en-US" sz="1200" b="0" i="0" u="none" strike="noStrike" cap="none" baseline="30000" dirty="0">
                <a:solidFill>
                  <a:schemeClr val="dk1"/>
                </a:solidFill>
                <a:latin typeface="Calibri"/>
                <a:ea typeface="Calibri"/>
                <a:cs typeface="Calibri"/>
                <a:sym typeface="Calibri"/>
              </a:rPr>
              <a:t>12</a:t>
            </a:r>
            <a:r>
              <a:rPr lang="en-US" sz="1200" b="0" i="0" u="none" strike="noStrike" cap="none" dirty="0">
                <a:solidFill>
                  <a:schemeClr val="dk1"/>
                </a:solidFill>
                <a:latin typeface="Calibri"/>
                <a:ea typeface="Calibri"/>
                <a:cs typeface="Calibri"/>
                <a:sym typeface="Calibri"/>
              </a:rPr>
              <a:t>) x 31536000]</a:t>
            </a:r>
            <a:br>
              <a:rPr lang="en-US" sz="1200" b="0" i="0" u="none" strike="noStrike" cap="none" dirty="0">
                <a:solidFill>
                  <a:schemeClr val="dk1"/>
                </a:solidFill>
                <a:latin typeface="Calibri"/>
                <a:ea typeface="Calibri"/>
                <a:cs typeface="Calibri"/>
                <a:sym typeface="Calibri"/>
              </a:rPr>
            </a:br>
            <a:r>
              <a:rPr lang="en-US" sz="1200" b="0" i="0" u="none" strike="noStrike" cap="none" dirty="0">
                <a:solidFill>
                  <a:schemeClr val="dk1"/>
                </a:solidFill>
                <a:latin typeface="Calibri"/>
                <a:ea typeface="Calibri"/>
                <a:cs typeface="Calibri"/>
                <a:sym typeface="Calibri"/>
              </a:rPr>
              <a:t>                = (0.323 x 10</a:t>
            </a:r>
            <a:r>
              <a:rPr lang="en-US" sz="1200" b="0" i="0" u="none" strike="noStrike" cap="none" baseline="30000" dirty="0">
                <a:solidFill>
                  <a:schemeClr val="dk1"/>
                </a:solidFill>
                <a:latin typeface="Calibri"/>
                <a:ea typeface="Calibri"/>
                <a:cs typeface="Calibri"/>
                <a:sym typeface="Calibri"/>
              </a:rPr>
              <a:t>26</a:t>
            </a:r>
            <a:r>
              <a:rPr lang="en-US" sz="1200" b="0" i="0" u="none" strike="noStrike" cap="none" dirty="0">
                <a:solidFill>
                  <a:schemeClr val="dk1"/>
                </a:solidFill>
                <a:latin typeface="Calibri"/>
                <a:ea typeface="Calibri"/>
                <a:cs typeface="Calibri"/>
                <a:sym typeface="Calibri"/>
              </a:rPr>
              <a:t>)/31536000</a:t>
            </a:r>
            <a:br>
              <a:rPr lang="en-US" sz="1200" b="0" i="0" u="none" strike="noStrike" cap="none" dirty="0">
                <a:solidFill>
                  <a:schemeClr val="dk1"/>
                </a:solidFill>
                <a:latin typeface="Calibri"/>
                <a:ea typeface="Calibri"/>
                <a:cs typeface="Calibri"/>
                <a:sym typeface="Calibri"/>
              </a:rPr>
            </a:br>
            <a:r>
              <a:rPr lang="en-US" sz="1200" b="0" i="0" u="none" strike="noStrike" cap="none" dirty="0">
                <a:solidFill>
                  <a:schemeClr val="dk1"/>
                </a:solidFill>
                <a:latin typeface="Calibri"/>
                <a:ea typeface="Calibri"/>
                <a:cs typeface="Calibri"/>
                <a:sym typeface="Calibri"/>
              </a:rPr>
              <a:t>                = 1.02 x 10</a:t>
            </a:r>
            <a:r>
              <a:rPr lang="en-US" sz="1200" b="0" i="0" u="none" strike="noStrike" cap="none" baseline="30000" dirty="0">
                <a:solidFill>
                  <a:schemeClr val="dk1"/>
                </a:solidFill>
                <a:latin typeface="Calibri"/>
                <a:ea typeface="Calibri"/>
                <a:cs typeface="Calibri"/>
                <a:sym typeface="Calibri"/>
              </a:rPr>
              <a:t>18</a:t>
            </a:r>
            <a:br>
              <a:rPr lang="en-US" sz="1200" b="0" i="0" u="none" strike="noStrike" cap="none" dirty="0">
                <a:solidFill>
                  <a:schemeClr val="dk1"/>
                </a:solidFill>
                <a:latin typeface="Calibri"/>
                <a:ea typeface="Calibri"/>
                <a:cs typeface="Calibri"/>
                <a:sym typeface="Calibri"/>
              </a:rPr>
            </a:br>
            <a:r>
              <a:rPr lang="en-US" sz="1200" b="0" i="0" u="none" strike="noStrike" cap="none" dirty="0">
                <a:solidFill>
                  <a:schemeClr val="dk1"/>
                </a:solidFill>
                <a:latin typeface="Calibri"/>
                <a:ea typeface="Calibri"/>
                <a:cs typeface="Calibri"/>
                <a:sym typeface="Calibri"/>
              </a:rPr>
              <a:t>                = 1 billion billion years</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2438" name="Shape 243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Shape 24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448" name="Shape 2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1"/>
        <p:cNvGrpSpPr/>
        <p:nvPr/>
      </p:nvGrpSpPr>
      <p:grpSpPr>
        <a:xfrm>
          <a:off x="0" y="0"/>
          <a:ext cx="0" cy="0"/>
          <a:chOff x="0" y="0"/>
          <a:chExt cx="0" cy="0"/>
        </a:xfrm>
      </p:grpSpPr>
      <p:sp>
        <p:nvSpPr>
          <p:cNvPr id="2462" name="Shape 2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463" name="Shape 24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Shape 2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475" name="Shape 24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8"/>
        <p:cNvGrpSpPr/>
        <p:nvPr/>
      </p:nvGrpSpPr>
      <p:grpSpPr>
        <a:xfrm>
          <a:off x="0" y="0"/>
          <a:ext cx="0" cy="0"/>
          <a:chOff x="0" y="0"/>
          <a:chExt cx="0" cy="0"/>
        </a:xfrm>
      </p:grpSpPr>
      <p:sp>
        <p:nvSpPr>
          <p:cNvPr id="2489" name="Shape 24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490" name="Shape 24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Shape 25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02" name="Shape 2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6"/>
        <p:cNvGrpSpPr/>
        <p:nvPr/>
      </p:nvGrpSpPr>
      <p:grpSpPr>
        <a:xfrm>
          <a:off x="0" y="0"/>
          <a:ext cx="0" cy="0"/>
          <a:chOff x="0" y="0"/>
          <a:chExt cx="0" cy="0"/>
        </a:xfrm>
      </p:grpSpPr>
      <p:sp>
        <p:nvSpPr>
          <p:cNvPr id="2507" name="Shape 25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08" name="Shape 25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4"/>
        <p:cNvGrpSpPr/>
        <p:nvPr/>
      </p:nvGrpSpPr>
      <p:grpSpPr>
        <a:xfrm>
          <a:off x="0" y="0"/>
          <a:ext cx="0" cy="0"/>
          <a:chOff x="0" y="0"/>
          <a:chExt cx="0" cy="0"/>
        </a:xfrm>
      </p:grpSpPr>
      <p:sp>
        <p:nvSpPr>
          <p:cNvPr id="2515" name="Shape 25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16" name="Shape 25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4"/>
        <p:cNvGrpSpPr/>
        <p:nvPr/>
      </p:nvGrpSpPr>
      <p:grpSpPr>
        <a:xfrm>
          <a:off x="0" y="0"/>
          <a:ext cx="0" cy="0"/>
          <a:chOff x="0" y="0"/>
          <a:chExt cx="0" cy="0"/>
        </a:xfrm>
      </p:grpSpPr>
      <p:sp>
        <p:nvSpPr>
          <p:cNvPr id="2525" name="Shape 25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26" name="Shape 25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Shape 25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34" name="Shape 2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Shape 25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42" name="Shape 2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2"/>
        <p:cNvGrpSpPr/>
        <p:nvPr/>
      </p:nvGrpSpPr>
      <p:grpSpPr>
        <a:xfrm>
          <a:off x="0" y="0"/>
          <a:ext cx="0" cy="0"/>
          <a:chOff x="0" y="0"/>
          <a:chExt cx="0" cy="0"/>
        </a:xfrm>
      </p:grpSpPr>
      <p:sp>
        <p:nvSpPr>
          <p:cNvPr id="2553" name="Shape 25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54" name="Shape 25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6"/>
        <p:cNvGrpSpPr/>
        <p:nvPr/>
      </p:nvGrpSpPr>
      <p:grpSpPr>
        <a:xfrm>
          <a:off x="0" y="0"/>
          <a:ext cx="0" cy="0"/>
          <a:chOff x="0" y="0"/>
          <a:chExt cx="0" cy="0"/>
        </a:xfrm>
      </p:grpSpPr>
      <p:sp>
        <p:nvSpPr>
          <p:cNvPr id="2577" name="Shape 2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78" name="Shape 25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Shape 25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88" name="Shape 2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Introduce participants to the “Understand Cloud Data Lifecycle” module.</a:t>
            </a:r>
          </a:p>
          <a:p>
            <a:endParaRPr lang="en-US" dirty="0"/>
          </a:p>
        </p:txBody>
      </p:sp>
      <p:sp>
        <p:nvSpPr>
          <p:cNvPr id="4" name="Slide Number Placeholder 3"/>
          <p:cNvSpPr>
            <a:spLocks noGrp="1"/>
          </p:cNvSpPr>
          <p:nvPr>
            <p:ph type="sldNum" sz="quarter" idx="10"/>
          </p:nvPr>
        </p:nvSpPr>
        <p:spPr/>
        <p:txBody>
          <a:bodyPr/>
          <a:lstStyle/>
          <a:p>
            <a:fld id="{A0F8AD74-D883-4263-B121-F9D75958EBB3}" type="slidenum">
              <a:rPr lang="en-US" smtClean="0"/>
              <a:pPr/>
              <a:t>232</a:t>
            </a:fld>
            <a:endParaRPr lang="en-US"/>
          </a:p>
        </p:txBody>
      </p:sp>
    </p:spTree>
    <p:extLst>
      <p:ext uri="{BB962C8B-B14F-4D97-AF65-F5344CB8AC3E}">
        <p14:creationId xmlns:p14="http://schemas.microsoft.com/office/powerpoint/2010/main" val="382064269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233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234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235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236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237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238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239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240</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241</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242</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243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244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245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246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247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248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249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250</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251</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252</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253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254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255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256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257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258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259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260</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261</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262</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263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264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265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266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267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268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269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270</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271</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29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30</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Introduce the participants to the “Cloud Data Security” domain.</a:t>
            </a:r>
            <a:endParaRPr lang="en-US" sz="2000" b="0" i="0" u="none" strike="noStrike" baseline="0" dirty="0">
              <a:solidFill>
                <a:srgbClr val="000000"/>
              </a:solidFill>
              <a:latin typeface="Electra LT Std"/>
            </a:endParaRPr>
          </a:p>
        </p:txBody>
      </p:sp>
      <p:sp>
        <p:nvSpPr>
          <p:cNvPr id="4" name="Slide Number Placeholder 3"/>
          <p:cNvSpPr>
            <a:spLocks noGrp="1"/>
          </p:cNvSpPr>
          <p:nvPr>
            <p:ph type="sldNum" sz="quarter" idx="10"/>
          </p:nvPr>
        </p:nvSpPr>
        <p:spPr/>
        <p:txBody>
          <a:bodyPr/>
          <a:lstStyle/>
          <a:p>
            <a:fld id="{B5A84056-5CBC-7448-B6BF-CD4B7033EA1B}" type="slidenum">
              <a:rPr lang="en-US" smtClean="0"/>
              <a:pPr/>
              <a:t>4</a:t>
            </a:fld>
            <a:endParaRPr lang="en-US" dirty="0"/>
          </a:p>
        </p:txBody>
      </p:sp>
    </p:spTree>
    <p:extLst>
      <p:ext uri="{BB962C8B-B14F-4D97-AF65-F5344CB8AC3E}">
        <p14:creationId xmlns:p14="http://schemas.microsoft.com/office/powerpoint/2010/main" val="3436560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31</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Introduce participants to the “Understand Cloud Data Lifecycle” module.</a:t>
            </a:r>
          </a:p>
          <a:p>
            <a:endParaRPr lang="en-US" dirty="0"/>
          </a:p>
        </p:txBody>
      </p:sp>
      <p:sp>
        <p:nvSpPr>
          <p:cNvPr id="4" name="Slide Number Placeholder 3"/>
          <p:cNvSpPr>
            <a:spLocks noGrp="1"/>
          </p:cNvSpPr>
          <p:nvPr>
            <p:ph type="sldNum" sz="quarter" idx="10"/>
          </p:nvPr>
        </p:nvSpPr>
        <p:spPr/>
        <p:txBody>
          <a:bodyPr/>
          <a:lstStyle/>
          <a:p>
            <a:fld id="{A0F8AD74-D883-4263-B121-F9D75958EBB3}" type="slidenum">
              <a:rPr lang="en-US" smtClean="0"/>
              <a:pPr/>
              <a:t>32</a:t>
            </a:fld>
            <a:endParaRPr lang="en-US"/>
          </a:p>
        </p:txBody>
      </p:sp>
    </p:spTree>
    <p:extLst>
      <p:ext uri="{BB962C8B-B14F-4D97-AF65-F5344CB8AC3E}">
        <p14:creationId xmlns:p14="http://schemas.microsoft.com/office/powerpoint/2010/main" val="3820642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33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34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35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36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37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38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39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40</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41</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Introduce participants to the “Understand Cloud Data Lifecycle” module.</a:t>
            </a:r>
          </a:p>
          <a:p>
            <a:endParaRPr lang="en-US" dirty="0"/>
          </a:p>
        </p:txBody>
      </p:sp>
      <p:sp>
        <p:nvSpPr>
          <p:cNvPr id="4" name="Slide Number Placeholder 3"/>
          <p:cNvSpPr>
            <a:spLocks noGrp="1"/>
          </p:cNvSpPr>
          <p:nvPr>
            <p:ph type="sldNum" sz="quarter" idx="10"/>
          </p:nvPr>
        </p:nvSpPr>
        <p:spPr/>
        <p:txBody>
          <a:bodyPr/>
          <a:lstStyle/>
          <a:p>
            <a:fld id="{A0F8AD74-D883-4263-B121-F9D75958EBB3}" type="slidenum">
              <a:rPr lang="en-US" smtClean="0"/>
              <a:pPr/>
              <a:t>42</a:t>
            </a:fld>
            <a:endParaRPr lang="en-US"/>
          </a:p>
        </p:txBody>
      </p:sp>
    </p:spTree>
    <p:extLst>
      <p:ext uri="{BB962C8B-B14F-4D97-AF65-F5344CB8AC3E}">
        <p14:creationId xmlns:p14="http://schemas.microsoft.com/office/powerpoint/2010/main" val="3820642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43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44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45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46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47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48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49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50</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51</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52</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53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54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55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56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57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58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59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Introduce participants to the “Understand Cloud Data Lifecycle” module.</a:t>
            </a:r>
          </a:p>
          <a:p>
            <a:endParaRPr lang="en-US" dirty="0"/>
          </a:p>
        </p:txBody>
      </p:sp>
      <p:sp>
        <p:nvSpPr>
          <p:cNvPr id="4" name="Slide Number Placeholder 3"/>
          <p:cNvSpPr>
            <a:spLocks noGrp="1"/>
          </p:cNvSpPr>
          <p:nvPr>
            <p:ph type="sldNum" sz="quarter" idx="10"/>
          </p:nvPr>
        </p:nvSpPr>
        <p:spPr/>
        <p:txBody>
          <a:bodyPr/>
          <a:lstStyle/>
          <a:p>
            <a:fld id="{A0F8AD74-D883-4263-B121-F9D75958EBB3}" type="slidenum">
              <a:rPr lang="en-US" smtClean="0"/>
              <a:pPr/>
              <a:t>60</a:t>
            </a:fld>
            <a:endParaRPr lang="en-US"/>
          </a:p>
        </p:txBody>
      </p:sp>
    </p:spTree>
    <p:extLst>
      <p:ext uri="{BB962C8B-B14F-4D97-AF65-F5344CB8AC3E}">
        <p14:creationId xmlns:p14="http://schemas.microsoft.com/office/powerpoint/2010/main" val="3820642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61</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62</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63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64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65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66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67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68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69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70</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71</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72</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73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74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75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76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77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78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79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80</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81</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82</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83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84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85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86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87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88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89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90</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91</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92</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93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94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95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96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97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98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99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 module topics.</a:t>
            </a:r>
          </a:p>
        </p:txBody>
      </p:sp>
      <p:sp>
        <p:nvSpPr>
          <p:cNvPr id="4" name="Slide Number Placeholder 3"/>
          <p:cNvSpPr>
            <a:spLocks noGrp="1"/>
          </p:cNvSpPr>
          <p:nvPr>
            <p:ph type="sldNum" sz="quarter" idx="10"/>
          </p:nvPr>
        </p:nvSpPr>
        <p:spPr/>
        <p:txBody>
          <a:bodyPr/>
          <a:lstStyle/>
          <a:p>
            <a:fld id="{B5A84056-5CBC-7448-B6BF-CD4B7033EA1B}" type="slidenum">
              <a:rPr lang="en-US" smtClean="0"/>
              <a:pPr/>
              <a:t>100</a:t>
            </a:fld>
            <a:endParaRPr lang="en-US" dirty="0"/>
          </a:p>
        </p:txBody>
      </p:sp>
    </p:spTree>
    <p:extLst>
      <p:ext uri="{BB962C8B-B14F-4D97-AF65-F5344CB8AC3E}">
        <p14:creationId xmlns:p14="http://schemas.microsoft.com/office/powerpoint/2010/main" val="23258393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p:cNvPicPr>
          <p:nvPr userDrawn="1"/>
        </p:nvPicPr>
        <p:blipFill>
          <a:blip r:embed="rId2"/>
          <a:stretch>
            <a:fillRect/>
          </a:stretch>
        </p:blipFill>
        <p:spPr>
          <a:xfrm rot="10800000">
            <a:off x="0" y="0"/>
            <a:ext cx="12207600" cy="793816"/>
          </a:xfrm>
          <a:prstGeom prst="rect">
            <a:avLst/>
          </a:prstGeom>
        </p:spPr>
      </p:pic>
      <p:cxnSp>
        <p:nvCxnSpPr>
          <p:cNvPr id="4" name="Straight Connector 3"/>
          <p:cNvCxnSpPr/>
          <p:nvPr userDrawn="1"/>
        </p:nvCxnSpPr>
        <p:spPr>
          <a:xfrm rot="10800000">
            <a:off x="0" y="781255"/>
            <a:ext cx="12192000" cy="0"/>
          </a:xfrm>
          <a:prstGeom prst="line">
            <a:avLst/>
          </a:prstGeom>
          <a:ln w="38100">
            <a:solidFill>
              <a:srgbClr val="95D600"/>
            </a:solidFill>
          </a:ln>
          <a:effectLst/>
        </p:spPr>
        <p:style>
          <a:lnRef idx="2">
            <a:schemeClr val="accent1"/>
          </a:lnRef>
          <a:fillRef idx="0">
            <a:schemeClr val="accent1"/>
          </a:fillRef>
          <a:effectRef idx="1">
            <a:schemeClr val="accent1"/>
          </a:effectRef>
          <a:fontRef idx="minor">
            <a:schemeClr val="tx1"/>
          </a:fontRef>
        </p:style>
      </p:cxnSp>
      <p:pic>
        <p:nvPicPr>
          <p:cNvPr id="7" name="Picture 6" descr="CISSPlogo.png"/>
          <p:cNvPicPr>
            <a:picLocks noChangeAspect="1"/>
          </p:cNvPicPr>
          <p:nvPr userDrawn="1"/>
        </p:nvPicPr>
        <p:blipFill>
          <a:blip r:embed="rId3"/>
          <a:stretch>
            <a:fillRect/>
          </a:stretch>
        </p:blipFill>
        <p:spPr>
          <a:xfrm>
            <a:off x="5267880" y="1240118"/>
            <a:ext cx="4474128" cy="1386980"/>
          </a:xfrm>
          <a:prstGeom prst="rect">
            <a:avLst/>
          </a:prstGeom>
        </p:spPr>
      </p:pic>
      <p:sp>
        <p:nvSpPr>
          <p:cNvPr id="13" name="Text Placeholder 2"/>
          <p:cNvSpPr>
            <a:spLocks noGrp="1"/>
          </p:cNvSpPr>
          <p:nvPr>
            <p:ph type="body" idx="1" hasCustomPrompt="1"/>
          </p:nvPr>
        </p:nvSpPr>
        <p:spPr>
          <a:xfrm>
            <a:off x="680326" y="3073400"/>
            <a:ext cx="10715127" cy="2324100"/>
          </a:xfrm>
          <a:prstGeom prst="rect">
            <a:avLst/>
          </a:prstGeom>
          <a:noFill/>
          <a:ln>
            <a:noFill/>
          </a:ln>
        </p:spPr>
        <p:txBody>
          <a:bodyPr lIns="130055" tIns="65028" rIns="130055" bIns="65028" anchor="b"/>
          <a:lstStyle>
            <a:lvl1pPr marL="0" indent="0">
              <a:buNone/>
              <a:defRPr lang="en-US" sz="4600" b="0" baseline="30000" smtClean="0">
                <a:latin typeface="Open Sans Semibold"/>
                <a:cs typeface="Open Sans Semibold"/>
              </a:defRPr>
            </a:lvl1pPr>
            <a:lvl2pPr marL="457086" indent="0">
              <a:buNone/>
              <a:defRPr sz="1828">
                <a:solidFill>
                  <a:schemeClr val="tx1">
                    <a:tint val="75000"/>
                  </a:schemeClr>
                </a:solidFill>
              </a:defRPr>
            </a:lvl2pPr>
            <a:lvl3pPr marL="914171" indent="0">
              <a:buNone/>
              <a:defRPr sz="1617">
                <a:solidFill>
                  <a:schemeClr val="tx1">
                    <a:tint val="75000"/>
                  </a:schemeClr>
                </a:solidFill>
              </a:defRPr>
            </a:lvl3pPr>
            <a:lvl4pPr marL="1371257" indent="0">
              <a:buNone/>
              <a:defRPr sz="1406">
                <a:solidFill>
                  <a:schemeClr val="tx1">
                    <a:tint val="75000"/>
                  </a:schemeClr>
                </a:solidFill>
              </a:defRPr>
            </a:lvl4pPr>
            <a:lvl5pPr marL="1828344" indent="0">
              <a:buNone/>
              <a:defRPr sz="1406">
                <a:solidFill>
                  <a:schemeClr val="tx1">
                    <a:tint val="75000"/>
                  </a:schemeClr>
                </a:solidFill>
              </a:defRPr>
            </a:lvl5pPr>
            <a:lvl6pPr marL="2285430" indent="0">
              <a:buNone/>
              <a:defRPr sz="1406">
                <a:solidFill>
                  <a:schemeClr val="tx1">
                    <a:tint val="75000"/>
                  </a:schemeClr>
                </a:solidFill>
              </a:defRPr>
            </a:lvl6pPr>
            <a:lvl7pPr marL="2742515" indent="0">
              <a:buNone/>
              <a:defRPr sz="1406">
                <a:solidFill>
                  <a:schemeClr val="tx1">
                    <a:tint val="75000"/>
                  </a:schemeClr>
                </a:solidFill>
              </a:defRPr>
            </a:lvl7pPr>
            <a:lvl8pPr marL="3199602" indent="0">
              <a:buNone/>
              <a:defRPr sz="1406">
                <a:solidFill>
                  <a:schemeClr val="tx1">
                    <a:tint val="75000"/>
                  </a:schemeClr>
                </a:solidFill>
              </a:defRPr>
            </a:lvl8pPr>
            <a:lvl9pPr marL="3656687" indent="0">
              <a:buNone/>
              <a:defRPr sz="1406">
                <a:solidFill>
                  <a:schemeClr val="tx1">
                    <a:tint val="75000"/>
                  </a:schemeClr>
                </a:solidFill>
              </a:defRPr>
            </a:lvl9pPr>
          </a:lstStyle>
          <a:p>
            <a:r>
              <a:rPr lang="en-US" baseline="0" dirty="0">
                <a:solidFill>
                  <a:srgbClr val="006F53"/>
                </a:solidFill>
              </a:rPr>
              <a:t>Welcome to the (ISC)</a:t>
            </a:r>
            <a:r>
              <a:rPr lang="en-US" dirty="0">
                <a:solidFill>
                  <a:srgbClr val="006F53"/>
                </a:solidFill>
              </a:rPr>
              <a:t>2</a:t>
            </a:r>
            <a:r>
              <a:rPr lang="en-US" baseline="0" dirty="0">
                <a:solidFill>
                  <a:srgbClr val="006F53"/>
                </a:solidFill>
              </a:rPr>
              <a:t> Certified Information Systems Security Professional Training Course (CISSP)</a:t>
            </a:r>
          </a:p>
        </p:txBody>
      </p:sp>
      <p:pic>
        <p:nvPicPr>
          <p:cNvPr id="9" name="Picture 8" descr="ISC2logo.png"/>
          <p:cNvPicPr>
            <a:picLocks noChangeAspect="1"/>
          </p:cNvPicPr>
          <p:nvPr userDrawn="1"/>
        </p:nvPicPr>
        <p:blipFill>
          <a:blip r:embed="rId4"/>
          <a:stretch>
            <a:fillRect/>
          </a:stretch>
        </p:blipFill>
        <p:spPr>
          <a:xfrm>
            <a:off x="2679739" y="1442044"/>
            <a:ext cx="2135738" cy="1067869"/>
          </a:xfrm>
          <a:prstGeom prst="rect">
            <a:avLst/>
          </a:prstGeom>
        </p:spPr>
      </p:pic>
      <p:cxnSp>
        <p:nvCxnSpPr>
          <p:cNvPr id="5" name="Straight Connector 4"/>
          <p:cNvCxnSpPr/>
          <p:nvPr userDrawn="1"/>
        </p:nvCxnSpPr>
        <p:spPr>
          <a:xfrm>
            <a:off x="5085389" y="1429344"/>
            <a:ext cx="0" cy="1067869"/>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p:cNvPicPr>
            <a:picLocks/>
          </p:cNvPicPr>
          <p:nvPr userDrawn="1"/>
        </p:nvPicPr>
        <p:blipFill>
          <a:blip r:embed="rId2"/>
          <a:stretch>
            <a:fillRect/>
          </a:stretch>
        </p:blipFill>
        <p:spPr>
          <a:xfrm>
            <a:off x="0" y="0"/>
            <a:ext cx="12207600" cy="280549"/>
          </a:xfrm>
          <a:prstGeom prst="rect">
            <a:avLst/>
          </a:prstGeom>
        </p:spPr>
      </p:pic>
      <p:pic>
        <p:nvPicPr>
          <p:cNvPr id="21" name="Picture 20"/>
          <p:cNvPicPr>
            <a:picLocks noChangeAspect="1"/>
          </p:cNvPicPr>
          <p:nvPr userDrawn="1"/>
        </p:nvPicPr>
        <p:blipFill>
          <a:blip r:embed="rId3"/>
          <a:stretch>
            <a:fillRect/>
          </a:stretch>
        </p:blipFill>
        <p:spPr>
          <a:xfrm>
            <a:off x="9756885" y="6087248"/>
            <a:ext cx="2224211" cy="648728"/>
          </a:xfrm>
          <a:prstGeom prst="rect">
            <a:avLst/>
          </a:prstGeom>
        </p:spPr>
      </p:pic>
      <p:cxnSp>
        <p:nvCxnSpPr>
          <p:cNvPr id="24" name="Straight Connector 23"/>
          <p:cNvCxnSpPr/>
          <p:nvPr userDrawn="1"/>
        </p:nvCxnSpPr>
        <p:spPr>
          <a:xfrm>
            <a:off x="0" y="270948"/>
            <a:ext cx="12192000" cy="2102"/>
          </a:xfrm>
          <a:prstGeom prst="line">
            <a:avLst/>
          </a:prstGeom>
          <a:ln w="38100">
            <a:solidFill>
              <a:srgbClr val="95D600"/>
            </a:solidFill>
          </a:ln>
          <a:effectLst/>
        </p:spPr>
        <p:style>
          <a:lnRef idx="2">
            <a:schemeClr val="accent1"/>
          </a:lnRef>
          <a:fillRef idx="0">
            <a:schemeClr val="accent1"/>
          </a:fillRef>
          <a:effectRef idx="1">
            <a:schemeClr val="accent1"/>
          </a:effectRef>
          <a:fontRef idx="minor">
            <a:schemeClr val="tx1"/>
          </a:fontRef>
        </p:style>
      </p:cxnSp>
      <p:pic>
        <p:nvPicPr>
          <p:cNvPr id="5" name="Picture 4" descr="ISC2logo.png"/>
          <p:cNvPicPr>
            <a:picLocks noChangeAspect="1"/>
          </p:cNvPicPr>
          <p:nvPr userDrawn="1"/>
        </p:nvPicPr>
        <p:blipFill>
          <a:blip r:embed="rId4"/>
          <a:stretch>
            <a:fillRect/>
          </a:stretch>
        </p:blipFill>
        <p:spPr>
          <a:xfrm>
            <a:off x="247818" y="6130977"/>
            <a:ext cx="1137802" cy="568901"/>
          </a:xfrm>
          <a:prstGeom prst="rect">
            <a:avLst/>
          </a:prstGeom>
        </p:spPr>
      </p:pic>
      <p:sp>
        <p:nvSpPr>
          <p:cNvPr id="7" name="Slide Number Placeholder 3"/>
          <p:cNvSpPr txBox="1">
            <a:spLocks/>
          </p:cNvSpPr>
          <p:nvPr userDrawn="1"/>
        </p:nvSpPr>
        <p:spPr>
          <a:xfrm>
            <a:off x="5839743" y="6253192"/>
            <a:ext cx="5633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CBD3DDC-90DF-4246-B8CE-0AC344F4C45D}" type="slidenum">
              <a:rPr kumimoji="0" lang="en-US" sz="1200" b="1" i="0" u="none" strike="noStrike" kern="1200" cap="none" spc="0" normalizeH="0" baseline="0" noProof="0" smtClean="0">
                <a:ln>
                  <a:noFill/>
                </a:ln>
                <a:solidFill>
                  <a:schemeClr val="bg1">
                    <a:lumMod val="50000"/>
                  </a:schemeClr>
                </a:solidFill>
                <a:effectLst/>
                <a:uLnTx/>
                <a:uFillTx/>
                <a:latin typeface="+mn-lt"/>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Tree>
    <p:extLst>
      <p:ext uri="{BB962C8B-B14F-4D97-AF65-F5344CB8AC3E}">
        <p14:creationId xmlns:p14="http://schemas.microsoft.com/office/powerpoint/2010/main" val="4233733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7" name="Title 1"/>
          <p:cNvSpPr>
            <a:spLocks noGrp="1"/>
          </p:cNvSpPr>
          <p:nvPr>
            <p:ph type="title"/>
          </p:nvPr>
        </p:nvSpPr>
        <p:spPr>
          <a:xfrm>
            <a:off x="694393" y="3132209"/>
            <a:ext cx="8428499" cy="1362075"/>
          </a:xfrm>
          <a:prstGeom prst="rect">
            <a:avLst/>
          </a:prstGeom>
        </p:spPr>
        <p:txBody>
          <a:bodyPr lIns="130055" tIns="65028" rIns="130055" bIns="65028" anchor="t"/>
          <a:lstStyle>
            <a:lvl1pPr algn="l">
              <a:defRPr sz="3000" b="0" cap="none">
                <a:solidFill>
                  <a:srgbClr val="000000"/>
                </a:solidFill>
                <a:latin typeface="Open Sans Semibold"/>
                <a:cs typeface="Open Sans Semibold"/>
              </a:defRPr>
            </a:lvl1pPr>
          </a:lstStyle>
          <a:p>
            <a:r>
              <a:rPr lang="en-US" dirty="0"/>
              <a:t>Click to edit Master title style</a:t>
            </a:r>
          </a:p>
        </p:txBody>
      </p:sp>
      <p:sp>
        <p:nvSpPr>
          <p:cNvPr id="18" name="Text Placeholder 2"/>
          <p:cNvSpPr>
            <a:spLocks noGrp="1"/>
          </p:cNvSpPr>
          <p:nvPr>
            <p:ph type="body" idx="1"/>
          </p:nvPr>
        </p:nvSpPr>
        <p:spPr>
          <a:xfrm>
            <a:off x="694393" y="1530422"/>
            <a:ext cx="8428499" cy="1500187"/>
          </a:xfrm>
          <a:prstGeom prst="rect">
            <a:avLst/>
          </a:prstGeom>
        </p:spPr>
        <p:txBody>
          <a:bodyPr lIns="130055" tIns="65028" rIns="130055" bIns="65028" anchor="b"/>
          <a:lstStyle>
            <a:lvl1pPr marL="0" indent="0">
              <a:buNone/>
              <a:defRPr sz="6000" b="0">
                <a:solidFill>
                  <a:srgbClr val="006F53"/>
                </a:solidFill>
                <a:latin typeface="Open Sans Semibold"/>
                <a:cs typeface="Open Sans Semibold"/>
              </a:defRPr>
            </a:lvl1pPr>
            <a:lvl2pPr marL="457086" indent="0">
              <a:buNone/>
              <a:defRPr sz="1828">
                <a:solidFill>
                  <a:schemeClr val="tx1">
                    <a:tint val="75000"/>
                  </a:schemeClr>
                </a:solidFill>
              </a:defRPr>
            </a:lvl2pPr>
            <a:lvl3pPr marL="914171" indent="0">
              <a:buNone/>
              <a:defRPr sz="1617">
                <a:solidFill>
                  <a:schemeClr val="tx1">
                    <a:tint val="75000"/>
                  </a:schemeClr>
                </a:solidFill>
              </a:defRPr>
            </a:lvl3pPr>
            <a:lvl4pPr marL="1371257" indent="0">
              <a:buNone/>
              <a:defRPr sz="1406">
                <a:solidFill>
                  <a:schemeClr val="tx1">
                    <a:tint val="75000"/>
                  </a:schemeClr>
                </a:solidFill>
              </a:defRPr>
            </a:lvl4pPr>
            <a:lvl5pPr marL="1828344" indent="0">
              <a:buNone/>
              <a:defRPr sz="1406">
                <a:solidFill>
                  <a:schemeClr val="tx1">
                    <a:tint val="75000"/>
                  </a:schemeClr>
                </a:solidFill>
              </a:defRPr>
            </a:lvl5pPr>
            <a:lvl6pPr marL="2285430" indent="0">
              <a:buNone/>
              <a:defRPr sz="1406">
                <a:solidFill>
                  <a:schemeClr val="tx1">
                    <a:tint val="75000"/>
                  </a:schemeClr>
                </a:solidFill>
              </a:defRPr>
            </a:lvl6pPr>
            <a:lvl7pPr marL="2742515" indent="0">
              <a:buNone/>
              <a:defRPr sz="1406">
                <a:solidFill>
                  <a:schemeClr val="tx1">
                    <a:tint val="75000"/>
                  </a:schemeClr>
                </a:solidFill>
              </a:defRPr>
            </a:lvl7pPr>
            <a:lvl8pPr marL="3199602" indent="0">
              <a:buNone/>
              <a:defRPr sz="1406">
                <a:solidFill>
                  <a:schemeClr val="tx1">
                    <a:tint val="75000"/>
                  </a:schemeClr>
                </a:solidFill>
              </a:defRPr>
            </a:lvl8pPr>
            <a:lvl9pPr marL="3656687" indent="0">
              <a:buNone/>
              <a:defRPr sz="1406">
                <a:solidFill>
                  <a:schemeClr val="tx1">
                    <a:tint val="75000"/>
                  </a:schemeClr>
                </a:solidFill>
              </a:defRPr>
            </a:lvl9pPr>
          </a:lstStyle>
          <a:p>
            <a:pPr lvl="0"/>
            <a:r>
              <a:rPr lang="en-US" dirty="0"/>
              <a:t>Edit Master text styles</a:t>
            </a:r>
          </a:p>
        </p:txBody>
      </p:sp>
      <p:cxnSp>
        <p:nvCxnSpPr>
          <p:cNvPr id="11" name="Straight Connector 10"/>
          <p:cNvCxnSpPr/>
          <p:nvPr userDrawn="1"/>
        </p:nvCxnSpPr>
        <p:spPr>
          <a:xfrm>
            <a:off x="853480" y="3090815"/>
            <a:ext cx="10497760" cy="0"/>
          </a:xfrm>
          <a:prstGeom prst="line">
            <a:avLst/>
          </a:prstGeom>
          <a:ln w="38100">
            <a:solidFill>
              <a:srgbClr val="95D600"/>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p:cNvPicPr>
          <p:nvPr userDrawn="1"/>
        </p:nvPicPr>
        <p:blipFill>
          <a:blip r:embed="rId2"/>
          <a:stretch>
            <a:fillRect/>
          </a:stretch>
        </p:blipFill>
        <p:spPr>
          <a:xfrm>
            <a:off x="0" y="0"/>
            <a:ext cx="12207600" cy="280549"/>
          </a:xfrm>
          <a:prstGeom prst="rect">
            <a:avLst/>
          </a:prstGeom>
        </p:spPr>
      </p:pic>
      <p:cxnSp>
        <p:nvCxnSpPr>
          <p:cNvPr id="14" name="Straight Connector 13"/>
          <p:cNvCxnSpPr/>
          <p:nvPr userDrawn="1"/>
        </p:nvCxnSpPr>
        <p:spPr>
          <a:xfrm>
            <a:off x="0" y="270948"/>
            <a:ext cx="12192000" cy="2102"/>
          </a:xfrm>
          <a:prstGeom prst="line">
            <a:avLst/>
          </a:prstGeom>
          <a:ln w="38100">
            <a:solidFill>
              <a:srgbClr val="95D600"/>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3"/>
          <a:stretch>
            <a:fillRect/>
          </a:stretch>
        </p:blipFill>
        <p:spPr>
          <a:xfrm>
            <a:off x="9756885" y="6087248"/>
            <a:ext cx="2224211" cy="648728"/>
          </a:xfrm>
          <a:prstGeom prst="rect">
            <a:avLst/>
          </a:prstGeom>
        </p:spPr>
      </p:pic>
      <p:pic>
        <p:nvPicPr>
          <p:cNvPr id="10" name="Picture 9" descr="ISC2logo.png"/>
          <p:cNvPicPr>
            <a:picLocks noChangeAspect="1"/>
          </p:cNvPicPr>
          <p:nvPr userDrawn="1"/>
        </p:nvPicPr>
        <p:blipFill>
          <a:blip r:embed="rId4"/>
          <a:stretch>
            <a:fillRect/>
          </a:stretch>
        </p:blipFill>
        <p:spPr>
          <a:xfrm>
            <a:off x="247818" y="6130977"/>
            <a:ext cx="1137802" cy="568901"/>
          </a:xfrm>
          <a:prstGeom prst="rect">
            <a:avLst/>
          </a:prstGeom>
        </p:spPr>
      </p:pic>
      <p:sp>
        <p:nvSpPr>
          <p:cNvPr id="19" name="Slide Number Placeholder 3"/>
          <p:cNvSpPr txBox="1">
            <a:spLocks/>
          </p:cNvSpPr>
          <p:nvPr userDrawn="1"/>
        </p:nvSpPr>
        <p:spPr>
          <a:xfrm>
            <a:off x="5839743" y="6253192"/>
            <a:ext cx="5633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CBD3DDC-90DF-4246-B8CE-0AC344F4C45D}" type="slidenum">
              <a:rPr kumimoji="0" lang="en-US" sz="1200" b="1" i="0" u="none" strike="noStrike" kern="1200" cap="none" spc="0" normalizeH="0" baseline="0" noProof="0" smtClean="0">
                <a:ln>
                  <a:noFill/>
                </a:ln>
                <a:solidFill>
                  <a:schemeClr val="bg1">
                    <a:lumMod val="50000"/>
                  </a:schemeClr>
                </a:solidFill>
                <a:effectLst/>
                <a:uLnTx/>
                <a:uFillTx/>
                <a:latin typeface="+mn-lt"/>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Tree>
    <p:extLst>
      <p:ext uri="{BB962C8B-B14F-4D97-AF65-F5344CB8AC3E}">
        <p14:creationId xmlns:p14="http://schemas.microsoft.com/office/powerpoint/2010/main" val="168131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1195201" y="559553"/>
            <a:ext cx="10001119" cy="1143000"/>
          </a:xfrm>
          <a:prstGeom prst="rect">
            <a:avLst/>
          </a:prstGeom>
        </p:spPr>
        <p:txBody>
          <a:bodyPr vert="horz" lIns="91440" tIns="45720" rIns="91440" bIns="45720" rtlCol="0" anchor="ctr">
            <a:normAutofit/>
          </a:bodyPr>
          <a:lstStyle>
            <a:lvl1pPr>
              <a:spcAft>
                <a:spcPts val="1800"/>
              </a:spcAft>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Click to edit Master title style</a:t>
            </a:r>
          </a:p>
        </p:txBody>
      </p:sp>
      <p:pic>
        <p:nvPicPr>
          <p:cNvPr id="8" name="Picture 7"/>
          <p:cNvPicPr>
            <a:picLocks/>
          </p:cNvPicPr>
          <p:nvPr userDrawn="1"/>
        </p:nvPicPr>
        <p:blipFill>
          <a:blip r:embed="rId2"/>
          <a:stretch>
            <a:fillRect/>
          </a:stretch>
        </p:blipFill>
        <p:spPr>
          <a:xfrm>
            <a:off x="0" y="0"/>
            <a:ext cx="12207600" cy="280549"/>
          </a:xfrm>
          <a:prstGeom prst="rect">
            <a:avLst/>
          </a:prstGeom>
        </p:spPr>
      </p:pic>
      <p:cxnSp>
        <p:nvCxnSpPr>
          <p:cNvPr id="13" name="Straight Connector 12"/>
          <p:cNvCxnSpPr/>
          <p:nvPr userDrawn="1"/>
        </p:nvCxnSpPr>
        <p:spPr>
          <a:xfrm>
            <a:off x="0" y="270948"/>
            <a:ext cx="12192000" cy="2102"/>
          </a:xfrm>
          <a:prstGeom prst="line">
            <a:avLst/>
          </a:prstGeom>
          <a:ln w="38100">
            <a:solidFill>
              <a:srgbClr val="95D600"/>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3"/>
          <a:stretch>
            <a:fillRect/>
          </a:stretch>
        </p:blipFill>
        <p:spPr>
          <a:xfrm>
            <a:off x="9756885" y="6087248"/>
            <a:ext cx="2224211" cy="648728"/>
          </a:xfrm>
          <a:prstGeom prst="rect">
            <a:avLst/>
          </a:prstGeom>
        </p:spPr>
      </p:pic>
      <p:pic>
        <p:nvPicPr>
          <p:cNvPr id="11" name="Picture 10" descr="ISC2logo.png"/>
          <p:cNvPicPr>
            <a:picLocks noChangeAspect="1"/>
          </p:cNvPicPr>
          <p:nvPr userDrawn="1"/>
        </p:nvPicPr>
        <p:blipFill>
          <a:blip r:embed="rId4"/>
          <a:stretch>
            <a:fillRect/>
          </a:stretch>
        </p:blipFill>
        <p:spPr>
          <a:xfrm>
            <a:off x="247818" y="6130977"/>
            <a:ext cx="1137802" cy="568901"/>
          </a:xfrm>
          <a:prstGeom prst="rect">
            <a:avLst/>
          </a:prstGeom>
        </p:spPr>
      </p:pic>
      <p:sp>
        <p:nvSpPr>
          <p:cNvPr id="18" name="Slide Number Placeholder 3"/>
          <p:cNvSpPr txBox="1">
            <a:spLocks/>
          </p:cNvSpPr>
          <p:nvPr userDrawn="1"/>
        </p:nvSpPr>
        <p:spPr>
          <a:xfrm>
            <a:off x="5839743" y="6253192"/>
            <a:ext cx="5633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CBD3DDC-90DF-4246-B8CE-0AC344F4C45D}" type="slidenum">
              <a:rPr kumimoji="0" lang="en-US" sz="1200" b="1" i="0" u="none" strike="noStrike" kern="1200" cap="none" spc="0" normalizeH="0" baseline="0" noProof="0" smtClean="0">
                <a:ln>
                  <a:noFill/>
                </a:ln>
                <a:solidFill>
                  <a:schemeClr val="bg1">
                    <a:lumMod val="50000"/>
                  </a:schemeClr>
                </a:solidFill>
                <a:effectLst/>
                <a:uLnTx/>
                <a:uFillTx/>
                <a:latin typeface="+mn-lt"/>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12" name="Content Placeholder 2"/>
          <p:cNvSpPr>
            <a:spLocks noGrp="1"/>
          </p:cNvSpPr>
          <p:nvPr>
            <p:ph sz="half" idx="10" hasCustomPrompt="1"/>
          </p:nvPr>
        </p:nvSpPr>
        <p:spPr>
          <a:xfrm>
            <a:off x="1158240" y="1812126"/>
            <a:ext cx="10038080" cy="4353560"/>
          </a:xfrm>
          <a:prstGeom prst="rect">
            <a:avLst/>
          </a:prstGeom>
        </p:spPr>
        <p:txBody>
          <a:bodyPr/>
          <a:lstStyle>
            <a:lvl1pPr>
              <a:buClr>
                <a:srgbClr val="006F53"/>
              </a:buClr>
              <a:buSzPct val="120000"/>
              <a:defRPr sz="2400" b="0">
                <a:solidFill>
                  <a:srgbClr val="000000"/>
                </a:solidFill>
                <a:latin typeface="Open Sans Semibold"/>
                <a:ea typeface="Open Sans" panose="020B0606030504020204" pitchFamily="34" charset="0"/>
                <a:cs typeface="Open Sans Semibold"/>
              </a:defRPr>
            </a:lvl1pPr>
            <a:lvl2pPr marL="742950" indent="-285750">
              <a:buClr>
                <a:srgbClr val="006F53"/>
              </a:buClr>
              <a:buSzPct val="90000"/>
              <a:buFont typeface="Courier New" panose="02070309020205020404" pitchFamily="49" charset="0"/>
              <a:buChar char="o"/>
              <a:defRPr sz="2200" b="0">
                <a:solidFill>
                  <a:srgbClr val="000000"/>
                </a:solidFill>
                <a:latin typeface="Open Sans Semibold"/>
                <a:ea typeface="Open Sans" panose="020B0606030504020204" pitchFamily="34" charset="0"/>
                <a:cs typeface="Open Sans Semibold"/>
              </a:defRPr>
            </a:lvl2pPr>
            <a:lvl3pPr marL="1143000" indent="-228600">
              <a:buClr>
                <a:srgbClr val="006F53"/>
              </a:buClr>
              <a:buFontTx/>
              <a:buChar char="−"/>
              <a:defRPr sz="2000" b="0">
                <a:solidFill>
                  <a:srgbClr val="000000"/>
                </a:solidFill>
                <a:latin typeface="Open Sans Semibold"/>
                <a:ea typeface="Open Sans" panose="020B0606030504020204" pitchFamily="34" charset="0"/>
                <a:cs typeface="Open Sans Semibold"/>
              </a:defRPr>
            </a:lvl3pPr>
            <a:lvl4pPr marL="1600200" indent="-228600">
              <a:buClr>
                <a:srgbClr val="006F53"/>
              </a:buClr>
              <a:buFont typeface="Arial" panose="020B0604020202020204" pitchFamily="34" charset="0"/>
              <a:buChar char="»"/>
              <a:defRPr sz="1800" b="0">
                <a:solidFill>
                  <a:srgbClr val="000000"/>
                </a:solidFill>
                <a:latin typeface="Open Sans Semibold"/>
                <a:ea typeface="Open Sans" panose="020B0606030504020204" pitchFamily="34" charset="0"/>
                <a:cs typeface="Open Sans Semibold"/>
              </a:defRPr>
            </a:lvl4pPr>
            <a:lvl5pPr>
              <a:buClr>
                <a:srgbClr val="516275"/>
              </a:buClr>
              <a:defRPr sz="1800" b="0">
                <a:solidFill>
                  <a:srgbClr val="595959"/>
                </a:solidFill>
                <a:latin typeface="Gill Sans Light"/>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154468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46755"/>
      </p:ext>
    </p:extLst>
  </p:cSld>
  <p:clrMap bg1="lt1" tx1="dk1" bg2="lt2" tx2="dk2" accent1="accent1" accent2="accent2" accent3="accent3" accent4="accent4" accent5="accent5" accent6="accent6" hlink="hlink" folHlink="folHlink"/>
  <p:sldLayoutIdLst>
    <p:sldLayoutId id="2147483664" r:id="rId1"/>
    <p:sldLayoutId id="2147483661" r:id="rId2"/>
    <p:sldLayoutId id="2147483662" r:id="rId3"/>
    <p:sldLayoutId id="2147483663" r:id="rId4"/>
  </p:sldLayoutIdLst>
  <p:txStyles>
    <p:titleStyle>
      <a:lvl1pPr algn="l" defTabSz="457086" rtl="0" eaLnBrk="1" latinLnBrk="0" hangingPunct="1">
        <a:spcBef>
          <a:spcPct val="0"/>
        </a:spcBef>
        <a:buNone/>
        <a:defRPr sz="4428" kern="1200">
          <a:solidFill>
            <a:schemeClr val="tx2"/>
          </a:solidFill>
          <a:latin typeface="+mj-lt"/>
          <a:ea typeface="+mj-ea"/>
          <a:cs typeface="+mj-cs"/>
        </a:defRPr>
      </a:lvl1pPr>
    </p:titleStyle>
    <p:bodyStyle>
      <a:lvl1pPr marL="342814" indent="-342814" algn="l" defTabSz="457086" rtl="0" eaLnBrk="1" latinLnBrk="0" hangingPunct="1">
        <a:spcBef>
          <a:spcPct val="20000"/>
        </a:spcBef>
        <a:buClr>
          <a:srgbClr val="851619"/>
        </a:buClr>
        <a:buFont typeface="Arial"/>
        <a:buChar char="•"/>
        <a:defRPr sz="3233" b="1" kern="1200">
          <a:solidFill>
            <a:schemeClr val="tx1"/>
          </a:solidFill>
          <a:latin typeface="+mn-lt"/>
          <a:ea typeface="+mn-ea"/>
          <a:cs typeface="+mn-cs"/>
        </a:defRPr>
      </a:lvl1pPr>
      <a:lvl2pPr marL="742765" indent="-285678" algn="l" defTabSz="457086" rtl="0" eaLnBrk="1" latinLnBrk="0" hangingPunct="1">
        <a:spcBef>
          <a:spcPct val="20000"/>
        </a:spcBef>
        <a:buClr>
          <a:srgbClr val="851619"/>
        </a:buClr>
        <a:buFont typeface="Arial"/>
        <a:buChar char="–"/>
        <a:defRPr sz="2812" kern="1200">
          <a:solidFill>
            <a:schemeClr val="tx1"/>
          </a:solidFill>
          <a:latin typeface="+mn-lt"/>
          <a:ea typeface="+mn-ea"/>
          <a:cs typeface="+mn-cs"/>
        </a:defRPr>
      </a:lvl2pPr>
      <a:lvl3pPr marL="1142715" indent="-228544" algn="l" defTabSz="457086" rtl="0" eaLnBrk="1" latinLnBrk="0" hangingPunct="1">
        <a:spcBef>
          <a:spcPct val="20000"/>
        </a:spcBef>
        <a:buClr>
          <a:srgbClr val="851619"/>
        </a:buClr>
        <a:buFont typeface="Arial"/>
        <a:buChar char="•"/>
        <a:defRPr sz="2390" kern="1200">
          <a:solidFill>
            <a:schemeClr val="tx1"/>
          </a:solidFill>
          <a:latin typeface="+mn-lt"/>
          <a:ea typeface="+mn-ea"/>
          <a:cs typeface="+mn-cs"/>
        </a:defRPr>
      </a:lvl3pPr>
      <a:lvl4pPr marL="1599800" indent="-228544" algn="l" defTabSz="457086" rtl="0" eaLnBrk="1" latinLnBrk="0" hangingPunct="1">
        <a:spcBef>
          <a:spcPct val="20000"/>
        </a:spcBef>
        <a:buClr>
          <a:srgbClr val="851619"/>
        </a:buClr>
        <a:buFont typeface="Arial"/>
        <a:buChar char="–"/>
        <a:defRPr sz="1968" kern="1200">
          <a:solidFill>
            <a:schemeClr val="tx1"/>
          </a:solidFill>
          <a:latin typeface="+mn-lt"/>
          <a:ea typeface="+mn-ea"/>
          <a:cs typeface="+mn-cs"/>
        </a:defRPr>
      </a:lvl4pPr>
      <a:lvl5pPr marL="2056886" indent="-228544" algn="l" defTabSz="457086" rtl="0" eaLnBrk="1" latinLnBrk="0" hangingPunct="1">
        <a:spcBef>
          <a:spcPct val="20000"/>
        </a:spcBef>
        <a:buClr>
          <a:srgbClr val="851619"/>
        </a:buClr>
        <a:buFont typeface="Arial"/>
        <a:buChar char="»"/>
        <a:defRPr sz="1968" kern="1200">
          <a:solidFill>
            <a:schemeClr val="tx1"/>
          </a:solidFill>
          <a:latin typeface="+mn-lt"/>
          <a:ea typeface="+mn-ea"/>
          <a:cs typeface="+mn-cs"/>
        </a:defRPr>
      </a:lvl5pPr>
      <a:lvl6pPr marL="2513972" indent="-228544" algn="l" defTabSz="457086" rtl="0" eaLnBrk="1" latinLnBrk="0" hangingPunct="1">
        <a:spcBef>
          <a:spcPct val="20000"/>
        </a:spcBef>
        <a:buFont typeface="Arial"/>
        <a:buChar char="•"/>
        <a:defRPr sz="1968"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968"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968"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968" kern="1200">
          <a:solidFill>
            <a:schemeClr val="tx1"/>
          </a:solidFill>
          <a:latin typeface="+mn-lt"/>
          <a:ea typeface="+mn-ea"/>
          <a:cs typeface="+mn-cs"/>
        </a:defRPr>
      </a:lvl9pPr>
    </p:bodyStyle>
    <p:otherStyle>
      <a:defPPr>
        <a:defRPr lang="en-US"/>
      </a:defPPr>
      <a:lvl1pPr marL="0" algn="l" defTabSz="457086" rtl="0" eaLnBrk="1" latinLnBrk="0" hangingPunct="1">
        <a:defRPr sz="1828" kern="1200">
          <a:solidFill>
            <a:schemeClr val="tx1"/>
          </a:solidFill>
          <a:latin typeface="+mn-lt"/>
          <a:ea typeface="+mn-ea"/>
          <a:cs typeface="+mn-cs"/>
        </a:defRPr>
      </a:lvl1pPr>
      <a:lvl2pPr marL="457086" algn="l" defTabSz="457086" rtl="0" eaLnBrk="1" latinLnBrk="0" hangingPunct="1">
        <a:defRPr sz="1828" kern="1200">
          <a:solidFill>
            <a:schemeClr val="tx1"/>
          </a:solidFill>
          <a:latin typeface="+mn-lt"/>
          <a:ea typeface="+mn-ea"/>
          <a:cs typeface="+mn-cs"/>
        </a:defRPr>
      </a:lvl2pPr>
      <a:lvl3pPr marL="914171" algn="l" defTabSz="457086" rtl="0" eaLnBrk="1" latinLnBrk="0" hangingPunct="1">
        <a:defRPr sz="1828" kern="1200">
          <a:solidFill>
            <a:schemeClr val="tx1"/>
          </a:solidFill>
          <a:latin typeface="+mn-lt"/>
          <a:ea typeface="+mn-ea"/>
          <a:cs typeface="+mn-cs"/>
        </a:defRPr>
      </a:lvl3pPr>
      <a:lvl4pPr marL="1371257" algn="l" defTabSz="457086" rtl="0" eaLnBrk="1" latinLnBrk="0" hangingPunct="1">
        <a:defRPr sz="1828" kern="1200">
          <a:solidFill>
            <a:schemeClr val="tx1"/>
          </a:solidFill>
          <a:latin typeface="+mn-lt"/>
          <a:ea typeface="+mn-ea"/>
          <a:cs typeface="+mn-cs"/>
        </a:defRPr>
      </a:lvl4pPr>
      <a:lvl5pPr marL="1828344" algn="l" defTabSz="457086" rtl="0" eaLnBrk="1" latinLnBrk="0" hangingPunct="1">
        <a:defRPr sz="1828" kern="1200">
          <a:solidFill>
            <a:schemeClr val="tx1"/>
          </a:solidFill>
          <a:latin typeface="+mn-lt"/>
          <a:ea typeface="+mn-ea"/>
          <a:cs typeface="+mn-cs"/>
        </a:defRPr>
      </a:lvl5pPr>
      <a:lvl6pPr marL="2285430" algn="l" defTabSz="457086" rtl="0" eaLnBrk="1" latinLnBrk="0" hangingPunct="1">
        <a:defRPr sz="1828" kern="1200">
          <a:solidFill>
            <a:schemeClr val="tx1"/>
          </a:solidFill>
          <a:latin typeface="+mn-lt"/>
          <a:ea typeface="+mn-ea"/>
          <a:cs typeface="+mn-cs"/>
        </a:defRPr>
      </a:lvl6pPr>
      <a:lvl7pPr marL="2742515" algn="l" defTabSz="457086" rtl="0" eaLnBrk="1" latinLnBrk="0" hangingPunct="1">
        <a:defRPr sz="1828" kern="1200">
          <a:solidFill>
            <a:schemeClr val="tx1"/>
          </a:solidFill>
          <a:latin typeface="+mn-lt"/>
          <a:ea typeface="+mn-ea"/>
          <a:cs typeface="+mn-cs"/>
        </a:defRPr>
      </a:lvl7pPr>
      <a:lvl8pPr marL="3199602" algn="l" defTabSz="457086" rtl="0" eaLnBrk="1" latinLnBrk="0" hangingPunct="1">
        <a:defRPr sz="1828" kern="1200">
          <a:solidFill>
            <a:schemeClr val="tx1"/>
          </a:solidFill>
          <a:latin typeface="+mn-lt"/>
          <a:ea typeface="+mn-ea"/>
          <a:cs typeface="+mn-cs"/>
        </a:defRPr>
      </a:lvl8pPr>
      <a:lvl9pPr marL="3656687" algn="l" defTabSz="457086" rtl="0" eaLnBrk="1" latinLnBrk="0" hangingPunct="1">
        <a:defRPr sz="182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0.xml"/><Relationship Id="rId1" Type="http://schemas.openxmlformats.org/officeDocument/2006/relationships/slideLayout" Target="../slideLayouts/slideLayout4.xml"/><Relationship Id="rId5" Type="http://schemas.openxmlformats.org/officeDocument/2006/relationships/image" Target="../media/image18.jpg"/><Relationship Id="rId4" Type="http://schemas.openxmlformats.org/officeDocument/2006/relationships/image" Target="../media/image17.jp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7.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3.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80.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1.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89.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97.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9.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6.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15.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39.xm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40.xml"/><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41.xml"/><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42.xml"/><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4.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31125" y="3340100"/>
            <a:ext cx="11460875" cy="2324100"/>
          </a:xfrm>
        </p:spPr>
        <p:txBody>
          <a:bodyPr/>
          <a:lstStyle/>
          <a:p>
            <a:r>
              <a:rPr lang="en-US" sz="5000" baseline="0" dirty="0">
                <a:solidFill>
                  <a:srgbClr val="006F53"/>
                </a:solidFill>
              </a:rPr>
              <a:t>Welcome to the (ISC)</a:t>
            </a:r>
            <a:r>
              <a:rPr lang="en-US" sz="5000" dirty="0">
                <a:solidFill>
                  <a:srgbClr val="006F53"/>
                </a:solidFill>
              </a:rPr>
              <a:t>2</a:t>
            </a:r>
            <a:r>
              <a:rPr lang="en-US" sz="5000" baseline="0" dirty="0">
                <a:solidFill>
                  <a:srgbClr val="006F53"/>
                </a:solidFill>
              </a:rPr>
              <a:t> Certified Information Systems Security Professional (CISSP) Training Course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158876" y="706964"/>
            <a:ext cx="8718187" cy="842991"/>
          </a:xfrm>
          <a:prstGeom prst="rect">
            <a:avLst/>
          </a:prstGeom>
          <a:noFill/>
        </p:spPr>
        <p:txBody>
          <a:bodyPr lIns="91415" tIns="45708" rIns="91415" bIns="45708" anchor="ctr" anchorCtr="0"/>
          <a:lstStyle>
            <a:lvl1pPr algn="l" defTabSz="457200" rtl="0" eaLnBrk="1" latinLnBrk="0" hangingPunct="1">
              <a:spcBef>
                <a:spcPct val="0"/>
              </a:spcBef>
              <a:buNone/>
              <a:defRPr sz="4400" kern="1200">
                <a:solidFill>
                  <a:schemeClr val="tx2"/>
                </a:solidFill>
                <a:latin typeface="+mj-lt"/>
                <a:ea typeface="+mj-ea"/>
                <a:cs typeface="+mj-cs"/>
              </a:defRPr>
            </a:lvl1pPr>
          </a:lstStyle>
          <a:p>
            <a:pPr lvl="0">
              <a:defRPr/>
            </a:pPr>
            <a:r>
              <a:rPr lang="en-US" sz="6000" u="sng" baseline="12000" dirty="0">
                <a:solidFill>
                  <a:srgbClr val="006F53"/>
                </a:solidFill>
                <a:uFill>
                  <a:solidFill>
                    <a:srgbClr val="95D600"/>
                  </a:solidFill>
                </a:uFill>
                <a:latin typeface="Open Sans Semibold"/>
                <a:cs typeface="Open Sans Semibold"/>
              </a:rPr>
              <a:t>Domain Objectives (continued)</a:t>
            </a:r>
          </a:p>
        </p:txBody>
      </p:sp>
      <p:sp>
        <p:nvSpPr>
          <p:cNvPr id="13" name="Content Placeholder 5"/>
          <p:cNvSpPr>
            <a:spLocks noGrp="1"/>
          </p:cNvSpPr>
          <p:nvPr>
            <p:ph sz="half" idx="10"/>
          </p:nvPr>
        </p:nvSpPr>
        <p:spPr>
          <a:xfrm>
            <a:off x="1158239" y="1812127"/>
            <a:ext cx="10031872" cy="4067973"/>
          </a:xfrm>
          <a:prstGeom prst="rect">
            <a:avLst/>
          </a:prstGeom>
        </p:spPr>
        <p:txBody>
          <a:bodyPr/>
          <a:lstStyle/>
          <a:p>
            <a:pPr marL="541338" indent="-541338">
              <a:buClrTx/>
              <a:buSzPct val="100000"/>
              <a:buFont typeface="+mj-lt"/>
              <a:buAutoNum type="arabicPeriod" startAt="38"/>
            </a:pPr>
            <a:r>
              <a:rPr lang="en-US" dirty="0"/>
              <a:t>Implement and manage environmental controls for utilities and power.</a:t>
            </a:r>
          </a:p>
          <a:p>
            <a:pPr marL="541338" indent="-541338">
              <a:buClrTx/>
              <a:buSzPct val="100000"/>
              <a:buFont typeface="+mj-lt"/>
              <a:buAutoNum type="arabicPeriod" startAt="38"/>
            </a:pPr>
            <a:r>
              <a:rPr lang="en-US" dirty="0"/>
              <a:t>Implement and manage controls for heating, ventilation, </a:t>
            </a:r>
            <a:br>
              <a:rPr lang="en-US" dirty="0"/>
            </a:br>
            <a:r>
              <a:rPr lang="en-US" dirty="0"/>
              <a:t>and air conditioning (HVAC).</a:t>
            </a:r>
          </a:p>
          <a:p>
            <a:pPr marL="541338" indent="-541338">
              <a:buClrTx/>
              <a:buSzPct val="100000"/>
              <a:buFont typeface="+mj-lt"/>
              <a:buAutoNum type="arabicPeriod" startAt="38"/>
            </a:pPr>
            <a:r>
              <a:rPr lang="en-US" dirty="0"/>
              <a:t>Implement and manage environmental controls.</a:t>
            </a:r>
          </a:p>
          <a:p>
            <a:pPr marL="541338" indent="-541338">
              <a:buClrTx/>
              <a:buSzPct val="100000"/>
              <a:buFont typeface="+mj-lt"/>
              <a:buAutoNum type="arabicPeriod" startAt="38"/>
            </a:pPr>
            <a:r>
              <a:rPr lang="en-US" dirty="0"/>
              <a:t>Implement and manage environmental controls for fire prevention, detection, and suppression.</a:t>
            </a:r>
          </a:p>
        </p:txBody>
      </p:sp>
    </p:spTree>
    <p:extLst>
      <p:ext uri="{BB962C8B-B14F-4D97-AF65-F5344CB8AC3E}">
        <p14:creationId xmlns:p14="http://schemas.microsoft.com/office/powerpoint/2010/main" val="12774352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Mobile Systems (continued)</a:t>
            </a:r>
            <a:endParaRPr lang="en-US" sz="6000" dirty="0"/>
          </a:p>
        </p:txBody>
      </p:sp>
      <p:sp>
        <p:nvSpPr>
          <p:cNvPr id="6" name="Content Placeholder 5"/>
          <p:cNvSpPr>
            <a:spLocks noGrp="1"/>
          </p:cNvSpPr>
          <p:nvPr>
            <p:ph sz="half" idx="10"/>
          </p:nvPr>
        </p:nvSpPr>
        <p:spPr>
          <a:xfrm>
            <a:off x="1158239" y="1812126"/>
            <a:ext cx="10004860" cy="4042574"/>
          </a:xfrm>
          <a:prstGeom prst="rect">
            <a:avLst/>
          </a:prstGeom>
        </p:spPr>
        <p:txBody>
          <a:bodyPr/>
          <a:lstStyle/>
          <a:p>
            <a:pPr marL="0" lvl="0" indent="0">
              <a:buNone/>
            </a:pPr>
            <a:r>
              <a:rPr lang="en-US" b="1" dirty="0"/>
              <a:t>Are laptops mobile systems?</a:t>
            </a:r>
          </a:p>
          <a:p>
            <a:pPr marL="201527"/>
            <a:r>
              <a:rPr lang="en-US" dirty="0"/>
              <a:t>Opinions may vary, wide gray area depending on the particular capabilities and configuration of a device</a:t>
            </a:r>
          </a:p>
          <a:p>
            <a:pPr marL="201527"/>
            <a:r>
              <a:rPr lang="en-US" dirty="0"/>
              <a:t>Share physical vulnerabilities with other device types</a:t>
            </a:r>
          </a:p>
          <a:p>
            <a:pPr marL="201527"/>
            <a:r>
              <a:rPr lang="en-US" dirty="0"/>
              <a:t>Capable of more onboard controls (e.g., traditional computer host protections, logging, monitoring, access controls)</a:t>
            </a:r>
          </a:p>
          <a:p>
            <a:pPr marL="201527"/>
            <a:r>
              <a:rPr lang="en-US" dirty="0"/>
              <a:t>Mitigation mechanisms are different from other device types</a:t>
            </a:r>
          </a:p>
          <a:p>
            <a:pPr marL="201527"/>
            <a:r>
              <a:rPr lang="en-US" dirty="0"/>
              <a:t>Some tablets cross the line between laptop characteristics and embedded mobile device characteristics</a:t>
            </a:r>
          </a:p>
        </p:txBody>
      </p:sp>
    </p:spTree>
    <p:extLst>
      <p:ext uri="{BB962C8B-B14F-4D97-AF65-F5344CB8AC3E}">
        <p14:creationId xmlns:p14="http://schemas.microsoft.com/office/powerpoint/2010/main" val="26396746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Mobile System Vulnerabilities</a:t>
            </a:r>
            <a:endParaRPr lang="en-US" sz="6000" dirty="0"/>
          </a:p>
        </p:txBody>
      </p:sp>
      <p:sp>
        <p:nvSpPr>
          <p:cNvPr id="6" name="Content Placeholder 5"/>
          <p:cNvSpPr>
            <a:spLocks noGrp="1"/>
          </p:cNvSpPr>
          <p:nvPr>
            <p:ph sz="half" idx="10"/>
          </p:nvPr>
        </p:nvSpPr>
        <p:spPr>
          <a:xfrm>
            <a:off x="1158238" y="1812126"/>
            <a:ext cx="5944125" cy="4042574"/>
          </a:xfrm>
          <a:prstGeom prst="rect">
            <a:avLst/>
          </a:prstGeom>
        </p:spPr>
        <p:txBody>
          <a:bodyPr/>
          <a:lstStyle/>
          <a:p>
            <a:pPr lvl="0">
              <a:buFont typeface="Open Sans Semibold" panose="020B0706030804020204" pitchFamily="34" charset="0"/>
              <a:buChar char="•"/>
            </a:pPr>
            <a:r>
              <a:rPr lang="en-US" dirty="0"/>
              <a:t>Loss or theft</a:t>
            </a:r>
          </a:p>
          <a:p>
            <a:pPr lvl="0">
              <a:buFont typeface="Open Sans Semibold" panose="020B0706030804020204" pitchFamily="34" charset="0"/>
              <a:buChar char="•"/>
            </a:pPr>
            <a:r>
              <a:rPr lang="en-US" dirty="0"/>
              <a:t>Weak access controls configured</a:t>
            </a:r>
          </a:p>
          <a:p>
            <a:pPr lvl="0">
              <a:buFont typeface="Open Sans Semibold" panose="020B0706030804020204" pitchFamily="34" charset="0"/>
              <a:buChar char="•"/>
            </a:pPr>
            <a:r>
              <a:rPr lang="en-US" dirty="0"/>
              <a:t>Unencrypted data</a:t>
            </a:r>
          </a:p>
          <a:p>
            <a:pPr lvl="0">
              <a:buFont typeface="Open Sans Semibold" panose="020B0706030804020204" pitchFamily="34" charset="0"/>
              <a:buChar char="•"/>
            </a:pPr>
            <a:r>
              <a:rPr lang="en-US" dirty="0"/>
              <a:t>Communication interception or eavesdropping</a:t>
            </a:r>
          </a:p>
          <a:p>
            <a:pPr lvl="0">
              <a:buFont typeface="Open Sans Semibold" panose="020B0706030804020204" pitchFamily="34" charset="0"/>
              <a:buChar char="•"/>
            </a:pPr>
            <a:r>
              <a:rPr lang="en-US" dirty="0"/>
              <a:t>Limited onboard security services and monitoring</a:t>
            </a:r>
          </a:p>
        </p:txBody>
      </p:sp>
      <p:sp>
        <p:nvSpPr>
          <p:cNvPr id="9" name="Shape 587"/>
          <p:cNvSpPr txBox="1"/>
          <p:nvPr/>
        </p:nvSpPr>
        <p:spPr>
          <a:xfrm>
            <a:off x="7398909" y="1846285"/>
            <a:ext cx="13716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000000"/>
                </a:solidFill>
                <a:latin typeface="Open Sans Semibold"/>
                <a:ea typeface="Calibri"/>
                <a:cs typeface="Open Sans Semibold"/>
                <a:sym typeface="Calibri"/>
              </a:rPr>
              <a:t>Consider:</a:t>
            </a:r>
            <a:endParaRPr sz="1800" dirty="0">
              <a:solidFill>
                <a:srgbClr val="000000"/>
              </a:solidFill>
              <a:latin typeface="Open Sans Semibold"/>
              <a:ea typeface="Calibri"/>
              <a:cs typeface="Open Sans Semibold"/>
              <a:sym typeface="Calibri"/>
            </a:endParaRPr>
          </a:p>
        </p:txBody>
      </p:sp>
      <p:pic>
        <p:nvPicPr>
          <p:cNvPr id="10" name="Picture 9">
            <a:extLst>
              <a:ext uri="{FF2B5EF4-FFF2-40B4-BE49-F238E27FC236}">
                <a16:creationId xmlns:a16="http://schemas.microsoft.com/office/drawing/2014/main" id="{23BEC972-9E7D-4428-916C-7EF995174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910" y="1968095"/>
            <a:ext cx="3606800" cy="3657600"/>
          </a:xfrm>
          <a:prstGeom prst="rect">
            <a:avLst/>
          </a:prstGeom>
        </p:spPr>
      </p:pic>
    </p:spTree>
    <p:extLst>
      <p:ext uri="{BB962C8B-B14F-4D97-AF65-F5344CB8AC3E}">
        <p14:creationId xmlns:p14="http://schemas.microsoft.com/office/powerpoint/2010/main" val="7632120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Mobile System Mitigations</a:t>
            </a:r>
            <a:endParaRPr lang="en-US" sz="6000" dirty="0"/>
          </a:p>
        </p:txBody>
      </p:sp>
      <p:sp>
        <p:nvSpPr>
          <p:cNvPr id="6" name="Content Placeholder 5"/>
          <p:cNvSpPr>
            <a:spLocks noGrp="1"/>
          </p:cNvSpPr>
          <p:nvPr>
            <p:ph sz="half" idx="10"/>
          </p:nvPr>
        </p:nvSpPr>
        <p:spPr>
          <a:xfrm>
            <a:off x="1158239" y="1812126"/>
            <a:ext cx="10004860" cy="4042574"/>
          </a:xfrm>
          <a:prstGeom prst="rect">
            <a:avLst/>
          </a:prstGeom>
        </p:spPr>
        <p:txBody>
          <a:bodyPr/>
          <a:lstStyle/>
          <a:p>
            <a:pPr lvl="0">
              <a:buFont typeface="Open Sans Semibold" panose="020B0706030804020204" pitchFamily="34" charset="0"/>
              <a:buChar char="•"/>
            </a:pPr>
            <a:r>
              <a:rPr lang="en-US" dirty="0"/>
              <a:t>Mobile device management (MDM) installed</a:t>
            </a:r>
          </a:p>
          <a:p>
            <a:pPr marL="601663" lvl="1"/>
            <a:r>
              <a:rPr lang="en-US" dirty="0"/>
              <a:t>Device tracking, wiping, software control, policy enforcement</a:t>
            </a:r>
          </a:p>
          <a:p>
            <a:pPr lvl="0">
              <a:buFont typeface="Open Sans Semibold" panose="020B0706030804020204" pitchFamily="34" charset="0"/>
              <a:buChar char="•"/>
            </a:pPr>
            <a:r>
              <a:rPr lang="en-US" dirty="0"/>
              <a:t>Activate screen lock and high complexity passcodes or biometrics</a:t>
            </a:r>
          </a:p>
          <a:p>
            <a:pPr lvl="0">
              <a:buFont typeface="Open Sans Semibold" panose="020B0706030804020204" pitchFamily="34" charset="0"/>
              <a:buChar char="•"/>
            </a:pPr>
            <a:r>
              <a:rPr lang="en-US" dirty="0"/>
              <a:t>Ensure device is encrypted</a:t>
            </a:r>
          </a:p>
          <a:p>
            <a:pPr lvl="0">
              <a:buFont typeface="Open Sans Semibold" panose="020B0706030804020204" pitchFamily="34" charset="0"/>
              <a:buChar char="•"/>
            </a:pPr>
            <a:r>
              <a:rPr lang="en-US" dirty="0"/>
              <a:t>Tunnel communications through VPN architecture</a:t>
            </a:r>
          </a:p>
          <a:p>
            <a:pPr lvl="0">
              <a:buFont typeface="Open Sans Semibold" panose="020B0706030804020204" pitchFamily="34" charset="0"/>
              <a:buChar char="•"/>
            </a:pPr>
            <a:r>
              <a:rPr lang="en-US" dirty="0"/>
              <a:t>Limit software/apps installed to trusted packages</a:t>
            </a:r>
          </a:p>
          <a:p>
            <a:pPr lvl="0">
              <a:buFont typeface="Open Sans Semibold" panose="020B0706030804020204" pitchFamily="34" charset="0"/>
              <a:buChar char="•"/>
            </a:pPr>
            <a:r>
              <a:rPr lang="en-US" dirty="0"/>
              <a:t>Prevent jailbreak or rooting devices</a:t>
            </a:r>
          </a:p>
          <a:p>
            <a:pPr lvl="0">
              <a:buFont typeface="Open Sans Semibold" panose="020B0706030804020204" pitchFamily="34" charset="0"/>
              <a:buChar char="•"/>
            </a:pPr>
            <a:r>
              <a:rPr lang="en-US" dirty="0"/>
              <a:t>Do not connect to public networks (e.g., coffee shop, hotel)</a:t>
            </a:r>
          </a:p>
        </p:txBody>
      </p:sp>
    </p:spTree>
    <p:extLst>
      <p:ext uri="{BB962C8B-B14F-4D97-AF65-F5344CB8AC3E}">
        <p14:creationId xmlns:p14="http://schemas.microsoft.com/office/powerpoint/2010/main" val="7030375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Mobile System Mitigations (continued)</a:t>
            </a:r>
            <a:endParaRPr lang="en-US" sz="6000" dirty="0"/>
          </a:p>
        </p:txBody>
      </p:sp>
      <p:sp>
        <p:nvSpPr>
          <p:cNvPr id="6" name="Content Placeholder 5"/>
          <p:cNvSpPr>
            <a:spLocks noGrp="1"/>
          </p:cNvSpPr>
          <p:nvPr>
            <p:ph sz="half" idx="10"/>
          </p:nvPr>
        </p:nvSpPr>
        <p:spPr>
          <a:xfrm>
            <a:off x="1158239" y="1812126"/>
            <a:ext cx="10004860" cy="4042574"/>
          </a:xfrm>
          <a:prstGeom prst="rect">
            <a:avLst/>
          </a:prstGeom>
        </p:spPr>
        <p:txBody>
          <a:bodyPr/>
          <a:lstStyle/>
          <a:p>
            <a:pPr marL="0" lvl="0" indent="0">
              <a:buNone/>
            </a:pPr>
            <a:r>
              <a:rPr lang="en-US" b="1" dirty="0"/>
              <a:t>For laptops:</a:t>
            </a:r>
          </a:p>
          <a:p>
            <a:pPr marL="352425" indent="-352425">
              <a:tabLst>
                <a:tab pos="352425" algn="l"/>
              </a:tabLst>
            </a:pPr>
            <a:r>
              <a:rPr lang="en-US" dirty="0"/>
              <a:t>Apply all traditional computer system protections (e.g., AV, FW, Host IPS, etc.)</a:t>
            </a:r>
          </a:p>
          <a:p>
            <a:pPr marL="352425" indent="-352425"/>
            <a:r>
              <a:rPr lang="en-US" dirty="0"/>
              <a:t>Ensure encryption is activated</a:t>
            </a:r>
          </a:p>
          <a:p>
            <a:pPr marL="352425" indent="-352425"/>
            <a:r>
              <a:rPr lang="en-US" dirty="0"/>
              <a:t>Ensure strong passwords, biometrics, or two factor authentication on all user accounts</a:t>
            </a:r>
          </a:p>
          <a:p>
            <a:pPr marL="352425" indent="-352425"/>
            <a:r>
              <a:rPr lang="en-US" dirty="0"/>
              <a:t>Activate anti-theft function or tracking functions if available</a:t>
            </a:r>
          </a:p>
          <a:p>
            <a:pPr marL="352425" indent="-352425"/>
            <a:r>
              <a:rPr lang="en-US" dirty="0"/>
              <a:t>Tunnel mobile communications through VPN</a:t>
            </a:r>
          </a:p>
          <a:p>
            <a:pPr marL="352425" indent="-352425"/>
            <a:r>
              <a:rPr lang="en-US" dirty="0"/>
              <a:t>Do not connect to public networks (e.g., coffee shop, hotel)</a:t>
            </a:r>
          </a:p>
        </p:txBody>
      </p:sp>
    </p:spTree>
    <p:extLst>
      <p:ext uri="{BB962C8B-B14F-4D97-AF65-F5344CB8AC3E}">
        <p14:creationId xmlns:p14="http://schemas.microsoft.com/office/powerpoint/2010/main" val="31107253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Embedded Systems</a:t>
            </a:r>
            <a:endParaRPr lang="en-US" sz="6000" dirty="0"/>
          </a:p>
        </p:txBody>
      </p:sp>
      <p:sp>
        <p:nvSpPr>
          <p:cNvPr id="6" name="Content Placeholder 5"/>
          <p:cNvSpPr>
            <a:spLocks noGrp="1"/>
          </p:cNvSpPr>
          <p:nvPr>
            <p:ph sz="half" idx="10"/>
          </p:nvPr>
        </p:nvSpPr>
        <p:spPr>
          <a:xfrm>
            <a:off x="1158239" y="1812126"/>
            <a:ext cx="10004860" cy="4042574"/>
          </a:xfrm>
          <a:prstGeom prst="rect">
            <a:avLst/>
          </a:prstGeom>
        </p:spPr>
        <p:txBody>
          <a:bodyPr/>
          <a:lstStyle/>
          <a:p>
            <a:pPr lvl="0">
              <a:buFont typeface="Open Sans Semibold" panose="020B0706030804020204" pitchFamily="34" charset="0"/>
              <a:buChar char="•"/>
            </a:pPr>
            <a:r>
              <a:rPr lang="en-US" dirty="0"/>
              <a:t>Computing platform with a dedicated function</a:t>
            </a:r>
          </a:p>
          <a:p>
            <a:pPr lvl="0">
              <a:buFont typeface="Open Sans Semibold" panose="020B0706030804020204" pitchFamily="34" charset="0"/>
              <a:buChar char="•"/>
            </a:pPr>
            <a:r>
              <a:rPr lang="en-US" dirty="0"/>
              <a:t>Limited function/specialized OS</a:t>
            </a:r>
          </a:p>
          <a:p>
            <a:pPr lvl="0">
              <a:buFont typeface="Open Sans Semibold" panose="020B0706030804020204" pitchFamily="34" charset="0"/>
              <a:buChar char="•"/>
            </a:pPr>
            <a:r>
              <a:rPr lang="en-US" dirty="0"/>
              <a:t>Limited processing power</a:t>
            </a:r>
          </a:p>
          <a:p>
            <a:pPr lvl="0">
              <a:buFont typeface="Open Sans Semibold" panose="020B0706030804020204" pitchFamily="34" charset="0"/>
              <a:buChar char="•"/>
            </a:pPr>
            <a:r>
              <a:rPr lang="en-US" dirty="0"/>
              <a:t>Long service life in many applications</a:t>
            </a:r>
          </a:p>
          <a:p>
            <a:pPr lvl="0">
              <a:buFont typeface="Open Sans Semibold" panose="020B0706030804020204" pitchFamily="34" charset="0"/>
              <a:buChar char="•"/>
            </a:pPr>
            <a:r>
              <a:rPr lang="en-US" dirty="0"/>
              <a:t>Includes System on a Chip (</a:t>
            </a:r>
            <a:r>
              <a:rPr lang="en-US" dirty="0" err="1"/>
              <a:t>SoC</a:t>
            </a:r>
            <a:r>
              <a:rPr lang="en-US" dirty="0"/>
              <a:t>) architectures</a:t>
            </a:r>
          </a:p>
          <a:p>
            <a:pPr lvl="0">
              <a:buFont typeface="Open Sans Semibold" panose="020B0706030804020204" pitchFamily="34" charset="0"/>
              <a:buChar char="•"/>
            </a:pPr>
            <a:r>
              <a:rPr lang="en-US" dirty="0"/>
              <a:t>Typically includes special device categories:</a:t>
            </a:r>
          </a:p>
          <a:p>
            <a:pPr marL="601663" lvl="1"/>
            <a:r>
              <a:rPr lang="en-US" dirty="0" err="1"/>
              <a:t>IoT</a:t>
            </a:r>
            <a:r>
              <a:rPr lang="en-US" dirty="0"/>
              <a:t>, ICS, mobile devices</a:t>
            </a:r>
          </a:p>
          <a:p>
            <a:pPr lvl="0">
              <a:buFont typeface="Open Sans Semibold" panose="020B0706030804020204" pitchFamily="34" charset="0"/>
              <a:buChar char="•"/>
            </a:pPr>
            <a:r>
              <a:rPr lang="en-US" dirty="0"/>
              <a:t>Highly diverse in nature </a:t>
            </a:r>
          </a:p>
          <a:p>
            <a:pPr marL="601663" lvl="1"/>
            <a:r>
              <a:rPr lang="en-US" dirty="0"/>
              <a:t>Specialized computing </a:t>
            </a:r>
            <a:r>
              <a:rPr lang="en-US" dirty="0" err="1"/>
              <a:t>vs</a:t>
            </a:r>
            <a:r>
              <a:rPr lang="en-US" dirty="0"/>
              <a:t> general purpose computing</a:t>
            </a:r>
          </a:p>
        </p:txBody>
      </p:sp>
    </p:spTree>
    <p:extLst>
      <p:ext uri="{BB962C8B-B14F-4D97-AF65-F5344CB8AC3E}">
        <p14:creationId xmlns:p14="http://schemas.microsoft.com/office/powerpoint/2010/main" val="26186904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Embedded System Vulnerabilities</a:t>
            </a:r>
            <a:endParaRPr lang="en-US" sz="6000" dirty="0"/>
          </a:p>
        </p:txBody>
      </p:sp>
      <p:sp>
        <p:nvSpPr>
          <p:cNvPr id="6" name="Content Placeholder 5"/>
          <p:cNvSpPr>
            <a:spLocks noGrp="1"/>
          </p:cNvSpPr>
          <p:nvPr>
            <p:ph sz="half" idx="10"/>
          </p:nvPr>
        </p:nvSpPr>
        <p:spPr>
          <a:xfrm>
            <a:off x="1158238" y="1812126"/>
            <a:ext cx="5944125" cy="4042574"/>
          </a:xfrm>
          <a:prstGeom prst="rect">
            <a:avLst/>
          </a:prstGeom>
        </p:spPr>
        <p:txBody>
          <a:bodyPr/>
          <a:lstStyle/>
          <a:p>
            <a:pPr lvl="0">
              <a:buFont typeface="Open Sans Semibold" panose="020B0706030804020204" pitchFamily="34" charset="0"/>
              <a:buChar char="•"/>
            </a:pPr>
            <a:r>
              <a:rPr lang="en-US" dirty="0"/>
              <a:t>Limited function design does not include all full monitoring and security control implementation</a:t>
            </a:r>
          </a:p>
          <a:p>
            <a:pPr lvl="0">
              <a:buFont typeface="Open Sans Semibold" panose="020B0706030804020204" pitchFamily="34" charset="0"/>
              <a:buChar char="•"/>
            </a:pPr>
            <a:r>
              <a:rPr lang="en-US" dirty="0"/>
              <a:t>Limited access controls</a:t>
            </a:r>
          </a:p>
          <a:p>
            <a:pPr lvl="0">
              <a:buFont typeface="Open Sans Semibold" panose="020B0706030804020204" pitchFamily="34" charset="0"/>
              <a:buChar char="•"/>
            </a:pPr>
            <a:r>
              <a:rPr lang="en-US" dirty="0"/>
              <a:t>Limited ability to update, vendor support often time limited</a:t>
            </a:r>
          </a:p>
        </p:txBody>
      </p:sp>
      <p:sp>
        <p:nvSpPr>
          <p:cNvPr id="9" name="Shape 587"/>
          <p:cNvSpPr txBox="1"/>
          <p:nvPr/>
        </p:nvSpPr>
        <p:spPr>
          <a:xfrm>
            <a:off x="7398909" y="1846285"/>
            <a:ext cx="13716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000000"/>
                </a:solidFill>
                <a:latin typeface="Open Sans Semibold"/>
                <a:ea typeface="Calibri"/>
                <a:cs typeface="Open Sans Semibold"/>
                <a:sym typeface="Calibri"/>
              </a:rPr>
              <a:t>Consider:</a:t>
            </a:r>
            <a:endParaRPr sz="1800" dirty="0">
              <a:solidFill>
                <a:srgbClr val="000000"/>
              </a:solidFill>
              <a:latin typeface="Open Sans Semibold"/>
              <a:ea typeface="Calibri"/>
              <a:cs typeface="Open Sans Semibold"/>
              <a:sym typeface="Calibri"/>
            </a:endParaRPr>
          </a:p>
        </p:txBody>
      </p:sp>
      <p:pic>
        <p:nvPicPr>
          <p:cNvPr id="10" name="Picture 9">
            <a:extLst>
              <a:ext uri="{FF2B5EF4-FFF2-40B4-BE49-F238E27FC236}">
                <a16:creationId xmlns:a16="http://schemas.microsoft.com/office/drawing/2014/main" id="{23BEC972-9E7D-4428-916C-7EF995174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910" y="1968095"/>
            <a:ext cx="3606800" cy="3657600"/>
          </a:xfrm>
          <a:prstGeom prst="rect">
            <a:avLst/>
          </a:prstGeom>
        </p:spPr>
      </p:pic>
    </p:spTree>
    <p:extLst>
      <p:ext uri="{BB962C8B-B14F-4D97-AF65-F5344CB8AC3E}">
        <p14:creationId xmlns:p14="http://schemas.microsoft.com/office/powerpoint/2010/main" val="37176676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Embedded System Mitigations</a:t>
            </a:r>
            <a:endParaRPr lang="en-US" sz="6000" dirty="0"/>
          </a:p>
        </p:txBody>
      </p:sp>
      <p:sp>
        <p:nvSpPr>
          <p:cNvPr id="6" name="Content Placeholder 5"/>
          <p:cNvSpPr>
            <a:spLocks noGrp="1"/>
          </p:cNvSpPr>
          <p:nvPr>
            <p:ph sz="half" idx="10"/>
          </p:nvPr>
        </p:nvSpPr>
        <p:spPr>
          <a:xfrm>
            <a:off x="1158239" y="1812126"/>
            <a:ext cx="9252290" cy="4042574"/>
          </a:xfrm>
          <a:prstGeom prst="rect">
            <a:avLst/>
          </a:prstGeom>
        </p:spPr>
        <p:txBody>
          <a:bodyPr/>
          <a:lstStyle/>
          <a:p>
            <a:pPr lvl="0">
              <a:buFont typeface="Open Sans Semibold" panose="020B0706030804020204" pitchFamily="34" charset="0"/>
              <a:buChar char="•"/>
            </a:pPr>
            <a:r>
              <a:rPr lang="en-US" dirty="0"/>
              <a:t>Limit access to devices</a:t>
            </a:r>
          </a:p>
          <a:p>
            <a:pPr lvl="0">
              <a:buFont typeface="Open Sans Semibold" panose="020B0706030804020204" pitchFamily="34" charset="0"/>
              <a:buChar char="•"/>
            </a:pPr>
            <a:r>
              <a:rPr lang="en-US" dirty="0"/>
              <a:t>Limit communications to devices</a:t>
            </a:r>
          </a:p>
          <a:p>
            <a:pPr lvl="0">
              <a:buFont typeface="Open Sans Semibold" panose="020B0706030804020204" pitchFamily="34" charset="0"/>
              <a:buChar char="•"/>
            </a:pPr>
            <a:r>
              <a:rPr lang="en-US" dirty="0"/>
              <a:t>Disable unnecessary/unneeded components/features/communications</a:t>
            </a:r>
          </a:p>
          <a:p>
            <a:pPr lvl="0">
              <a:buFont typeface="Open Sans Semibold" panose="020B0706030804020204" pitchFamily="34" charset="0"/>
              <a:buChar char="•"/>
            </a:pPr>
            <a:r>
              <a:rPr lang="en-US" dirty="0"/>
              <a:t>Isolate on dedicated networks if connected</a:t>
            </a:r>
          </a:p>
          <a:p>
            <a:pPr lvl="0">
              <a:buFont typeface="Open Sans Semibold" panose="020B0706030804020204" pitchFamily="34" charset="0"/>
              <a:buChar char="•"/>
            </a:pPr>
            <a:r>
              <a:rPr lang="en-US" dirty="0"/>
              <a:t>Monitor external communications with exterior sensors (e.g., network taps, sensors)</a:t>
            </a:r>
          </a:p>
          <a:p>
            <a:pPr lvl="0">
              <a:buFont typeface="Open Sans Semibold" panose="020B0706030804020204" pitchFamily="34" charset="0"/>
              <a:buChar char="•"/>
            </a:pPr>
            <a:r>
              <a:rPr lang="en-US" dirty="0"/>
              <a:t>Apply vendor updates when available</a:t>
            </a:r>
          </a:p>
        </p:txBody>
      </p:sp>
    </p:spTree>
    <p:extLst>
      <p:ext uri="{BB962C8B-B14F-4D97-AF65-F5344CB8AC3E}">
        <p14:creationId xmlns:p14="http://schemas.microsoft.com/office/powerpoint/2010/main" val="10869139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29671" y="559553"/>
            <a:ext cx="10452458" cy="1143000"/>
          </a:xfrm>
        </p:spPr>
        <p:txBody>
          <a:bodyPr>
            <a:normAutofit fontScale="90000"/>
          </a:bodyPr>
          <a:lstStyle/>
          <a:p>
            <a:pPr>
              <a:lnSpc>
                <a:spcPct val="110000"/>
              </a:lnSpc>
            </a:pPr>
            <a:r>
              <a:rPr lang="en-US" dirty="0"/>
              <a:t>Activity: Designing Security into an Architecture Scenario </a:t>
            </a:r>
            <a:endParaRPr lang="en-US" sz="6000" dirty="0"/>
          </a:p>
        </p:txBody>
      </p:sp>
      <p:sp>
        <p:nvSpPr>
          <p:cNvPr id="6" name="Content Placeholder 5"/>
          <p:cNvSpPr>
            <a:spLocks noGrp="1"/>
          </p:cNvSpPr>
          <p:nvPr>
            <p:ph sz="half" idx="10"/>
          </p:nvPr>
        </p:nvSpPr>
        <p:spPr>
          <a:xfrm>
            <a:off x="1322592" y="1855306"/>
            <a:ext cx="10459536" cy="4042574"/>
          </a:xfrm>
          <a:prstGeom prst="rect">
            <a:avLst/>
          </a:prstGeom>
        </p:spPr>
        <p:txBody>
          <a:bodyPr/>
          <a:lstStyle/>
          <a:p>
            <a:pPr marL="0" lvl="0" indent="0">
              <a:buNone/>
            </a:pPr>
            <a:r>
              <a:rPr lang="en-US" dirty="0"/>
              <a:t>The National Federal Amalgamated Corporation (NFAC) is developing a new customer facing application for amalgamated data. The initial design includes the following elements:</a:t>
            </a:r>
          </a:p>
          <a:p>
            <a:pPr lvl="0">
              <a:buFont typeface="Open Sans Semibold" panose="020B0706030804020204" pitchFamily="34" charset="0"/>
              <a:buChar char="•"/>
            </a:pPr>
            <a:r>
              <a:rPr lang="en-US" dirty="0"/>
              <a:t>Database servers within the NFAC data center that store customer private and sensitive data elements</a:t>
            </a:r>
          </a:p>
          <a:p>
            <a:pPr lvl="0">
              <a:buFont typeface="Open Sans Semibold" panose="020B0706030804020204" pitchFamily="34" charset="0"/>
              <a:buChar char="•"/>
            </a:pPr>
            <a:r>
              <a:rPr lang="en-US" dirty="0"/>
              <a:t>Application servers within the NFAC data center that access the database servers and are accessed by NFAC employee workstations</a:t>
            </a:r>
          </a:p>
          <a:p>
            <a:pPr lvl="0">
              <a:buFont typeface="Open Sans Semibold" panose="020B0706030804020204" pitchFamily="34" charset="0"/>
              <a:buChar char="•"/>
            </a:pPr>
            <a:r>
              <a:rPr lang="en-US" dirty="0"/>
              <a:t>Employee workstations (some desktop, some laptop) are used by NFAC employees to access the Application servers to access, upload, modify, and delete sensitive customer data</a:t>
            </a:r>
          </a:p>
        </p:txBody>
      </p:sp>
      <p:pic>
        <p:nvPicPr>
          <p:cNvPr id="7" name="Picture 6" descr="group-activity-green.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08" y="631409"/>
            <a:ext cx="1067978" cy="667486"/>
          </a:xfrm>
          <a:prstGeom prst="rect">
            <a:avLst/>
          </a:prstGeom>
        </p:spPr>
      </p:pic>
    </p:spTree>
    <p:extLst>
      <p:ext uri="{BB962C8B-B14F-4D97-AF65-F5344CB8AC3E}">
        <p14:creationId xmlns:p14="http://schemas.microsoft.com/office/powerpoint/2010/main" val="36198264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29671" y="559553"/>
            <a:ext cx="10459536" cy="1143000"/>
          </a:xfrm>
        </p:spPr>
        <p:txBody>
          <a:bodyPr>
            <a:normAutofit fontScale="90000"/>
          </a:bodyPr>
          <a:lstStyle/>
          <a:p>
            <a:pPr>
              <a:lnSpc>
                <a:spcPct val="110000"/>
              </a:lnSpc>
            </a:pPr>
            <a:r>
              <a:rPr lang="en-US" dirty="0"/>
              <a:t>Activity: Designing Security into an Architecture</a:t>
            </a:r>
            <a:r>
              <a:rPr lang="en-US" baseline="0" dirty="0"/>
              <a:t> </a:t>
            </a:r>
            <a:r>
              <a:rPr lang="en-US" dirty="0"/>
              <a:t>Scenario (continued)</a:t>
            </a:r>
            <a:endParaRPr lang="en-US" sz="6000" dirty="0"/>
          </a:p>
        </p:txBody>
      </p:sp>
      <p:sp>
        <p:nvSpPr>
          <p:cNvPr id="6" name="Content Placeholder 5"/>
          <p:cNvSpPr>
            <a:spLocks noGrp="1"/>
          </p:cNvSpPr>
          <p:nvPr>
            <p:ph sz="half" idx="10"/>
          </p:nvPr>
        </p:nvSpPr>
        <p:spPr>
          <a:xfrm>
            <a:off x="1292708" y="2110045"/>
            <a:ext cx="10459536" cy="4042574"/>
          </a:xfrm>
          <a:prstGeom prst="rect">
            <a:avLst/>
          </a:prstGeom>
        </p:spPr>
        <p:txBody>
          <a:bodyPr/>
          <a:lstStyle/>
          <a:p>
            <a:pPr lvl="0">
              <a:buFont typeface="Open Sans Semibold" panose="020B0706030804020204" pitchFamily="34" charset="0"/>
              <a:buChar char="•"/>
            </a:pPr>
            <a:r>
              <a:rPr lang="en-US" dirty="0"/>
              <a:t>Web servers located with a cloud provider that access NFAC databases and applications to deliver data to external customers through a web browser</a:t>
            </a:r>
          </a:p>
          <a:p>
            <a:pPr lvl="0">
              <a:buFont typeface="Open Sans Semibold" panose="020B0706030804020204" pitchFamily="34" charset="0"/>
              <a:buChar char="•"/>
            </a:pPr>
            <a:r>
              <a:rPr lang="en-US" dirty="0"/>
              <a:t>Mobile applications distributed to customers for installation on Android and Apple devices that provide customer access via a Mobile Application Service hosted by the same cloud provider hosting the web servers</a:t>
            </a:r>
          </a:p>
        </p:txBody>
      </p:sp>
      <p:pic>
        <p:nvPicPr>
          <p:cNvPr id="8" name="Picture 7" descr="group-activity-green.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08" y="631409"/>
            <a:ext cx="1067978" cy="667486"/>
          </a:xfrm>
          <a:prstGeom prst="rect">
            <a:avLst/>
          </a:prstGeom>
        </p:spPr>
      </p:pic>
    </p:spTree>
    <p:extLst>
      <p:ext uri="{BB962C8B-B14F-4D97-AF65-F5344CB8AC3E}">
        <p14:creationId xmlns:p14="http://schemas.microsoft.com/office/powerpoint/2010/main" val="7421024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fontScale="90000"/>
          </a:bodyPr>
          <a:lstStyle/>
          <a:p>
            <a:pPr>
              <a:lnSpc>
                <a:spcPct val="110000"/>
              </a:lnSpc>
            </a:pPr>
            <a:r>
              <a:rPr lang="en-US" dirty="0"/>
              <a:t>Activity: Designing Security into an </a:t>
            </a:r>
            <a:br>
              <a:rPr lang="en-US" dirty="0"/>
            </a:br>
            <a:r>
              <a:rPr lang="en-US" dirty="0"/>
              <a:t>Architecture-Instructions</a:t>
            </a:r>
            <a:endParaRPr lang="en-US" sz="6000" dirty="0"/>
          </a:p>
        </p:txBody>
      </p:sp>
      <p:sp>
        <p:nvSpPr>
          <p:cNvPr id="6" name="Content Placeholder 5"/>
          <p:cNvSpPr>
            <a:spLocks noGrp="1"/>
          </p:cNvSpPr>
          <p:nvPr>
            <p:ph sz="half" idx="10"/>
          </p:nvPr>
        </p:nvSpPr>
        <p:spPr>
          <a:xfrm>
            <a:off x="1158239" y="2110045"/>
            <a:ext cx="10459536" cy="4042574"/>
          </a:xfrm>
          <a:prstGeom prst="rect">
            <a:avLst/>
          </a:prstGeom>
        </p:spPr>
        <p:txBody>
          <a:bodyPr/>
          <a:lstStyle/>
          <a:p>
            <a:pPr marL="0" lvl="0" indent="0">
              <a:buNone/>
            </a:pPr>
            <a:r>
              <a:rPr lang="en-US" b="1" dirty="0"/>
              <a:t>INSTRUCTIONS</a:t>
            </a:r>
          </a:p>
          <a:p>
            <a:pPr marL="0" lvl="0" indent="0">
              <a:buNone/>
            </a:pPr>
            <a:r>
              <a:rPr lang="en-US" dirty="0"/>
              <a:t>Consider the scenario and the vulnerabilities, mitigations, and controls discussed in the preceding modules. Each of the system types listed in the scenario have inherent strengths and weaknesses. For each item, identify potential risks or weakness and one or more controls or mitigation consistent with the access requirements listed in the scenario. </a:t>
            </a:r>
          </a:p>
        </p:txBody>
      </p:sp>
      <p:pic>
        <p:nvPicPr>
          <p:cNvPr id="7" name="Picture 6" descr="group-activity-green.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62" y="631409"/>
            <a:ext cx="1067978" cy="667486"/>
          </a:xfrm>
          <a:prstGeom prst="rect">
            <a:avLst/>
          </a:prstGeom>
        </p:spPr>
      </p:pic>
    </p:spTree>
    <p:extLst>
      <p:ext uri="{BB962C8B-B14F-4D97-AF65-F5344CB8AC3E}">
        <p14:creationId xmlns:p14="http://schemas.microsoft.com/office/powerpoint/2010/main" val="455632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a:bodyPr>
          <a:lstStyle/>
          <a:p>
            <a:r>
              <a:rPr lang="en-US" sz="6000" dirty="0"/>
              <a:t>Domain Agenda </a:t>
            </a:r>
          </a:p>
        </p:txBody>
      </p:sp>
      <p:graphicFrame>
        <p:nvGraphicFramePr>
          <p:cNvPr id="21" name="Content Placeholder 3"/>
          <p:cNvGraphicFramePr>
            <a:graphicFrameLocks noGrp="1"/>
          </p:cNvGraphicFramePr>
          <p:nvPr>
            <p:ph sz="half" idx="10"/>
            <p:extLst>
              <p:ext uri="{D42A27DB-BD31-4B8C-83A1-F6EECF244321}">
                <p14:modId xmlns:p14="http://schemas.microsoft.com/office/powerpoint/2010/main" val="2283411149"/>
              </p:ext>
            </p:extLst>
          </p:nvPr>
        </p:nvGraphicFramePr>
        <p:xfrm>
          <a:off x="1303689" y="1811040"/>
          <a:ext cx="10025572" cy="47780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9822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2" y="559553"/>
            <a:ext cx="10240038" cy="1143000"/>
          </a:xfrm>
        </p:spPr>
        <p:txBody>
          <a:bodyPr>
            <a:normAutofit fontScale="90000"/>
          </a:bodyPr>
          <a:lstStyle/>
          <a:p>
            <a:pPr>
              <a:lnSpc>
                <a:spcPct val="110000"/>
              </a:lnSpc>
            </a:pPr>
            <a:r>
              <a:rPr lang="en-US" dirty="0"/>
              <a:t>Activity: Designing Security into an Architecture-Instructions (continued)</a:t>
            </a:r>
            <a:endParaRPr lang="en-US" sz="6000" dirty="0"/>
          </a:p>
        </p:txBody>
      </p:sp>
      <p:sp>
        <p:nvSpPr>
          <p:cNvPr id="6" name="Content Placeholder 5"/>
          <p:cNvSpPr>
            <a:spLocks noGrp="1"/>
          </p:cNvSpPr>
          <p:nvPr>
            <p:ph sz="half" idx="10"/>
          </p:nvPr>
        </p:nvSpPr>
        <p:spPr>
          <a:xfrm>
            <a:off x="1158239" y="2110045"/>
            <a:ext cx="10240037" cy="4042574"/>
          </a:xfrm>
          <a:prstGeom prst="rect">
            <a:avLst/>
          </a:prstGeom>
        </p:spPr>
        <p:txBody>
          <a:bodyPr/>
          <a:lstStyle/>
          <a:p>
            <a:pPr marL="0" lvl="0" indent="0">
              <a:buNone/>
            </a:pPr>
            <a:r>
              <a:rPr lang="en-US" dirty="0"/>
              <a:t>Example: </a:t>
            </a:r>
          </a:p>
          <a:p>
            <a:pPr lvl="0">
              <a:buFont typeface="Open Sans Semibold" panose="020B0706030804020204" pitchFamily="34" charset="0"/>
              <a:buChar char="•"/>
            </a:pPr>
            <a:r>
              <a:rPr lang="en-US" dirty="0"/>
              <a:t>Database Servers:</a:t>
            </a:r>
          </a:p>
          <a:p>
            <a:pPr marL="665163" lvl="1"/>
            <a:r>
              <a:rPr lang="en-US" b="1" dirty="0"/>
              <a:t>Risk: </a:t>
            </a:r>
            <a:r>
              <a:rPr lang="en-US" dirty="0"/>
              <a:t>Database servers contain bulk sensitive data and may be targeted by adversaries.	</a:t>
            </a:r>
          </a:p>
          <a:p>
            <a:pPr marL="665163" lvl="1"/>
            <a:r>
              <a:rPr lang="en-US" b="1" dirty="0"/>
              <a:t>Control: </a:t>
            </a:r>
            <a:r>
              <a:rPr lang="en-US" dirty="0"/>
              <a:t>Database servers will be placed on a protected network segment and network access controls will prevent access to the database server for any connection except from authorized application servers.</a:t>
            </a:r>
          </a:p>
        </p:txBody>
      </p:sp>
      <p:pic>
        <p:nvPicPr>
          <p:cNvPr id="4" name="Picture 3" descr="group-activity-green.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62" y="631409"/>
            <a:ext cx="1067978" cy="667486"/>
          </a:xfrm>
          <a:prstGeom prst="rect">
            <a:avLst/>
          </a:prstGeom>
        </p:spPr>
      </p:pic>
    </p:spTree>
    <p:extLst>
      <p:ext uri="{BB962C8B-B14F-4D97-AF65-F5344CB8AC3E}">
        <p14:creationId xmlns:p14="http://schemas.microsoft.com/office/powerpoint/2010/main" val="5441097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221" y="3132209"/>
            <a:ext cx="8428499" cy="1362075"/>
          </a:xfrm>
        </p:spPr>
        <p:txBody>
          <a:bodyPr/>
          <a:lstStyle/>
          <a:p>
            <a:r>
              <a:rPr lang="en-US" dirty="0"/>
              <a:t>Cryptography</a:t>
            </a:r>
            <a:endParaRPr lang="en-US" dirty="0">
              <a:solidFill>
                <a:srgbClr val="000000"/>
              </a:solidFill>
            </a:endParaRPr>
          </a:p>
        </p:txBody>
      </p:sp>
      <p:sp>
        <p:nvSpPr>
          <p:cNvPr id="3" name="Text Placeholder 2"/>
          <p:cNvSpPr>
            <a:spLocks noGrp="1"/>
          </p:cNvSpPr>
          <p:nvPr>
            <p:ph type="body" idx="1"/>
          </p:nvPr>
        </p:nvSpPr>
        <p:spPr>
          <a:xfrm>
            <a:off x="707650" y="1530350"/>
            <a:ext cx="8428039" cy="1500188"/>
          </a:xfrm>
        </p:spPr>
        <p:txBody>
          <a:bodyPr/>
          <a:lstStyle/>
          <a:p>
            <a:r>
              <a:rPr lang="en-US" sz="4600" dirty="0">
                <a:solidFill>
                  <a:srgbClr val="006F53"/>
                </a:solidFill>
              </a:rPr>
              <a:t>Module </a:t>
            </a:r>
            <a:r>
              <a:rPr lang="en-US" sz="4600" dirty="0"/>
              <a:t>6</a:t>
            </a:r>
            <a:endParaRPr lang="en-US" sz="4600" dirty="0">
              <a:solidFill>
                <a:srgbClr val="006F53"/>
              </a:solidFill>
            </a:endParaRPr>
          </a:p>
        </p:txBody>
      </p:sp>
    </p:spTree>
    <p:extLst>
      <p:ext uri="{BB962C8B-B14F-4D97-AF65-F5344CB8AC3E}">
        <p14:creationId xmlns:p14="http://schemas.microsoft.com/office/powerpoint/2010/main" val="4266816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6000" dirty="0"/>
              <a:t>Module Objectives</a:t>
            </a:r>
          </a:p>
        </p:txBody>
      </p:sp>
      <p:sp>
        <p:nvSpPr>
          <p:cNvPr id="6" name="Content Placeholder 5"/>
          <p:cNvSpPr>
            <a:spLocks noGrp="1"/>
          </p:cNvSpPr>
          <p:nvPr>
            <p:ph sz="half" idx="10"/>
          </p:nvPr>
        </p:nvSpPr>
        <p:spPr>
          <a:xfrm>
            <a:off x="1158239" y="1812126"/>
            <a:ext cx="9746828" cy="4042574"/>
          </a:xfrm>
          <a:prstGeom prst="rect">
            <a:avLst/>
          </a:prstGeom>
        </p:spPr>
        <p:txBody>
          <a:bodyPr/>
          <a:lstStyle/>
          <a:p>
            <a:pPr marL="541338" indent="-541338">
              <a:buClrTx/>
              <a:buSzPct val="100000"/>
              <a:buFont typeface="+mj-lt"/>
              <a:buAutoNum type="arabicPeriod"/>
            </a:pPr>
            <a:r>
              <a:rPr lang="en-US" dirty="0"/>
              <a:t>Understand key terms associated with cryptography.</a:t>
            </a:r>
          </a:p>
          <a:p>
            <a:pPr marL="541338" indent="-541338">
              <a:buClrTx/>
              <a:buSzPct val="100000"/>
              <a:buFont typeface="+mj-lt"/>
              <a:buAutoNum type="arabicPeriod"/>
            </a:pPr>
            <a:r>
              <a:rPr lang="en-US" dirty="0"/>
              <a:t>Understand how security services such as confidentiality, integrity, authenticity, non-repudiation, and access control are addressed through cryptography.</a:t>
            </a:r>
          </a:p>
          <a:p>
            <a:pPr marL="541338" indent="-541338">
              <a:buClrTx/>
              <a:buSzPct val="100000"/>
              <a:buFont typeface="+mj-lt"/>
              <a:buAutoNum type="arabicPeriod"/>
            </a:pPr>
            <a:r>
              <a:rPr lang="en-US" dirty="0"/>
              <a:t>Understand basic cryptography concepts of symmetric and asymmetric.</a:t>
            </a:r>
          </a:p>
          <a:p>
            <a:pPr marL="541338" indent="-541338">
              <a:buClrTx/>
              <a:buSzPct val="100000"/>
              <a:buFont typeface="+mj-lt"/>
              <a:buAutoNum type="arabicPeriod"/>
            </a:pPr>
            <a:r>
              <a:rPr lang="en-US" dirty="0"/>
              <a:t>Describe hashing algorithms and digital signatures.</a:t>
            </a:r>
          </a:p>
          <a:p>
            <a:pPr marL="541338" indent="-541338">
              <a:buClrTx/>
              <a:buSzPct val="100000"/>
              <a:buFont typeface="+mj-lt"/>
              <a:buAutoNum type="arabicPeriod"/>
            </a:pPr>
            <a:r>
              <a:rPr lang="en-US" dirty="0"/>
              <a:t>Understand the importance of key management.</a:t>
            </a:r>
          </a:p>
          <a:p>
            <a:pPr marL="541338" indent="-541338">
              <a:buClrTx/>
              <a:buSzPct val="100000"/>
              <a:buFont typeface="+mj-lt"/>
              <a:buAutoNum type="arabicPeriod"/>
            </a:pPr>
            <a:r>
              <a:rPr lang="en-US" dirty="0"/>
              <a:t>Understand cryptanalysis methods.</a:t>
            </a:r>
          </a:p>
        </p:txBody>
      </p:sp>
    </p:spTree>
    <p:extLst>
      <p:ext uri="{BB962C8B-B14F-4D97-AF65-F5344CB8AC3E}">
        <p14:creationId xmlns:p14="http://schemas.microsoft.com/office/powerpoint/2010/main" val="2411724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Cryptography Services</a:t>
            </a:r>
            <a:endParaRPr lang="en-US" sz="6000" dirty="0"/>
          </a:p>
        </p:txBody>
      </p:sp>
      <p:sp>
        <p:nvSpPr>
          <p:cNvPr id="6" name="Content Placeholder 5"/>
          <p:cNvSpPr>
            <a:spLocks noGrp="1"/>
          </p:cNvSpPr>
          <p:nvPr>
            <p:ph sz="half" idx="10"/>
          </p:nvPr>
        </p:nvSpPr>
        <p:spPr>
          <a:xfrm>
            <a:off x="1158239" y="1812126"/>
            <a:ext cx="3200386" cy="4042574"/>
          </a:xfrm>
          <a:prstGeom prst="rect">
            <a:avLst/>
          </a:prstGeom>
        </p:spPr>
        <p:txBody>
          <a:bodyPr/>
          <a:lstStyle/>
          <a:p>
            <a:pPr lvl="0">
              <a:buFont typeface="Open Sans Semibold" panose="020B0706030804020204" pitchFamily="34" charset="0"/>
              <a:buChar char="•"/>
            </a:pPr>
            <a:r>
              <a:rPr lang="en-US" dirty="0"/>
              <a:t>Confidentiality</a:t>
            </a:r>
          </a:p>
          <a:p>
            <a:pPr lvl="0">
              <a:buFont typeface="Open Sans Semibold" panose="020B0706030804020204" pitchFamily="34" charset="0"/>
              <a:buChar char="•"/>
            </a:pPr>
            <a:r>
              <a:rPr lang="en-US" dirty="0"/>
              <a:t>Integrity</a:t>
            </a:r>
          </a:p>
          <a:p>
            <a:pPr lvl="0">
              <a:buFont typeface="Open Sans Semibold" panose="020B0706030804020204" pitchFamily="34" charset="0"/>
              <a:buChar char="•"/>
            </a:pPr>
            <a:r>
              <a:rPr lang="en-US" dirty="0"/>
              <a:t>Authenticity</a:t>
            </a:r>
          </a:p>
          <a:p>
            <a:pPr lvl="0">
              <a:buFont typeface="Open Sans Semibold" panose="020B0706030804020204" pitchFamily="34" charset="0"/>
              <a:buChar char="•"/>
            </a:pPr>
            <a:r>
              <a:rPr lang="en-US" dirty="0"/>
              <a:t>Non-repudiation</a:t>
            </a:r>
          </a:p>
          <a:p>
            <a:pPr lvl="0">
              <a:buFont typeface="Open Sans Semibold" panose="020B0706030804020204" pitchFamily="34" charset="0"/>
              <a:buChar char="•"/>
            </a:pPr>
            <a:r>
              <a:rPr lang="en-US" dirty="0"/>
              <a:t>Access control</a:t>
            </a:r>
          </a:p>
        </p:txBody>
      </p:sp>
    </p:spTree>
    <p:extLst>
      <p:ext uri="{BB962C8B-B14F-4D97-AF65-F5344CB8AC3E}">
        <p14:creationId xmlns:p14="http://schemas.microsoft.com/office/powerpoint/2010/main" val="31801399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Data Protection</a:t>
            </a:r>
            <a:endParaRPr lang="en-US" sz="6000" dirty="0"/>
          </a:p>
        </p:txBody>
      </p:sp>
      <p:sp>
        <p:nvSpPr>
          <p:cNvPr id="21" name="Shape 804"/>
          <p:cNvSpPr txBox="1"/>
          <p:nvPr/>
        </p:nvSpPr>
        <p:spPr>
          <a:xfrm>
            <a:off x="1195201" y="1965822"/>
            <a:ext cx="9753001" cy="1267235"/>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40950" tIns="140950" rIns="140950" bIns="140950" anchor="ctr" anchorCtr="0">
            <a:noAutofit/>
          </a:bodyPr>
          <a:lstStyle/>
          <a:p>
            <a:pPr lvl="0" algn="ctr">
              <a:spcAft>
                <a:spcPts val="600"/>
              </a:spcAft>
              <a:buSzPct val="25000"/>
            </a:pPr>
            <a:r>
              <a:rPr lang="en-US" sz="2400" b="1" dirty="0">
                <a:solidFill>
                  <a:srgbClr val="000000"/>
                </a:solidFill>
                <a:latin typeface="Open Sans Semibold"/>
                <a:ea typeface="Calibri"/>
                <a:cs typeface="Open Sans Semibold"/>
                <a:sym typeface="Calibri"/>
              </a:rPr>
              <a:t>Data at Rest</a:t>
            </a:r>
          </a:p>
          <a:p>
            <a:pPr lvl="0" algn="ctr">
              <a:spcAft>
                <a:spcPts val="600"/>
              </a:spcAft>
              <a:buSzPct val="25000"/>
            </a:pPr>
            <a:r>
              <a:rPr lang="en-US" sz="2400" dirty="0">
                <a:solidFill>
                  <a:srgbClr val="000000"/>
                </a:solidFill>
                <a:latin typeface="Open Sans Semibold"/>
                <a:ea typeface="Calibri"/>
                <a:cs typeface="Open Sans Semibold"/>
                <a:sym typeface="Calibri"/>
              </a:rPr>
              <a:t>Backup tapes, off-site storage, password files</a:t>
            </a:r>
          </a:p>
        </p:txBody>
      </p:sp>
      <p:sp>
        <p:nvSpPr>
          <p:cNvPr id="22" name="Shape 806"/>
          <p:cNvSpPr txBox="1"/>
          <p:nvPr/>
        </p:nvSpPr>
        <p:spPr>
          <a:xfrm>
            <a:off x="1195201" y="3496326"/>
            <a:ext cx="9753001" cy="2044503"/>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40950" tIns="140950" rIns="140950" bIns="140950" anchor="ctr" anchorCtr="0">
            <a:noAutofit/>
          </a:bodyPr>
          <a:lstStyle/>
          <a:p>
            <a:pPr lvl="0" algn="ctr">
              <a:spcAft>
                <a:spcPts val="600"/>
              </a:spcAft>
              <a:buSzPct val="25000"/>
            </a:pPr>
            <a:r>
              <a:rPr lang="en-US" sz="2400" b="1" dirty="0">
                <a:solidFill>
                  <a:srgbClr val="000000"/>
                </a:solidFill>
                <a:latin typeface="Open Sans Semibold"/>
                <a:ea typeface="Calibri"/>
                <a:cs typeface="Open Sans Semibold"/>
                <a:sym typeface="Calibri"/>
              </a:rPr>
              <a:t>Data in Transit</a:t>
            </a:r>
          </a:p>
          <a:p>
            <a:pPr lvl="0" algn="ctr">
              <a:spcAft>
                <a:spcPts val="600"/>
              </a:spcAft>
              <a:buSzPct val="25000"/>
            </a:pPr>
            <a:r>
              <a:rPr lang="en-US" sz="2400" dirty="0">
                <a:solidFill>
                  <a:srgbClr val="000000"/>
                </a:solidFill>
                <a:latin typeface="Open Sans Semibold"/>
                <a:ea typeface="Calibri"/>
                <a:cs typeface="Open Sans Semibold"/>
                <a:sym typeface="Calibri"/>
              </a:rPr>
              <a:t>Provides secure and confidential methods to transmit data </a:t>
            </a:r>
          </a:p>
          <a:p>
            <a:pPr lvl="0" algn="ctr">
              <a:spcAft>
                <a:spcPts val="600"/>
              </a:spcAft>
              <a:buSzPct val="25000"/>
            </a:pPr>
            <a:r>
              <a:rPr lang="en-US" sz="2400" dirty="0">
                <a:solidFill>
                  <a:srgbClr val="000000"/>
                </a:solidFill>
                <a:latin typeface="Open Sans Semibold"/>
                <a:ea typeface="Calibri"/>
                <a:cs typeface="Open Sans Semibold"/>
                <a:sym typeface="Calibri"/>
              </a:rPr>
              <a:t>Allows the verification of the integrity of the message so that any changes to the message itself can be detected </a:t>
            </a:r>
          </a:p>
        </p:txBody>
      </p:sp>
    </p:spTree>
    <p:extLst>
      <p:ext uri="{BB962C8B-B14F-4D97-AF65-F5344CB8AC3E}">
        <p14:creationId xmlns:p14="http://schemas.microsoft.com/office/powerpoint/2010/main" val="27612675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End-to-end Encryption</a:t>
            </a:r>
            <a:endParaRPr lang="en-US" sz="6000" dirty="0"/>
          </a:p>
        </p:txBody>
      </p:sp>
      <p:sp>
        <p:nvSpPr>
          <p:cNvPr id="3" name="Content Placeholder 2">
            <a:extLst>
              <a:ext uri="{FF2B5EF4-FFF2-40B4-BE49-F238E27FC236}">
                <a16:creationId xmlns:a16="http://schemas.microsoft.com/office/drawing/2014/main" id="{5BE2C72C-7E8A-425E-AFAA-4E086514BB08}"/>
              </a:ext>
            </a:extLst>
          </p:cNvPr>
          <p:cNvSpPr>
            <a:spLocks noGrp="1"/>
          </p:cNvSpPr>
          <p:nvPr>
            <p:ph sz="half" idx="10"/>
          </p:nvPr>
        </p:nvSpPr>
        <p:spPr/>
        <p:txBody>
          <a:bodyPr/>
          <a:lstStyle/>
          <a:p>
            <a:r>
              <a:rPr lang="en-US" dirty="0"/>
              <a:t>Generally performed by the end user within an organization</a:t>
            </a:r>
          </a:p>
          <a:p>
            <a:r>
              <a:rPr lang="en-US" dirty="0"/>
              <a:t>The data is encrypted at the start of the communications channel or before and remains encrypted until it is decrypted at the remote end </a:t>
            </a:r>
          </a:p>
          <a:p>
            <a:endParaRPr lang="en-US" dirty="0"/>
          </a:p>
          <a:p>
            <a:endParaRPr lang="en-US" dirty="0"/>
          </a:p>
        </p:txBody>
      </p:sp>
    </p:spTree>
    <p:extLst>
      <p:ext uri="{BB962C8B-B14F-4D97-AF65-F5344CB8AC3E}">
        <p14:creationId xmlns:p14="http://schemas.microsoft.com/office/powerpoint/2010/main" val="39634802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Link Encryption </a:t>
            </a:r>
            <a:endParaRPr lang="en-US" sz="6000" dirty="0"/>
          </a:p>
        </p:txBody>
      </p:sp>
      <p:sp>
        <p:nvSpPr>
          <p:cNvPr id="3" name="Content Placeholder 2">
            <a:extLst>
              <a:ext uri="{FF2B5EF4-FFF2-40B4-BE49-F238E27FC236}">
                <a16:creationId xmlns:a16="http://schemas.microsoft.com/office/drawing/2014/main" id="{1EBAD184-9A27-469A-9E8A-AD9D201E83A3}"/>
              </a:ext>
            </a:extLst>
          </p:cNvPr>
          <p:cNvSpPr>
            <a:spLocks noGrp="1"/>
          </p:cNvSpPr>
          <p:nvPr>
            <p:ph sz="half" idx="10"/>
          </p:nvPr>
        </p:nvSpPr>
        <p:spPr/>
        <p:txBody>
          <a:bodyPr/>
          <a:lstStyle/>
          <a:p>
            <a:r>
              <a:rPr lang="en-US" dirty="0"/>
              <a:t>Encrypts all of the data along a communications path</a:t>
            </a:r>
          </a:p>
          <a:p>
            <a:r>
              <a:rPr lang="en-US" dirty="0"/>
              <a:t>Communications nodes need to decrypt the data to continue routing </a:t>
            </a:r>
          </a:p>
          <a:p>
            <a:endParaRPr lang="en-US" dirty="0"/>
          </a:p>
          <a:p>
            <a:endParaRPr lang="en-US" dirty="0"/>
          </a:p>
        </p:txBody>
      </p:sp>
    </p:spTree>
    <p:extLst>
      <p:ext uri="{BB962C8B-B14F-4D97-AF65-F5344CB8AC3E}">
        <p14:creationId xmlns:p14="http://schemas.microsoft.com/office/powerpoint/2010/main" val="39702856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Cryptographic Evolution</a:t>
            </a:r>
            <a:endParaRPr lang="en-US" sz="6000" dirty="0"/>
          </a:p>
        </p:txBody>
      </p:sp>
      <p:sp>
        <p:nvSpPr>
          <p:cNvPr id="6" name="Content Placeholder 5"/>
          <p:cNvSpPr>
            <a:spLocks noGrp="1"/>
          </p:cNvSpPr>
          <p:nvPr>
            <p:ph sz="half" idx="10"/>
          </p:nvPr>
        </p:nvSpPr>
        <p:spPr>
          <a:xfrm>
            <a:off x="1158239" y="1812126"/>
            <a:ext cx="10004860" cy="4042574"/>
          </a:xfrm>
          <a:prstGeom prst="rect">
            <a:avLst/>
          </a:prstGeom>
        </p:spPr>
        <p:txBody>
          <a:bodyPr/>
          <a:lstStyle/>
          <a:p>
            <a:pPr marL="0" lvl="0" indent="0">
              <a:buNone/>
            </a:pPr>
            <a:r>
              <a:rPr lang="en-US" dirty="0"/>
              <a:t>Cryptographic techniques: </a:t>
            </a:r>
          </a:p>
          <a:p>
            <a:pPr marL="201527"/>
            <a:r>
              <a:rPr lang="en-US" dirty="0"/>
              <a:t>Manual</a:t>
            </a:r>
          </a:p>
          <a:p>
            <a:pPr marL="201527"/>
            <a:r>
              <a:rPr lang="en-US" dirty="0"/>
              <a:t>Mechanical</a:t>
            </a:r>
          </a:p>
          <a:p>
            <a:pPr marL="201527"/>
            <a:r>
              <a:rPr lang="en-US" dirty="0"/>
              <a:t>Electro-mechanical </a:t>
            </a:r>
          </a:p>
          <a:p>
            <a:pPr marL="201527"/>
            <a:r>
              <a:rPr lang="en-US" dirty="0"/>
              <a:t>Electronic</a:t>
            </a:r>
          </a:p>
          <a:p>
            <a:pPr marL="201527"/>
            <a:r>
              <a:rPr lang="en-US" dirty="0"/>
              <a:t>Quantum cryptography</a:t>
            </a:r>
          </a:p>
        </p:txBody>
      </p:sp>
    </p:spTree>
    <p:extLst>
      <p:ext uri="{BB962C8B-B14F-4D97-AF65-F5344CB8AC3E}">
        <p14:creationId xmlns:p14="http://schemas.microsoft.com/office/powerpoint/2010/main" val="34815747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1195201" y="559553"/>
            <a:ext cx="10485287" cy="1143000"/>
          </a:xfrm>
        </p:spPr>
        <p:txBody>
          <a:bodyPr>
            <a:noAutofit/>
          </a:bodyPr>
          <a:lstStyle/>
          <a:p>
            <a:r>
              <a:rPr lang="en-US" dirty="0"/>
              <a:t>Key Encryption Concepts and Definitions</a:t>
            </a:r>
          </a:p>
        </p:txBody>
      </p:sp>
      <p:grpSp>
        <p:nvGrpSpPr>
          <p:cNvPr id="2" name="Group 1"/>
          <p:cNvGrpSpPr/>
          <p:nvPr/>
        </p:nvGrpSpPr>
        <p:grpSpPr>
          <a:xfrm>
            <a:off x="1306260" y="1888976"/>
            <a:ext cx="9214019" cy="3825478"/>
            <a:chOff x="1306260" y="1888976"/>
            <a:chExt cx="9214019" cy="3825478"/>
          </a:xfrm>
        </p:grpSpPr>
        <p:sp>
          <p:nvSpPr>
            <p:cNvPr id="42" name="Shape 1020"/>
            <p:cNvSpPr txBox="1"/>
            <p:nvPr/>
          </p:nvSpPr>
          <p:spPr>
            <a:xfrm>
              <a:off x="1306260" y="1888976"/>
              <a:ext cx="2142795" cy="1147643"/>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0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sym typeface="Calibri"/>
                </a:rPr>
                <a:t>Plaintext or cleartext</a:t>
              </a:r>
              <a:endParaRPr dirty="0">
                <a:solidFill>
                  <a:schemeClr val="tx1"/>
                </a:solidFill>
              </a:endParaRPr>
            </a:p>
          </p:txBody>
        </p:sp>
        <p:sp>
          <p:nvSpPr>
            <p:cNvPr id="43" name="Shape 1022"/>
            <p:cNvSpPr txBox="1"/>
            <p:nvPr/>
          </p:nvSpPr>
          <p:spPr>
            <a:xfrm>
              <a:off x="3663334" y="1888976"/>
              <a:ext cx="2142795" cy="1147643"/>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0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sym typeface="Calibri"/>
                </a:rPr>
                <a:t>Ciphertext or cryptogram</a:t>
              </a:r>
              <a:endParaRPr dirty="0">
                <a:solidFill>
                  <a:schemeClr val="tx1"/>
                </a:solidFill>
              </a:endParaRPr>
            </a:p>
          </p:txBody>
        </p:sp>
        <p:sp>
          <p:nvSpPr>
            <p:cNvPr id="44" name="Shape 1024"/>
            <p:cNvSpPr txBox="1"/>
            <p:nvPr/>
          </p:nvSpPr>
          <p:spPr>
            <a:xfrm>
              <a:off x="6020409" y="1888976"/>
              <a:ext cx="2142795" cy="1147643"/>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0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sym typeface="Calibri"/>
                </a:rPr>
                <a:t>Cryptosystem</a:t>
              </a:r>
              <a:endParaRPr dirty="0">
                <a:solidFill>
                  <a:schemeClr val="tx1"/>
                </a:solidFill>
              </a:endParaRPr>
            </a:p>
          </p:txBody>
        </p:sp>
        <p:sp>
          <p:nvSpPr>
            <p:cNvPr id="45" name="Shape 1026"/>
            <p:cNvSpPr txBox="1"/>
            <p:nvPr/>
          </p:nvSpPr>
          <p:spPr>
            <a:xfrm>
              <a:off x="8377484" y="1888976"/>
              <a:ext cx="2142795" cy="1147643"/>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0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sym typeface="Calibri"/>
                </a:rPr>
                <a:t>Algorithm</a:t>
              </a:r>
              <a:endParaRPr dirty="0">
                <a:solidFill>
                  <a:schemeClr val="tx1"/>
                </a:solidFill>
              </a:endParaRPr>
            </a:p>
          </p:txBody>
        </p:sp>
        <p:sp>
          <p:nvSpPr>
            <p:cNvPr id="46" name="Shape 1028"/>
            <p:cNvSpPr txBox="1"/>
            <p:nvPr/>
          </p:nvSpPr>
          <p:spPr>
            <a:xfrm>
              <a:off x="1306260" y="3227893"/>
              <a:ext cx="2142795" cy="1147643"/>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0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sym typeface="Calibri"/>
                </a:rPr>
                <a:t>Encryption</a:t>
              </a:r>
              <a:endParaRPr dirty="0">
                <a:solidFill>
                  <a:schemeClr val="tx1"/>
                </a:solidFill>
              </a:endParaRPr>
            </a:p>
          </p:txBody>
        </p:sp>
        <p:sp>
          <p:nvSpPr>
            <p:cNvPr id="47" name="Shape 1030"/>
            <p:cNvSpPr txBox="1"/>
            <p:nvPr/>
          </p:nvSpPr>
          <p:spPr>
            <a:xfrm>
              <a:off x="3663334" y="3227893"/>
              <a:ext cx="2142795" cy="1147643"/>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0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sym typeface="Calibri"/>
                </a:rPr>
                <a:t>Decryption</a:t>
              </a:r>
              <a:endParaRPr dirty="0">
                <a:solidFill>
                  <a:schemeClr val="tx1"/>
                </a:solidFill>
              </a:endParaRPr>
            </a:p>
          </p:txBody>
        </p:sp>
        <p:sp>
          <p:nvSpPr>
            <p:cNvPr id="48" name="Shape 1032"/>
            <p:cNvSpPr txBox="1"/>
            <p:nvPr/>
          </p:nvSpPr>
          <p:spPr>
            <a:xfrm>
              <a:off x="6020409" y="3227893"/>
              <a:ext cx="2142795" cy="1147643"/>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0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sym typeface="Calibri"/>
                </a:rPr>
                <a:t>Key or Cryptovariable</a:t>
              </a:r>
              <a:endParaRPr dirty="0">
                <a:solidFill>
                  <a:schemeClr val="tx1"/>
                </a:solidFill>
              </a:endParaRPr>
            </a:p>
          </p:txBody>
        </p:sp>
        <p:sp>
          <p:nvSpPr>
            <p:cNvPr id="49" name="Shape 1034"/>
            <p:cNvSpPr txBox="1"/>
            <p:nvPr/>
          </p:nvSpPr>
          <p:spPr>
            <a:xfrm>
              <a:off x="8377484" y="3227893"/>
              <a:ext cx="2142795" cy="1147643"/>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0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sym typeface="Calibri"/>
                </a:rPr>
                <a:t>Non-Repudiation</a:t>
              </a:r>
              <a:endParaRPr dirty="0">
                <a:solidFill>
                  <a:schemeClr val="tx1"/>
                </a:solidFill>
              </a:endParaRPr>
            </a:p>
          </p:txBody>
        </p:sp>
        <p:sp>
          <p:nvSpPr>
            <p:cNvPr id="50" name="Shape 1036"/>
            <p:cNvSpPr txBox="1"/>
            <p:nvPr/>
          </p:nvSpPr>
          <p:spPr>
            <a:xfrm>
              <a:off x="1306260" y="4566811"/>
              <a:ext cx="2142795" cy="1147643"/>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0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sym typeface="Calibri"/>
                </a:rPr>
                <a:t>Cryptanalysis</a:t>
              </a:r>
              <a:endParaRPr dirty="0">
                <a:solidFill>
                  <a:schemeClr val="tx1"/>
                </a:solidFill>
              </a:endParaRPr>
            </a:p>
          </p:txBody>
        </p:sp>
        <p:sp>
          <p:nvSpPr>
            <p:cNvPr id="51" name="Shape 1038"/>
            <p:cNvSpPr txBox="1"/>
            <p:nvPr/>
          </p:nvSpPr>
          <p:spPr>
            <a:xfrm>
              <a:off x="3663334" y="4566811"/>
              <a:ext cx="2142795" cy="1147643"/>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0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sym typeface="Calibri"/>
                </a:rPr>
                <a:t>Cryptology</a:t>
              </a:r>
              <a:endParaRPr dirty="0">
                <a:solidFill>
                  <a:schemeClr val="tx1"/>
                </a:solidFill>
              </a:endParaRPr>
            </a:p>
          </p:txBody>
        </p:sp>
        <p:sp>
          <p:nvSpPr>
            <p:cNvPr id="52" name="Shape 1040"/>
            <p:cNvSpPr txBox="1"/>
            <p:nvPr/>
          </p:nvSpPr>
          <p:spPr>
            <a:xfrm>
              <a:off x="6020409" y="4566811"/>
              <a:ext cx="2142795" cy="1147643"/>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0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sym typeface="Calibri"/>
                </a:rPr>
                <a:t>Collision</a:t>
              </a:r>
              <a:endParaRPr dirty="0">
                <a:solidFill>
                  <a:schemeClr val="tx1"/>
                </a:solidFill>
              </a:endParaRPr>
            </a:p>
          </p:txBody>
        </p:sp>
        <p:sp>
          <p:nvSpPr>
            <p:cNvPr id="53" name="Shape 1042"/>
            <p:cNvSpPr txBox="1"/>
            <p:nvPr/>
          </p:nvSpPr>
          <p:spPr>
            <a:xfrm>
              <a:off x="8377484" y="4566811"/>
              <a:ext cx="2142795" cy="1147643"/>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0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sym typeface="Calibri"/>
                </a:rPr>
                <a:t>Key space</a:t>
              </a:r>
              <a:endParaRPr dirty="0">
                <a:solidFill>
                  <a:schemeClr val="tx1"/>
                </a:solidFill>
              </a:endParaRPr>
            </a:p>
          </p:txBody>
        </p:sp>
      </p:grpSp>
    </p:spTree>
    <p:extLst>
      <p:ext uri="{BB962C8B-B14F-4D97-AF65-F5344CB8AC3E}">
        <p14:creationId xmlns:p14="http://schemas.microsoft.com/office/powerpoint/2010/main" val="13256875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1195202" y="559553"/>
            <a:ext cx="9966688" cy="1143000"/>
          </a:xfrm>
        </p:spPr>
        <p:txBody>
          <a:bodyPr>
            <a:normAutofit fontScale="90000"/>
          </a:bodyPr>
          <a:lstStyle/>
          <a:p>
            <a:pPr>
              <a:lnSpc>
                <a:spcPct val="110000"/>
              </a:lnSpc>
            </a:pPr>
            <a:r>
              <a:rPr lang="en-US" dirty="0"/>
              <a:t>Key Encryption Concepts and Definitions (continued)</a:t>
            </a:r>
            <a:endParaRPr lang="en-US" sz="6000" dirty="0"/>
          </a:p>
        </p:txBody>
      </p:sp>
      <p:sp>
        <p:nvSpPr>
          <p:cNvPr id="42" name="Freeform 41"/>
          <p:cNvSpPr/>
          <p:nvPr/>
        </p:nvSpPr>
        <p:spPr>
          <a:xfrm>
            <a:off x="1983916" y="2096193"/>
            <a:ext cx="4028346" cy="976273"/>
          </a:xfrm>
          <a:custGeom>
            <a:avLst/>
            <a:gdLst>
              <a:gd name="connsiteX0" fmla="*/ 0 w 4028346"/>
              <a:gd name="connsiteY0" fmla="*/ 0 h 976273"/>
              <a:gd name="connsiteX1" fmla="*/ 4028346 w 4028346"/>
              <a:gd name="connsiteY1" fmla="*/ 0 h 976273"/>
              <a:gd name="connsiteX2" fmla="*/ 4028346 w 4028346"/>
              <a:gd name="connsiteY2" fmla="*/ 976273 h 976273"/>
              <a:gd name="connsiteX3" fmla="*/ 0 w 4028346"/>
              <a:gd name="connsiteY3" fmla="*/ 976273 h 976273"/>
              <a:gd name="connsiteX4" fmla="*/ 0 w 4028346"/>
              <a:gd name="connsiteY4" fmla="*/ 0 h 976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8346" h="976273">
                <a:moveTo>
                  <a:pt x="0" y="0"/>
                </a:moveTo>
                <a:lnTo>
                  <a:pt x="4028346" y="0"/>
                </a:lnTo>
                <a:lnTo>
                  <a:pt x="4028346" y="976273"/>
                </a:lnTo>
                <a:lnTo>
                  <a:pt x="0" y="976273"/>
                </a:lnTo>
                <a:lnTo>
                  <a:pt x="0" y="0"/>
                </a:lnTo>
                <a:close/>
              </a:path>
            </a:pathLst>
          </a:cu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algn="ctr" defTabSz="1599720">
              <a:lnSpc>
                <a:spcPct val="90000"/>
              </a:lnSpc>
              <a:spcBef>
                <a:spcPct val="0"/>
              </a:spcBef>
              <a:spcAft>
                <a:spcPct val="35000"/>
              </a:spcAft>
            </a:pPr>
            <a:r>
              <a:rPr lang="en-US" sz="2000" dirty="0">
                <a:solidFill>
                  <a:schemeClr val="tx1"/>
                </a:solidFill>
                <a:latin typeface="Open Sans Semibold"/>
                <a:cs typeface="Open Sans Semibold"/>
              </a:rPr>
              <a:t>Initialization vector (IV)</a:t>
            </a:r>
          </a:p>
        </p:txBody>
      </p:sp>
      <p:sp>
        <p:nvSpPr>
          <p:cNvPr id="43" name="Freeform 42"/>
          <p:cNvSpPr/>
          <p:nvPr/>
        </p:nvSpPr>
        <p:spPr>
          <a:xfrm>
            <a:off x="6174975" y="2096193"/>
            <a:ext cx="4028346" cy="976273"/>
          </a:xfrm>
          <a:custGeom>
            <a:avLst/>
            <a:gdLst>
              <a:gd name="connsiteX0" fmla="*/ 0 w 4028346"/>
              <a:gd name="connsiteY0" fmla="*/ 0 h 976273"/>
              <a:gd name="connsiteX1" fmla="*/ 4028346 w 4028346"/>
              <a:gd name="connsiteY1" fmla="*/ 0 h 976273"/>
              <a:gd name="connsiteX2" fmla="*/ 4028346 w 4028346"/>
              <a:gd name="connsiteY2" fmla="*/ 976273 h 976273"/>
              <a:gd name="connsiteX3" fmla="*/ 0 w 4028346"/>
              <a:gd name="connsiteY3" fmla="*/ 976273 h 976273"/>
              <a:gd name="connsiteX4" fmla="*/ 0 w 4028346"/>
              <a:gd name="connsiteY4" fmla="*/ 0 h 976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8346" h="976273">
                <a:moveTo>
                  <a:pt x="0" y="0"/>
                </a:moveTo>
                <a:lnTo>
                  <a:pt x="4028346" y="0"/>
                </a:lnTo>
                <a:lnTo>
                  <a:pt x="4028346" y="976273"/>
                </a:lnTo>
                <a:lnTo>
                  <a:pt x="0" y="976273"/>
                </a:lnTo>
                <a:lnTo>
                  <a:pt x="0" y="0"/>
                </a:lnTo>
                <a:close/>
              </a:path>
            </a:pathLst>
          </a:cu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algn="ctr" defTabSz="1599720">
              <a:lnSpc>
                <a:spcPct val="90000"/>
              </a:lnSpc>
              <a:spcBef>
                <a:spcPct val="0"/>
              </a:spcBef>
              <a:spcAft>
                <a:spcPct val="35000"/>
              </a:spcAft>
            </a:pPr>
            <a:r>
              <a:rPr lang="en-US" sz="2000" dirty="0">
                <a:solidFill>
                  <a:schemeClr val="tx1"/>
                </a:solidFill>
                <a:latin typeface="Open Sans Semibold"/>
                <a:cs typeface="Open Sans Semibold"/>
              </a:rPr>
              <a:t>Encoding/decoding</a:t>
            </a:r>
          </a:p>
        </p:txBody>
      </p:sp>
      <p:sp>
        <p:nvSpPr>
          <p:cNvPr id="44" name="Freeform 43"/>
          <p:cNvSpPr/>
          <p:nvPr/>
        </p:nvSpPr>
        <p:spPr>
          <a:xfrm>
            <a:off x="6174975" y="3255876"/>
            <a:ext cx="4028346" cy="976273"/>
          </a:xfrm>
          <a:custGeom>
            <a:avLst/>
            <a:gdLst>
              <a:gd name="connsiteX0" fmla="*/ 0 w 4028346"/>
              <a:gd name="connsiteY0" fmla="*/ 0 h 976273"/>
              <a:gd name="connsiteX1" fmla="*/ 4028346 w 4028346"/>
              <a:gd name="connsiteY1" fmla="*/ 0 h 976273"/>
              <a:gd name="connsiteX2" fmla="*/ 4028346 w 4028346"/>
              <a:gd name="connsiteY2" fmla="*/ 976273 h 976273"/>
              <a:gd name="connsiteX3" fmla="*/ 0 w 4028346"/>
              <a:gd name="connsiteY3" fmla="*/ 976273 h 976273"/>
              <a:gd name="connsiteX4" fmla="*/ 0 w 4028346"/>
              <a:gd name="connsiteY4" fmla="*/ 0 h 976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8346" h="976273">
                <a:moveTo>
                  <a:pt x="0" y="0"/>
                </a:moveTo>
                <a:lnTo>
                  <a:pt x="4028346" y="0"/>
                </a:lnTo>
                <a:lnTo>
                  <a:pt x="4028346" y="976273"/>
                </a:lnTo>
                <a:lnTo>
                  <a:pt x="0" y="976273"/>
                </a:lnTo>
                <a:lnTo>
                  <a:pt x="0" y="0"/>
                </a:lnTo>
                <a:close/>
              </a:path>
            </a:pathLst>
          </a:cu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algn="ctr" defTabSz="1599720">
              <a:lnSpc>
                <a:spcPct val="90000"/>
              </a:lnSpc>
              <a:spcBef>
                <a:spcPct val="0"/>
              </a:spcBef>
              <a:spcAft>
                <a:spcPct val="35000"/>
              </a:spcAft>
            </a:pPr>
            <a:r>
              <a:rPr lang="en-US" sz="2000" dirty="0">
                <a:solidFill>
                  <a:schemeClr val="tx1"/>
                </a:solidFill>
                <a:latin typeface="Open Sans Semibold"/>
                <a:cs typeface="Open Sans Semibold"/>
              </a:rPr>
              <a:t>Transposition or permutation</a:t>
            </a:r>
          </a:p>
        </p:txBody>
      </p:sp>
      <p:sp>
        <p:nvSpPr>
          <p:cNvPr id="45" name="Freeform 44"/>
          <p:cNvSpPr/>
          <p:nvPr/>
        </p:nvSpPr>
        <p:spPr>
          <a:xfrm>
            <a:off x="1983916" y="3235178"/>
            <a:ext cx="4028346" cy="976273"/>
          </a:xfrm>
          <a:custGeom>
            <a:avLst/>
            <a:gdLst>
              <a:gd name="connsiteX0" fmla="*/ 0 w 4028346"/>
              <a:gd name="connsiteY0" fmla="*/ 0 h 976273"/>
              <a:gd name="connsiteX1" fmla="*/ 4028346 w 4028346"/>
              <a:gd name="connsiteY1" fmla="*/ 0 h 976273"/>
              <a:gd name="connsiteX2" fmla="*/ 4028346 w 4028346"/>
              <a:gd name="connsiteY2" fmla="*/ 976273 h 976273"/>
              <a:gd name="connsiteX3" fmla="*/ 0 w 4028346"/>
              <a:gd name="connsiteY3" fmla="*/ 976273 h 976273"/>
              <a:gd name="connsiteX4" fmla="*/ 0 w 4028346"/>
              <a:gd name="connsiteY4" fmla="*/ 0 h 976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8346" h="976273">
                <a:moveTo>
                  <a:pt x="0" y="0"/>
                </a:moveTo>
                <a:lnTo>
                  <a:pt x="4028346" y="0"/>
                </a:lnTo>
                <a:lnTo>
                  <a:pt x="4028346" y="976273"/>
                </a:lnTo>
                <a:lnTo>
                  <a:pt x="0" y="976273"/>
                </a:lnTo>
                <a:lnTo>
                  <a:pt x="0" y="0"/>
                </a:lnTo>
                <a:close/>
              </a:path>
            </a:pathLst>
          </a:cu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algn="ctr" defTabSz="1599720">
              <a:lnSpc>
                <a:spcPct val="90000"/>
              </a:lnSpc>
              <a:spcBef>
                <a:spcPct val="0"/>
              </a:spcBef>
              <a:spcAft>
                <a:spcPct val="35000"/>
              </a:spcAft>
            </a:pPr>
            <a:r>
              <a:rPr lang="en-US" sz="2000" dirty="0">
                <a:solidFill>
                  <a:schemeClr val="tx1"/>
                </a:solidFill>
                <a:latin typeface="Open Sans Semibold"/>
                <a:cs typeface="Open Sans Semibold"/>
              </a:rPr>
              <a:t>Substitution </a:t>
            </a:r>
          </a:p>
        </p:txBody>
      </p:sp>
      <p:sp>
        <p:nvSpPr>
          <p:cNvPr id="46" name="Freeform 45"/>
          <p:cNvSpPr/>
          <p:nvPr/>
        </p:nvSpPr>
        <p:spPr>
          <a:xfrm>
            <a:off x="1972020" y="4389844"/>
            <a:ext cx="4028346" cy="976273"/>
          </a:xfrm>
          <a:custGeom>
            <a:avLst/>
            <a:gdLst>
              <a:gd name="connsiteX0" fmla="*/ 0 w 4028346"/>
              <a:gd name="connsiteY0" fmla="*/ 0 h 976273"/>
              <a:gd name="connsiteX1" fmla="*/ 4028346 w 4028346"/>
              <a:gd name="connsiteY1" fmla="*/ 0 h 976273"/>
              <a:gd name="connsiteX2" fmla="*/ 4028346 w 4028346"/>
              <a:gd name="connsiteY2" fmla="*/ 976273 h 976273"/>
              <a:gd name="connsiteX3" fmla="*/ 0 w 4028346"/>
              <a:gd name="connsiteY3" fmla="*/ 976273 h 976273"/>
              <a:gd name="connsiteX4" fmla="*/ 0 w 4028346"/>
              <a:gd name="connsiteY4" fmla="*/ 0 h 976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8346" h="976273">
                <a:moveTo>
                  <a:pt x="0" y="0"/>
                </a:moveTo>
                <a:lnTo>
                  <a:pt x="4028346" y="0"/>
                </a:lnTo>
                <a:lnTo>
                  <a:pt x="4028346" y="976273"/>
                </a:lnTo>
                <a:lnTo>
                  <a:pt x="0" y="976273"/>
                </a:lnTo>
                <a:lnTo>
                  <a:pt x="0" y="0"/>
                </a:lnTo>
                <a:close/>
              </a:path>
            </a:pathLst>
          </a:cu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algn="ctr" defTabSz="1599720">
              <a:lnSpc>
                <a:spcPct val="90000"/>
              </a:lnSpc>
              <a:spcBef>
                <a:spcPct val="0"/>
              </a:spcBef>
              <a:spcAft>
                <a:spcPct val="35000"/>
              </a:spcAft>
            </a:pPr>
            <a:r>
              <a:rPr lang="en-US" sz="2000" dirty="0">
                <a:solidFill>
                  <a:schemeClr val="tx1"/>
                </a:solidFill>
                <a:latin typeface="Open Sans Semibold"/>
                <a:cs typeface="Open Sans Semibold"/>
              </a:rPr>
              <a:t>Confusion/diffusion</a:t>
            </a:r>
            <a:br>
              <a:rPr lang="en-US" sz="2000" dirty="0">
                <a:solidFill>
                  <a:schemeClr val="tx1"/>
                </a:solidFill>
                <a:latin typeface="Open Sans Semibold"/>
                <a:cs typeface="Open Sans Semibold"/>
              </a:rPr>
            </a:br>
            <a:r>
              <a:rPr lang="en-US" sz="2000" dirty="0">
                <a:solidFill>
                  <a:schemeClr val="tx1"/>
                </a:solidFill>
                <a:latin typeface="Open Sans Semibold"/>
                <a:cs typeface="Open Sans Semibold"/>
              </a:rPr>
              <a:t>Avalanche</a:t>
            </a:r>
          </a:p>
        </p:txBody>
      </p:sp>
      <p:sp>
        <p:nvSpPr>
          <p:cNvPr id="47" name="Freeform 46"/>
          <p:cNvSpPr/>
          <p:nvPr/>
        </p:nvSpPr>
        <p:spPr>
          <a:xfrm>
            <a:off x="6178021" y="4389845"/>
            <a:ext cx="4026803" cy="974038"/>
          </a:xfrm>
          <a:custGeom>
            <a:avLst/>
            <a:gdLst>
              <a:gd name="connsiteX0" fmla="*/ 0 w 2767197"/>
              <a:gd name="connsiteY0" fmla="*/ 0 h 976273"/>
              <a:gd name="connsiteX1" fmla="*/ 2767197 w 2767197"/>
              <a:gd name="connsiteY1" fmla="*/ 0 h 976273"/>
              <a:gd name="connsiteX2" fmla="*/ 2767197 w 2767197"/>
              <a:gd name="connsiteY2" fmla="*/ 976273 h 976273"/>
              <a:gd name="connsiteX3" fmla="*/ 0 w 2767197"/>
              <a:gd name="connsiteY3" fmla="*/ 976273 h 976273"/>
              <a:gd name="connsiteX4" fmla="*/ 0 w 2767197"/>
              <a:gd name="connsiteY4" fmla="*/ 0 h 976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197" h="976273">
                <a:moveTo>
                  <a:pt x="0" y="0"/>
                </a:moveTo>
                <a:lnTo>
                  <a:pt x="2767197" y="0"/>
                </a:lnTo>
                <a:lnTo>
                  <a:pt x="2767197" y="976273"/>
                </a:lnTo>
                <a:lnTo>
                  <a:pt x="0" y="976273"/>
                </a:lnTo>
                <a:lnTo>
                  <a:pt x="0" y="0"/>
                </a:lnTo>
                <a:close/>
              </a:path>
            </a:pathLst>
          </a:cu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algn="ctr" defTabSz="1599720">
              <a:lnSpc>
                <a:spcPct val="90000"/>
              </a:lnSpc>
              <a:spcBef>
                <a:spcPct val="0"/>
              </a:spcBef>
              <a:spcAft>
                <a:spcPct val="35000"/>
              </a:spcAft>
            </a:pPr>
            <a:r>
              <a:rPr lang="en-US" sz="2000" dirty="0">
                <a:solidFill>
                  <a:schemeClr val="tx1"/>
                </a:solidFill>
                <a:latin typeface="Open Sans Semibold"/>
                <a:cs typeface="Open Sans Semibold"/>
              </a:rPr>
              <a:t>Key clustering </a:t>
            </a:r>
          </a:p>
        </p:txBody>
      </p:sp>
    </p:spTree>
    <p:extLst>
      <p:ext uri="{BB962C8B-B14F-4D97-AF65-F5344CB8AC3E}">
        <p14:creationId xmlns:p14="http://schemas.microsoft.com/office/powerpoint/2010/main" val="3110280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a:bodyPr>
          <a:lstStyle/>
          <a:p>
            <a:pPr lvl="0"/>
            <a:r>
              <a:rPr lang="en-US" sz="6000" dirty="0"/>
              <a:t>Domain Agenda </a:t>
            </a:r>
            <a:r>
              <a:rPr lang="en-US" dirty="0"/>
              <a:t>(continued)</a:t>
            </a:r>
            <a:endParaRPr lang="en-US" sz="6000" dirty="0"/>
          </a:p>
        </p:txBody>
      </p:sp>
      <p:graphicFrame>
        <p:nvGraphicFramePr>
          <p:cNvPr id="9" name="Content Placeholder 3"/>
          <p:cNvGraphicFramePr>
            <a:graphicFrameLocks noGrp="1"/>
          </p:cNvGraphicFramePr>
          <p:nvPr>
            <p:ph sz="half" idx="10"/>
            <p:extLst>
              <p:ext uri="{D42A27DB-BD31-4B8C-83A1-F6EECF244321}">
                <p14:modId xmlns:p14="http://schemas.microsoft.com/office/powerpoint/2010/main" val="780446675"/>
              </p:ext>
            </p:extLst>
          </p:nvPr>
        </p:nvGraphicFramePr>
        <p:xfrm>
          <a:off x="1288191" y="1905081"/>
          <a:ext cx="10037763" cy="4208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67457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1195202" y="559553"/>
            <a:ext cx="9966688" cy="1143000"/>
          </a:xfrm>
        </p:spPr>
        <p:txBody>
          <a:bodyPr>
            <a:normAutofit fontScale="90000"/>
          </a:bodyPr>
          <a:lstStyle/>
          <a:p>
            <a:pPr>
              <a:lnSpc>
                <a:spcPct val="110000"/>
              </a:lnSpc>
            </a:pPr>
            <a:r>
              <a:rPr lang="en-US" dirty="0"/>
              <a:t>Key Encryption Concepts and Definitions (continued)</a:t>
            </a:r>
            <a:endParaRPr lang="en-US" sz="6000" dirty="0"/>
          </a:p>
        </p:txBody>
      </p:sp>
      <p:grpSp>
        <p:nvGrpSpPr>
          <p:cNvPr id="2" name="Group 1"/>
          <p:cNvGrpSpPr/>
          <p:nvPr/>
        </p:nvGrpSpPr>
        <p:grpSpPr>
          <a:xfrm>
            <a:off x="1272262" y="1900372"/>
            <a:ext cx="10423905" cy="4026633"/>
            <a:chOff x="1272262" y="1900372"/>
            <a:chExt cx="10423905" cy="4026633"/>
          </a:xfrm>
        </p:grpSpPr>
        <p:sp>
          <p:nvSpPr>
            <p:cNvPr id="28" name="Shape 1062"/>
            <p:cNvSpPr txBox="1"/>
            <p:nvPr/>
          </p:nvSpPr>
          <p:spPr>
            <a:xfrm>
              <a:off x="1297797" y="1900372"/>
              <a:ext cx="3279468" cy="1207353"/>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000">
                  <a:solidFill>
                    <a:schemeClr val="tx1"/>
                  </a:solidFill>
                  <a:latin typeface="Open Sans Semibold"/>
                  <a:cs typeface="Open Sans Semibold"/>
                </a:defRPr>
              </a:lvl1pPr>
            </a:lstStyle>
            <a:p>
              <a:r>
                <a:rPr lang="en-US" dirty="0">
                  <a:sym typeface="Calibri"/>
                </a:rPr>
                <a:t>Synchronous</a:t>
              </a:r>
              <a:endParaRPr dirty="0"/>
            </a:p>
            <a:p>
              <a:r>
                <a:rPr lang="en-US" sz="1800" dirty="0">
                  <a:sym typeface="Calibri"/>
                </a:rPr>
                <a:t>Each encryption or decryption request is performed immediately </a:t>
              </a:r>
              <a:endParaRPr sz="1800" dirty="0"/>
            </a:p>
          </p:txBody>
        </p:sp>
        <p:sp>
          <p:nvSpPr>
            <p:cNvPr id="29" name="Shape 1064"/>
            <p:cNvSpPr txBox="1"/>
            <p:nvPr/>
          </p:nvSpPr>
          <p:spPr>
            <a:xfrm>
              <a:off x="4844480" y="1900372"/>
              <a:ext cx="3279468" cy="1207353"/>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0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000000"/>
                  </a:solidFill>
                  <a:sym typeface="Calibri"/>
                </a:rPr>
                <a:t>Asynchronous</a:t>
              </a:r>
              <a:endParaRPr dirty="0">
                <a:solidFill>
                  <a:srgbClr val="000000"/>
                </a:solidFill>
              </a:endParaRPr>
            </a:p>
            <a:p>
              <a:r>
                <a:rPr lang="en-US" sz="1800" dirty="0">
                  <a:solidFill>
                    <a:srgbClr val="000000"/>
                  </a:solidFill>
                  <a:sym typeface="Calibri"/>
                </a:rPr>
                <a:t>Encrypt/Decrypt requests are processed in queues</a:t>
              </a:r>
              <a:endParaRPr sz="1800" dirty="0">
                <a:solidFill>
                  <a:srgbClr val="000000"/>
                </a:solidFill>
                <a:sym typeface="Calibri"/>
              </a:endParaRPr>
            </a:p>
          </p:txBody>
        </p:sp>
        <p:sp>
          <p:nvSpPr>
            <p:cNvPr id="30" name="Shape 1066"/>
            <p:cNvSpPr txBox="1"/>
            <p:nvPr/>
          </p:nvSpPr>
          <p:spPr>
            <a:xfrm>
              <a:off x="8391164" y="1900372"/>
              <a:ext cx="3279468" cy="1207353"/>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0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000000"/>
                  </a:solidFill>
                  <a:sym typeface="Calibri"/>
                </a:rPr>
                <a:t>Hash function</a:t>
              </a:r>
              <a:endParaRPr dirty="0">
                <a:solidFill>
                  <a:srgbClr val="000000"/>
                </a:solidFill>
              </a:endParaRPr>
            </a:p>
          </p:txBody>
        </p:sp>
        <p:sp>
          <p:nvSpPr>
            <p:cNvPr id="31" name="Shape 1068"/>
            <p:cNvSpPr txBox="1"/>
            <p:nvPr/>
          </p:nvSpPr>
          <p:spPr>
            <a:xfrm>
              <a:off x="1297797" y="3308952"/>
              <a:ext cx="3279468" cy="1207353"/>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0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000000"/>
                  </a:solidFill>
                  <a:sym typeface="Calibri"/>
                </a:rPr>
                <a:t>Digital signatures</a:t>
              </a:r>
              <a:endParaRPr dirty="0">
                <a:solidFill>
                  <a:srgbClr val="000000"/>
                </a:solidFill>
              </a:endParaRPr>
            </a:p>
          </p:txBody>
        </p:sp>
        <p:sp>
          <p:nvSpPr>
            <p:cNvPr id="32" name="Shape 1070"/>
            <p:cNvSpPr txBox="1"/>
            <p:nvPr/>
          </p:nvSpPr>
          <p:spPr>
            <a:xfrm>
              <a:off x="4844480" y="3308952"/>
              <a:ext cx="3279468" cy="1207353"/>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0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000000"/>
                  </a:solidFill>
                  <a:sym typeface="Calibri"/>
                </a:rPr>
                <a:t>Symmetric </a:t>
              </a:r>
              <a:endParaRPr dirty="0">
                <a:solidFill>
                  <a:srgbClr val="000000"/>
                </a:solidFill>
              </a:endParaRPr>
            </a:p>
          </p:txBody>
        </p:sp>
        <p:sp>
          <p:nvSpPr>
            <p:cNvPr id="33" name="Shape 1072"/>
            <p:cNvSpPr txBox="1"/>
            <p:nvPr/>
          </p:nvSpPr>
          <p:spPr>
            <a:xfrm>
              <a:off x="8391164" y="3308952"/>
              <a:ext cx="3279468" cy="1207353"/>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0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000000"/>
                  </a:solidFill>
                  <a:sym typeface="Calibri"/>
                </a:rPr>
                <a:t>Asymmetric</a:t>
              </a:r>
              <a:endParaRPr dirty="0">
                <a:solidFill>
                  <a:srgbClr val="000000"/>
                </a:solidFill>
              </a:endParaRPr>
            </a:p>
          </p:txBody>
        </p:sp>
        <p:sp>
          <p:nvSpPr>
            <p:cNvPr id="34" name="Shape 1074"/>
            <p:cNvSpPr txBox="1"/>
            <p:nvPr/>
          </p:nvSpPr>
          <p:spPr>
            <a:xfrm>
              <a:off x="1272262" y="4719652"/>
              <a:ext cx="3279468" cy="1207353"/>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0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000000"/>
                  </a:solidFill>
                  <a:sym typeface="Calibri"/>
                </a:rPr>
                <a:t>Digital Certificate</a:t>
              </a:r>
              <a:endParaRPr dirty="0">
                <a:solidFill>
                  <a:srgbClr val="000000"/>
                </a:solidFill>
              </a:endParaRPr>
            </a:p>
          </p:txBody>
        </p:sp>
        <p:sp>
          <p:nvSpPr>
            <p:cNvPr id="35" name="Shape 1076"/>
            <p:cNvSpPr txBox="1"/>
            <p:nvPr/>
          </p:nvSpPr>
          <p:spPr>
            <a:xfrm>
              <a:off x="4867568" y="4719652"/>
              <a:ext cx="3279468" cy="1207353"/>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0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000000"/>
                  </a:solidFill>
                  <a:sym typeface="Calibri"/>
                </a:rPr>
                <a:t>Certificate authority (CA)</a:t>
              </a:r>
              <a:endParaRPr dirty="0">
                <a:solidFill>
                  <a:srgbClr val="000000"/>
                </a:solidFill>
              </a:endParaRPr>
            </a:p>
          </p:txBody>
        </p:sp>
        <p:sp>
          <p:nvSpPr>
            <p:cNvPr id="36" name="Shape 1078"/>
            <p:cNvSpPr txBox="1"/>
            <p:nvPr/>
          </p:nvSpPr>
          <p:spPr>
            <a:xfrm>
              <a:off x="8416699" y="4719652"/>
              <a:ext cx="3279468" cy="1207353"/>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0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000000"/>
                  </a:solidFill>
                  <a:sym typeface="Calibri"/>
                </a:rPr>
                <a:t>Registration authority (RA)</a:t>
              </a:r>
              <a:endParaRPr dirty="0">
                <a:solidFill>
                  <a:srgbClr val="000000"/>
                </a:solidFill>
              </a:endParaRPr>
            </a:p>
          </p:txBody>
        </p:sp>
      </p:grpSp>
    </p:spTree>
    <p:extLst>
      <p:ext uri="{BB962C8B-B14F-4D97-AF65-F5344CB8AC3E}">
        <p14:creationId xmlns:p14="http://schemas.microsoft.com/office/powerpoint/2010/main" val="33219166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Stream-based Ciphers</a:t>
            </a:r>
            <a:endParaRPr lang="en-US" sz="6000" dirty="0"/>
          </a:p>
        </p:txBody>
      </p:sp>
      <p:sp>
        <p:nvSpPr>
          <p:cNvPr id="6" name="Content Placeholder 5"/>
          <p:cNvSpPr>
            <a:spLocks noGrp="1"/>
          </p:cNvSpPr>
          <p:nvPr>
            <p:ph sz="half" idx="10"/>
          </p:nvPr>
        </p:nvSpPr>
        <p:spPr>
          <a:xfrm>
            <a:off x="1158239" y="1812126"/>
            <a:ext cx="9494820" cy="4042574"/>
          </a:xfrm>
          <a:prstGeom prst="rect">
            <a:avLst/>
          </a:prstGeom>
        </p:spPr>
        <p:txBody>
          <a:bodyPr/>
          <a:lstStyle/>
          <a:p>
            <a:pPr marL="0" lvl="0" indent="0">
              <a:buNone/>
            </a:pPr>
            <a:r>
              <a:rPr lang="en-US" dirty="0"/>
              <a:t>A </a:t>
            </a:r>
            <a:r>
              <a:rPr lang="en-US" dirty="0" err="1"/>
              <a:t>keystream</a:t>
            </a:r>
            <a:r>
              <a:rPr lang="en-US" dirty="0"/>
              <a:t> (sequence of bits used as a key) is generated and combined with the plaintext using an exclusive-or (XOR) operation: </a:t>
            </a:r>
          </a:p>
          <a:p>
            <a:pPr marL="201527"/>
            <a:r>
              <a:rPr lang="en-US" dirty="0"/>
              <a:t>Statistically unpredictable and unbiased</a:t>
            </a:r>
          </a:p>
          <a:p>
            <a:pPr marL="201527"/>
            <a:r>
              <a:rPr lang="en-US" dirty="0"/>
              <a:t>Not linearly related to the key </a:t>
            </a:r>
          </a:p>
          <a:p>
            <a:pPr marL="201527"/>
            <a:r>
              <a:rPr lang="en-US" dirty="0"/>
              <a:t>Operates on individual bits or bytes </a:t>
            </a:r>
          </a:p>
          <a:p>
            <a:pPr marL="201527"/>
            <a:r>
              <a:rPr lang="en-US" dirty="0"/>
              <a:t>Functionally complex </a:t>
            </a:r>
          </a:p>
          <a:p>
            <a:pPr marL="201527"/>
            <a:r>
              <a:rPr lang="en-US" dirty="0"/>
              <a:t>Long periods with </a:t>
            </a:r>
            <a:br>
              <a:rPr lang="en-US" dirty="0"/>
            </a:br>
            <a:r>
              <a:rPr lang="en-US" dirty="0"/>
              <a:t>  no repeats </a:t>
            </a:r>
          </a:p>
        </p:txBody>
      </p:sp>
      <p:pic>
        <p:nvPicPr>
          <p:cNvPr id="3" name="Picture 2">
            <a:extLst>
              <a:ext uri="{FF2B5EF4-FFF2-40B4-BE49-F238E27FC236}">
                <a16:creationId xmlns:a16="http://schemas.microsoft.com/office/drawing/2014/main" id="{198B85A5-FEA6-44BE-A7C6-0B20C226A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2618" y="3003082"/>
            <a:ext cx="6642183" cy="2851618"/>
          </a:xfrm>
          <a:prstGeom prst="rect">
            <a:avLst/>
          </a:prstGeom>
        </p:spPr>
      </p:pic>
    </p:spTree>
    <p:extLst>
      <p:ext uri="{BB962C8B-B14F-4D97-AF65-F5344CB8AC3E}">
        <p14:creationId xmlns:p14="http://schemas.microsoft.com/office/powerpoint/2010/main" val="18559197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p:txBody>
          <a:bodyPr>
            <a:normAutofit fontScale="90000"/>
          </a:bodyPr>
          <a:lstStyle/>
          <a:p>
            <a:pPr>
              <a:lnSpc>
                <a:spcPct val="110000"/>
              </a:lnSpc>
            </a:pPr>
            <a:r>
              <a:rPr lang="en-US" dirty="0"/>
              <a:t>Cryptographic Operation for a Stream-based Cipher</a:t>
            </a:r>
            <a:endParaRPr lang="en-US" sz="6000" dirty="0"/>
          </a:p>
        </p:txBody>
      </p:sp>
      <p:sp>
        <p:nvSpPr>
          <p:cNvPr id="3" name="Content Placeholder 2">
            <a:extLst>
              <a:ext uri="{FF2B5EF4-FFF2-40B4-BE49-F238E27FC236}">
                <a16:creationId xmlns:a16="http://schemas.microsoft.com/office/drawing/2014/main" id="{F593D162-D099-436D-BC93-CB9E0CE042D5}"/>
              </a:ext>
            </a:extLst>
          </p:cNvPr>
          <p:cNvSpPr>
            <a:spLocks noGrp="1"/>
          </p:cNvSpPr>
          <p:nvPr>
            <p:ph sz="half" idx="10"/>
          </p:nvPr>
        </p:nvSpPr>
        <p:spPr/>
        <p:txBody>
          <a:bodyPr/>
          <a:lstStyle/>
          <a:p>
            <a:r>
              <a:rPr lang="en-US" dirty="0"/>
              <a:t>Plaintext is XORed with a seemingly random keystream to generate ciphertext</a:t>
            </a:r>
          </a:p>
          <a:p>
            <a:r>
              <a:rPr lang="en-US" dirty="0"/>
              <a:t>It is seemingly random because the generation of the keystream is usually controlled by the key </a:t>
            </a:r>
          </a:p>
          <a:p>
            <a:endParaRPr lang="en-US" dirty="0"/>
          </a:p>
          <a:p>
            <a:endParaRPr lang="en-US" dirty="0"/>
          </a:p>
        </p:txBody>
      </p:sp>
    </p:spTree>
    <p:extLst>
      <p:ext uri="{BB962C8B-B14F-4D97-AF65-F5344CB8AC3E}">
        <p14:creationId xmlns:p14="http://schemas.microsoft.com/office/powerpoint/2010/main" val="23000859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Exclusive-Or (XOR)</a:t>
            </a:r>
            <a:endParaRPr lang="en-US" sz="6000" dirty="0"/>
          </a:p>
        </p:txBody>
      </p:sp>
      <p:sp>
        <p:nvSpPr>
          <p:cNvPr id="12" name="Shape 1104"/>
          <p:cNvSpPr txBox="1"/>
          <p:nvPr/>
        </p:nvSpPr>
        <p:spPr>
          <a:xfrm>
            <a:off x="3786031" y="1574842"/>
            <a:ext cx="3810000" cy="580696"/>
          </a:xfrm>
          <a:prstGeom prst="rect">
            <a:avLst/>
          </a:prstGeom>
          <a:solidFill>
            <a:srgbClr val="D1D2D0"/>
          </a:solidFill>
          <a:ln w="9525" cap="flat" cmpd="sng">
            <a:solidFill>
              <a:srgbClr val="464646"/>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dk1"/>
                </a:solidFill>
                <a:latin typeface="Open Sans Semibold"/>
                <a:ea typeface="Calibri"/>
                <a:cs typeface="Open Sans Semibold"/>
                <a:sym typeface="Calibri"/>
              </a:rPr>
              <a:t>Crypto XOR Operation</a:t>
            </a:r>
            <a:endParaRPr b="1" dirty="0">
              <a:latin typeface="Open Sans Semibold"/>
              <a:cs typeface="Open Sans Semibold"/>
            </a:endParaRPr>
          </a:p>
        </p:txBody>
      </p:sp>
      <p:sp>
        <p:nvSpPr>
          <p:cNvPr id="13" name="Shape 1105"/>
          <p:cNvSpPr txBox="1"/>
          <p:nvPr/>
        </p:nvSpPr>
        <p:spPr>
          <a:xfrm>
            <a:off x="1881031" y="2333059"/>
            <a:ext cx="3276600" cy="831043"/>
          </a:xfrm>
          <a:prstGeom prst="rect">
            <a:avLst/>
          </a:prstGeom>
          <a:solidFill>
            <a:srgbClr val="FFFFFF"/>
          </a:solidFill>
          <a:ln w="12700" cap="flat" cmpd="sng">
            <a:solidFill>
              <a:srgbClr val="464646"/>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rgbClr val="000000"/>
                </a:solidFill>
                <a:latin typeface="Open Sans Semibold"/>
                <a:ea typeface="Calibri"/>
                <a:cs typeface="Open Sans Semibold"/>
                <a:sym typeface="Calibri"/>
              </a:rPr>
              <a:t>Convert letters into binary values</a:t>
            </a:r>
            <a:endParaRPr dirty="0">
              <a:solidFill>
                <a:srgbClr val="000000"/>
              </a:solidFill>
              <a:latin typeface="Open Sans Semibold"/>
              <a:cs typeface="Open Sans Semibold"/>
            </a:endParaRPr>
          </a:p>
        </p:txBody>
      </p:sp>
      <p:sp>
        <p:nvSpPr>
          <p:cNvPr id="14" name="Shape 1106"/>
          <p:cNvSpPr txBox="1"/>
          <p:nvPr/>
        </p:nvSpPr>
        <p:spPr>
          <a:xfrm>
            <a:off x="6866495" y="2333314"/>
            <a:ext cx="3286125" cy="1570038"/>
          </a:xfrm>
          <a:prstGeom prst="rect">
            <a:avLst/>
          </a:prstGeom>
          <a:noFill/>
          <a:ln w="12700" cap="flat" cmpd="sng">
            <a:solidFill>
              <a:srgbClr val="464646"/>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rgbClr val="000000"/>
                </a:solidFill>
                <a:latin typeface="Open Sans Semibold"/>
                <a:ea typeface="Calibri"/>
                <a:cs typeface="Open Sans Semibold"/>
                <a:sym typeface="Calibri"/>
              </a:rPr>
              <a:t>C = ASCII 67</a:t>
            </a:r>
            <a:endParaRPr sz="2400" dirty="0">
              <a:solidFill>
                <a:srgbClr val="000000"/>
              </a:solidFill>
              <a:latin typeface="Open Sans Semibold"/>
              <a:cs typeface="Open Sans Semibold"/>
            </a:endParaRPr>
          </a:p>
          <a:p>
            <a:pPr marL="0" marR="0" lvl="0" indent="0" algn="l" rtl="0">
              <a:spcBef>
                <a:spcPts val="0"/>
              </a:spcBef>
              <a:spcAft>
                <a:spcPts val="0"/>
              </a:spcAft>
              <a:buNone/>
            </a:pPr>
            <a:r>
              <a:rPr lang="en-US" sz="2400" dirty="0">
                <a:solidFill>
                  <a:srgbClr val="000000"/>
                </a:solidFill>
                <a:latin typeface="Open Sans Semibold"/>
                <a:ea typeface="Calibri"/>
                <a:cs typeface="Open Sans Semibold"/>
                <a:sym typeface="Calibri"/>
              </a:rPr>
              <a:t>67 Binary = 01000011</a:t>
            </a:r>
            <a:endParaRPr sz="2400" dirty="0">
              <a:solidFill>
                <a:srgbClr val="000000"/>
              </a:solidFill>
              <a:latin typeface="Open Sans Semibold"/>
              <a:cs typeface="Open Sans Semibold"/>
            </a:endParaRPr>
          </a:p>
          <a:p>
            <a:pPr marL="0" marR="0" lvl="0" indent="0" algn="l" rtl="0">
              <a:spcBef>
                <a:spcPts val="0"/>
              </a:spcBef>
              <a:spcAft>
                <a:spcPts val="0"/>
              </a:spcAft>
              <a:buNone/>
            </a:pPr>
            <a:r>
              <a:rPr lang="en-US" sz="2400" dirty="0">
                <a:solidFill>
                  <a:srgbClr val="000000"/>
                </a:solidFill>
                <a:latin typeface="Open Sans Semibold"/>
                <a:ea typeface="Calibri"/>
                <a:cs typeface="Open Sans Semibold"/>
                <a:sym typeface="Calibri"/>
              </a:rPr>
              <a:t>A = ASCII 65</a:t>
            </a:r>
            <a:endParaRPr sz="2400" dirty="0">
              <a:solidFill>
                <a:srgbClr val="000000"/>
              </a:solidFill>
              <a:latin typeface="Open Sans Semibold"/>
              <a:cs typeface="Open Sans Semibold"/>
            </a:endParaRPr>
          </a:p>
          <a:p>
            <a:pPr marL="0" marR="0" lvl="0" indent="0" algn="l" rtl="0">
              <a:spcBef>
                <a:spcPts val="0"/>
              </a:spcBef>
              <a:spcAft>
                <a:spcPts val="0"/>
              </a:spcAft>
              <a:buNone/>
            </a:pPr>
            <a:r>
              <a:rPr lang="en-US" sz="2400" dirty="0">
                <a:solidFill>
                  <a:srgbClr val="000000"/>
                </a:solidFill>
                <a:latin typeface="Open Sans Semibold"/>
                <a:ea typeface="Calibri"/>
                <a:cs typeface="Open Sans Semibold"/>
                <a:sym typeface="Calibri"/>
              </a:rPr>
              <a:t>65 Binary = 01000001</a:t>
            </a:r>
            <a:endParaRPr sz="2400" dirty="0">
              <a:solidFill>
                <a:srgbClr val="000000"/>
              </a:solidFill>
              <a:latin typeface="Open Sans Semibold"/>
              <a:cs typeface="Open Sans Semibold"/>
            </a:endParaRPr>
          </a:p>
        </p:txBody>
      </p:sp>
      <p:sp>
        <p:nvSpPr>
          <p:cNvPr id="15" name="Shape 1107"/>
          <p:cNvSpPr txBox="1"/>
          <p:nvPr/>
        </p:nvSpPr>
        <p:spPr>
          <a:xfrm>
            <a:off x="1119031" y="2333314"/>
            <a:ext cx="609600" cy="4619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rgbClr val="000000"/>
                </a:solidFill>
                <a:latin typeface="Open Sans Semibold"/>
                <a:ea typeface="Calibri"/>
                <a:cs typeface="Open Sans Semibold"/>
                <a:sym typeface="Calibri"/>
              </a:rPr>
              <a:t>1</a:t>
            </a:r>
            <a:endParaRPr sz="2400" dirty="0">
              <a:solidFill>
                <a:srgbClr val="000000"/>
              </a:solidFill>
              <a:latin typeface="Open Sans Semibold"/>
              <a:ea typeface="Calibri"/>
              <a:cs typeface="Open Sans Semibold"/>
            </a:endParaRPr>
          </a:p>
        </p:txBody>
      </p:sp>
      <p:sp>
        <p:nvSpPr>
          <p:cNvPr id="16" name="Shape 1108"/>
          <p:cNvSpPr txBox="1"/>
          <p:nvPr/>
        </p:nvSpPr>
        <p:spPr>
          <a:xfrm>
            <a:off x="1881031" y="4052353"/>
            <a:ext cx="3276600" cy="461690"/>
          </a:xfrm>
          <a:prstGeom prst="rect">
            <a:avLst/>
          </a:prstGeom>
          <a:solidFill>
            <a:srgbClr val="FFFFFF"/>
          </a:solidFill>
          <a:ln w="12700" cap="flat" cmpd="sng">
            <a:solidFill>
              <a:srgbClr val="464646"/>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rgbClr val="000000"/>
                </a:solidFill>
                <a:latin typeface="Open Sans Semibold"/>
                <a:ea typeface="Calibri"/>
                <a:cs typeface="Open Sans Semibold"/>
                <a:sym typeface="Calibri"/>
              </a:rPr>
              <a:t>XOR Values</a:t>
            </a:r>
            <a:endParaRPr dirty="0">
              <a:solidFill>
                <a:srgbClr val="000000"/>
              </a:solidFill>
              <a:latin typeface="Open Sans Semibold"/>
              <a:cs typeface="Open Sans Semibold"/>
            </a:endParaRPr>
          </a:p>
        </p:txBody>
      </p:sp>
      <p:sp>
        <p:nvSpPr>
          <p:cNvPr id="17" name="Shape 1109"/>
          <p:cNvSpPr txBox="1"/>
          <p:nvPr/>
        </p:nvSpPr>
        <p:spPr>
          <a:xfrm>
            <a:off x="6866495" y="4052353"/>
            <a:ext cx="3286125" cy="1293595"/>
          </a:xfrm>
          <a:prstGeom prst="rect">
            <a:avLst/>
          </a:prstGeom>
          <a:noFill/>
          <a:ln w="12700" cap="flat" cmpd="sng">
            <a:solidFill>
              <a:srgbClr val="464646"/>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rgbClr val="000000"/>
                </a:solidFill>
                <a:latin typeface="Open Sans Semibold"/>
                <a:ea typeface="Calibri"/>
                <a:cs typeface="Open Sans Semibold"/>
                <a:sym typeface="Calibri"/>
              </a:rPr>
              <a:t>01000011</a:t>
            </a:r>
            <a:endParaRPr sz="2400" dirty="0">
              <a:solidFill>
                <a:srgbClr val="000000"/>
              </a:solidFill>
              <a:latin typeface="Open Sans Semibold"/>
              <a:cs typeface="Open Sans Semibold"/>
            </a:endParaRPr>
          </a:p>
          <a:p>
            <a:pPr marL="0" marR="0" lvl="0" indent="0" algn="l" rtl="0">
              <a:spcBef>
                <a:spcPts val="0"/>
              </a:spcBef>
              <a:spcAft>
                <a:spcPts val="600"/>
              </a:spcAft>
              <a:buNone/>
            </a:pPr>
            <a:r>
              <a:rPr lang="en-US" sz="2400" dirty="0">
                <a:solidFill>
                  <a:srgbClr val="000000"/>
                </a:solidFill>
                <a:latin typeface="Open Sans Semibold"/>
                <a:ea typeface="Calibri"/>
                <a:cs typeface="Open Sans Semibold"/>
                <a:sym typeface="Calibri"/>
              </a:rPr>
              <a:t>01000001</a:t>
            </a:r>
            <a:endParaRPr sz="2400" dirty="0">
              <a:solidFill>
                <a:srgbClr val="000000"/>
              </a:solidFill>
              <a:latin typeface="Open Sans Semibold"/>
              <a:cs typeface="Open Sans Semibold"/>
            </a:endParaRPr>
          </a:p>
          <a:p>
            <a:pPr marL="0" marR="0" lvl="0" indent="0" algn="l" rtl="0">
              <a:spcBef>
                <a:spcPts val="0"/>
              </a:spcBef>
              <a:spcAft>
                <a:spcPts val="0"/>
              </a:spcAft>
              <a:buNone/>
            </a:pPr>
            <a:r>
              <a:rPr lang="en-US" sz="2400" dirty="0">
                <a:solidFill>
                  <a:srgbClr val="000000"/>
                </a:solidFill>
                <a:latin typeface="Open Sans Semibold"/>
                <a:ea typeface="Calibri"/>
                <a:cs typeface="Open Sans Semibold"/>
                <a:sym typeface="Calibri"/>
              </a:rPr>
              <a:t>00000010</a:t>
            </a:r>
            <a:endParaRPr sz="2400" dirty="0">
              <a:solidFill>
                <a:srgbClr val="000000"/>
              </a:solidFill>
              <a:latin typeface="Open Sans Semibold"/>
              <a:cs typeface="Open Sans Semibold"/>
            </a:endParaRPr>
          </a:p>
        </p:txBody>
      </p:sp>
      <p:sp>
        <p:nvSpPr>
          <p:cNvPr id="18" name="Shape 1110"/>
          <p:cNvSpPr txBox="1"/>
          <p:nvPr/>
        </p:nvSpPr>
        <p:spPr>
          <a:xfrm>
            <a:off x="1119031" y="4052353"/>
            <a:ext cx="609600" cy="4619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rgbClr val="000000"/>
                </a:solidFill>
                <a:latin typeface="Open Sans Semibold"/>
                <a:ea typeface="Calibri"/>
                <a:cs typeface="Open Sans Semibold"/>
                <a:sym typeface="Calibri"/>
              </a:rPr>
              <a:t>2</a:t>
            </a:r>
            <a:endParaRPr sz="2400" dirty="0">
              <a:solidFill>
                <a:srgbClr val="000000"/>
              </a:solidFill>
              <a:latin typeface="Open Sans Semibold"/>
              <a:ea typeface="Calibri"/>
              <a:cs typeface="Open Sans Semibold"/>
            </a:endParaRPr>
          </a:p>
        </p:txBody>
      </p:sp>
      <p:sp>
        <p:nvSpPr>
          <p:cNvPr id="19" name="Shape 1111"/>
          <p:cNvSpPr txBox="1"/>
          <p:nvPr/>
        </p:nvSpPr>
        <p:spPr>
          <a:xfrm>
            <a:off x="6866495" y="5524056"/>
            <a:ext cx="3308858" cy="461665"/>
          </a:xfrm>
          <a:prstGeom prst="rect">
            <a:avLst/>
          </a:prstGeom>
          <a:noFill/>
          <a:ln w="12700" cap="flat" cmpd="sng">
            <a:solidFill>
              <a:srgbClr val="464646"/>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rgbClr val="000000"/>
                </a:solidFill>
                <a:latin typeface="Open Sans Semibold"/>
                <a:ea typeface="Calibri"/>
                <a:cs typeface="Open Sans Semibold"/>
                <a:sym typeface="Calibri"/>
              </a:rPr>
              <a:t>Transmit = 00000010</a:t>
            </a:r>
            <a:endParaRPr dirty="0">
              <a:solidFill>
                <a:srgbClr val="000000"/>
              </a:solidFill>
              <a:latin typeface="Open Sans Semibold"/>
              <a:cs typeface="Open Sans Semibold"/>
            </a:endParaRPr>
          </a:p>
        </p:txBody>
      </p:sp>
      <p:sp>
        <p:nvSpPr>
          <p:cNvPr id="20" name="Shape 1112"/>
          <p:cNvSpPr txBox="1"/>
          <p:nvPr/>
        </p:nvSpPr>
        <p:spPr>
          <a:xfrm>
            <a:off x="1881030" y="4886042"/>
            <a:ext cx="4876407" cy="1181183"/>
          </a:xfrm>
          <a:prstGeom prst="rect">
            <a:avLst/>
          </a:prstGeom>
          <a:noFill/>
          <a:ln>
            <a:noFill/>
          </a:ln>
        </p:spPr>
        <p:txBody>
          <a:bodyPr spcFirstLastPara="1" wrap="square" lIns="0" tIns="0" rIns="0" bIns="0" anchor="t" anchorCtr="0">
            <a:noAutofit/>
          </a:bodyPr>
          <a:lstStyle/>
          <a:p>
            <a:pPr marL="234950" marR="0" lvl="0" indent="-234950" algn="l" rtl="0">
              <a:spcBef>
                <a:spcPts val="0"/>
              </a:spcBef>
              <a:spcAft>
                <a:spcPts val="0"/>
              </a:spcAft>
              <a:buNone/>
            </a:pPr>
            <a:r>
              <a:rPr lang="en-US" sz="1800" dirty="0">
                <a:solidFill>
                  <a:srgbClr val="000000"/>
                </a:solidFill>
                <a:latin typeface="Open Sans Semibold"/>
                <a:ea typeface="Calibri"/>
                <a:cs typeface="Open Sans Semibold"/>
                <a:sym typeface="Calibri"/>
              </a:rPr>
              <a:t>XOR calculation</a:t>
            </a:r>
            <a:endParaRPr sz="1800" dirty="0">
              <a:solidFill>
                <a:srgbClr val="000000"/>
              </a:solidFill>
              <a:latin typeface="Open Sans Semibold"/>
              <a:cs typeface="Open Sans Semibold"/>
            </a:endParaRPr>
          </a:p>
          <a:p>
            <a:pPr marL="457200" marR="0" lvl="1" indent="7937" algn="l" rtl="0">
              <a:spcBef>
                <a:spcPts val="0"/>
              </a:spcBef>
              <a:spcAft>
                <a:spcPts val="0"/>
              </a:spcAft>
              <a:buNone/>
            </a:pPr>
            <a:r>
              <a:rPr lang="en-US" sz="1800" b="0" i="0" u="none" strike="noStrike" cap="none" dirty="0">
                <a:solidFill>
                  <a:srgbClr val="000000"/>
                </a:solidFill>
                <a:latin typeface="Open Sans Semibold"/>
                <a:ea typeface="Calibri"/>
                <a:cs typeface="Open Sans Semibold"/>
                <a:sym typeface="Calibri"/>
              </a:rPr>
              <a:t>Compare two binary values</a:t>
            </a:r>
            <a:endParaRPr sz="1800" dirty="0">
              <a:solidFill>
                <a:srgbClr val="000000"/>
              </a:solidFill>
              <a:latin typeface="Open Sans Semibold"/>
              <a:cs typeface="Open Sans Semibold"/>
            </a:endParaRPr>
          </a:p>
          <a:p>
            <a:pPr marL="457200" marR="0" lvl="1" indent="7937" algn="l" rtl="0">
              <a:spcBef>
                <a:spcPts val="0"/>
              </a:spcBef>
              <a:spcAft>
                <a:spcPts val="0"/>
              </a:spcAft>
              <a:buNone/>
            </a:pPr>
            <a:r>
              <a:rPr lang="en-US" sz="1800" b="0" i="0" u="none" strike="noStrike" cap="none" dirty="0">
                <a:solidFill>
                  <a:srgbClr val="000000"/>
                </a:solidFill>
                <a:latin typeface="Open Sans Semibold"/>
                <a:ea typeface="Calibri"/>
                <a:cs typeface="Open Sans Semibold"/>
                <a:sym typeface="Calibri"/>
              </a:rPr>
              <a:t>If both values are same the output is 0</a:t>
            </a:r>
            <a:endParaRPr sz="1800" dirty="0">
              <a:solidFill>
                <a:srgbClr val="000000"/>
              </a:solidFill>
              <a:latin typeface="Open Sans Semibold"/>
              <a:cs typeface="Open Sans Semibold"/>
            </a:endParaRPr>
          </a:p>
          <a:p>
            <a:pPr marL="457200" marR="0" lvl="1" indent="7937" algn="l" rtl="0">
              <a:spcBef>
                <a:spcPts val="0"/>
              </a:spcBef>
              <a:spcAft>
                <a:spcPts val="0"/>
              </a:spcAft>
              <a:buNone/>
            </a:pPr>
            <a:r>
              <a:rPr lang="en-US" sz="1800" b="0" i="0" u="none" strike="noStrike" cap="none" dirty="0">
                <a:solidFill>
                  <a:srgbClr val="000000"/>
                </a:solidFill>
                <a:latin typeface="Open Sans Semibold"/>
                <a:ea typeface="Calibri"/>
                <a:cs typeface="Open Sans Semibold"/>
                <a:sym typeface="Calibri"/>
              </a:rPr>
              <a:t>If they are different the output is 1</a:t>
            </a:r>
            <a:endParaRPr sz="1800" dirty="0">
              <a:solidFill>
                <a:srgbClr val="000000"/>
              </a:solidFill>
              <a:latin typeface="Open Sans Semibold"/>
              <a:cs typeface="Open Sans Semibold"/>
            </a:endParaRPr>
          </a:p>
        </p:txBody>
      </p:sp>
      <p:cxnSp>
        <p:nvCxnSpPr>
          <p:cNvPr id="21" name="Shape 1113"/>
          <p:cNvCxnSpPr/>
          <p:nvPr/>
        </p:nvCxnSpPr>
        <p:spPr>
          <a:xfrm>
            <a:off x="6905185" y="4861281"/>
            <a:ext cx="1482817" cy="0"/>
          </a:xfrm>
          <a:prstGeom prst="straightConnector1">
            <a:avLst/>
          </a:prstGeom>
          <a:noFill/>
          <a:ln w="38100" cap="flat" cmpd="sng">
            <a:solidFill>
              <a:srgbClr val="464646"/>
            </a:solidFill>
            <a:prstDash val="solid"/>
            <a:round/>
            <a:headEnd type="none" w="med" len="med"/>
            <a:tailEnd type="none" w="med" len="med"/>
          </a:ln>
        </p:spPr>
      </p:cxnSp>
    </p:spTree>
    <p:extLst>
      <p:ext uri="{BB962C8B-B14F-4D97-AF65-F5344CB8AC3E}">
        <p14:creationId xmlns:p14="http://schemas.microsoft.com/office/powerpoint/2010/main" val="11545684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Autofit/>
          </a:bodyPr>
          <a:lstStyle/>
          <a:p>
            <a:r>
              <a:rPr lang="en-US" dirty="0"/>
              <a:t>Block Ciphers</a:t>
            </a:r>
          </a:p>
        </p:txBody>
      </p:sp>
      <p:sp>
        <p:nvSpPr>
          <p:cNvPr id="3" name="Content Placeholder 2"/>
          <p:cNvSpPr>
            <a:spLocks noGrp="1"/>
          </p:cNvSpPr>
          <p:nvPr>
            <p:ph sz="half" idx="10"/>
          </p:nvPr>
        </p:nvSpPr>
        <p:spPr/>
        <p:txBody>
          <a:bodyPr/>
          <a:lstStyle/>
          <a:p>
            <a:pPr lvl="0"/>
            <a:r>
              <a:rPr lang="en-US" dirty="0"/>
              <a:t>A block cipher operates on fixed-size blocks of text </a:t>
            </a:r>
          </a:p>
          <a:p>
            <a:pPr lvl="0"/>
            <a:r>
              <a:rPr lang="en-US" dirty="0"/>
              <a:t>The size of the block affects the strength of the cryptographic implementation</a:t>
            </a:r>
          </a:p>
          <a:p>
            <a:pPr lvl="0"/>
            <a:r>
              <a:rPr lang="en-US" dirty="0"/>
              <a:t>As plaintext is fed into the cryptosystem, it is divided into blocks </a:t>
            </a:r>
            <a:br>
              <a:rPr lang="en-US" dirty="0"/>
            </a:br>
            <a:r>
              <a:rPr lang="en-US" dirty="0"/>
              <a:t>of a preset size</a:t>
            </a:r>
          </a:p>
          <a:p>
            <a:pPr lvl="0"/>
            <a:r>
              <a:rPr lang="en-US" dirty="0"/>
              <a:t>Often a multiple of the ASCII character size — 64, 128, 192 bits, etc. </a:t>
            </a:r>
          </a:p>
          <a:p>
            <a:endParaRPr lang="en-US" dirty="0"/>
          </a:p>
          <a:p>
            <a:pPr marL="0" indent="0">
              <a:buNone/>
            </a:pPr>
            <a:endParaRPr lang="en-US" dirty="0"/>
          </a:p>
        </p:txBody>
      </p:sp>
    </p:spTree>
    <p:extLst>
      <p:ext uri="{BB962C8B-B14F-4D97-AF65-F5344CB8AC3E}">
        <p14:creationId xmlns:p14="http://schemas.microsoft.com/office/powerpoint/2010/main" val="39302641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195201" y="559553"/>
            <a:ext cx="10517021" cy="1143000"/>
          </a:xfrm>
        </p:spPr>
        <p:txBody>
          <a:bodyPr>
            <a:noAutofit/>
          </a:bodyPr>
          <a:lstStyle/>
          <a:p>
            <a:r>
              <a:rPr lang="en-US" dirty="0"/>
              <a:t>Block Ciphers (continued)</a:t>
            </a:r>
          </a:p>
        </p:txBody>
      </p:sp>
      <p:sp>
        <p:nvSpPr>
          <p:cNvPr id="15" name="Shape 1137"/>
          <p:cNvSpPr txBox="1"/>
          <p:nvPr/>
        </p:nvSpPr>
        <p:spPr>
          <a:xfrm>
            <a:off x="566156" y="3198462"/>
            <a:ext cx="3154323" cy="1280905"/>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4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pPr>
            <a:r>
              <a:rPr lang="en-US" sz="1800" dirty="0">
                <a:solidFill>
                  <a:srgbClr val="000000"/>
                </a:solidFill>
                <a:sym typeface="Calibri"/>
              </a:rPr>
              <a:t>More suitably implemented in software to execute on general-purpose computer </a:t>
            </a:r>
            <a:endParaRPr lang="en-US" sz="1800" dirty="0">
              <a:solidFill>
                <a:srgbClr val="000000"/>
              </a:solidFill>
            </a:endParaRPr>
          </a:p>
        </p:txBody>
      </p:sp>
      <p:sp>
        <p:nvSpPr>
          <p:cNvPr id="17" name="Shape 1137"/>
          <p:cNvSpPr txBox="1"/>
          <p:nvPr/>
        </p:nvSpPr>
        <p:spPr>
          <a:xfrm>
            <a:off x="566156" y="1710320"/>
            <a:ext cx="3154323" cy="1280905"/>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4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pPr>
            <a:r>
              <a:rPr lang="en-US" sz="1800" dirty="0">
                <a:solidFill>
                  <a:schemeClr val="tx1"/>
                </a:solidFill>
                <a:sym typeface="Calibri"/>
              </a:rPr>
              <a:t>Operate on fixed size blocks of plain text </a:t>
            </a:r>
            <a:endParaRPr lang="en-US" sz="1800" dirty="0">
              <a:solidFill>
                <a:schemeClr val="tx1"/>
              </a:solidFill>
            </a:endParaRPr>
          </a:p>
        </p:txBody>
      </p:sp>
      <p:sp>
        <p:nvSpPr>
          <p:cNvPr id="18" name="Shape 1137"/>
          <p:cNvSpPr txBox="1"/>
          <p:nvPr/>
        </p:nvSpPr>
        <p:spPr>
          <a:xfrm>
            <a:off x="566156" y="4686603"/>
            <a:ext cx="3154323" cy="1280905"/>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90000"/>
              </a:lnSpc>
              <a:spcBef>
                <a:spcPct val="0"/>
              </a:spcBef>
              <a:spcAft>
                <a:spcPct val="35000"/>
              </a:spcAft>
              <a:defRPr sz="24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pPr>
            <a:r>
              <a:rPr lang="en-US" sz="1800" dirty="0">
                <a:solidFill>
                  <a:srgbClr val="000000"/>
                </a:solidFill>
                <a:sym typeface="Calibri"/>
              </a:rPr>
              <a:t>Overlap when block operated as stream </a:t>
            </a:r>
          </a:p>
        </p:txBody>
      </p:sp>
      <p:pic>
        <p:nvPicPr>
          <p:cNvPr id="4" name="Picture 3">
            <a:extLst>
              <a:ext uri="{FF2B5EF4-FFF2-40B4-BE49-F238E27FC236}">
                <a16:creationId xmlns:a16="http://schemas.microsoft.com/office/drawing/2014/main" id="{D39F97DF-A759-4C93-A6DF-1D22F42A8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8829" y="1945680"/>
            <a:ext cx="7764509" cy="3729906"/>
          </a:xfrm>
          <a:prstGeom prst="rect">
            <a:avLst/>
          </a:prstGeom>
        </p:spPr>
      </p:pic>
    </p:spTree>
    <p:extLst>
      <p:ext uri="{BB962C8B-B14F-4D97-AF65-F5344CB8AC3E}">
        <p14:creationId xmlns:p14="http://schemas.microsoft.com/office/powerpoint/2010/main" val="17995964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Autofit/>
          </a:bodyPr>
          <a:lstStyle/>
          <a:p>
            <a:r>
              <a:rPr lang="en-US" dirty="0"/>
              <a:t>Key Length</a:t>
            </a:r>
          </a:p>
        </p:txBody>
      </p:sp>
      <p:sp>
        <p:nvSpPr>
          <p:cNvPr id="3" name="Content Placeholder 2">
            <a:extLst>
              <a:ext uri="{FF2B5EF4-FFF2-40B4-BE49-F238E27FC236}">
                <a16:creationId xmlns:a16="http://schemas.microsoft.com/office/drawing/2014/main" id="{8210E176-3011-4D9A-8992-0BD69030AECA}"/>
              </a:ext>
            </a:extLst>
          </p:cNvPr>
          <p:cNvSpPr>
            <a:spLocks noGrp="1"/>
          </p:cNvSpPr>
          <p:nvPr>
            <p:ph sz="half" idx="10"/>
          </p:nvPr>
        </p:nvSpPr>
        <p:spPr/>
        <p:txBody>
          <a:bodyPr/>
          <a:lstStyle/>
          <a:p>
            <a:r>
              <a:rPr lang="en-US" dirty="0">
                <a:ea typeface="Calibri"/>
                <a:sym typeface="Calibri"/>
              </a:rPr>
              <a:t>Important aspect of key management to consider when generating and using cryptographic keys</a:t>
            </a:r>
          </a:p>
          <a:p>
            <a:r>
              <a:rPr lang="en-US" dirty="0">
                <a:ea typeface="Calibri"/>
                <a:sym typeface="Calibri"/>
              </a:rPr>
              <a:t>The longer the key, the more </a:t>
            </a:r>
            <a:r>
              <a:rPr lang="en-US" dirty="0" err="1">
                <a:ea typeface="Calibri"/>
                <a:sym typeface="Calibri"/>
              </a:rPr>
              <a:t>keyspace</a:t>
            </a:r>
            <a:r>
              <a:rPr lang="en-US" dirty="0">
                <a:ea typeface="Calibri"/>
                <a:sym typeface="Calibri"/>
              </a:rPr>
              <a:t> it represents</a:t>
            </a:r>
          </a:p>
          <a:p>
            <a:endParaRPr lang="en-US" dirty="0">
              <a:ea typeface="Calibri"/>
              <a:sym typeface="Calibri"/>
            </a:endParaRPr>
          </a:p>
          <a:p>
            <a:endParaRPr lang="en-US" dirty="0"/>
          </a:p>
        </p:txBody>
      </p:sp>
    </p:spTree>
    <p:extLst>
      <p:ext uri="{BB962C8B-B14F-4D97-AF65-F5344CB8AC3E}">
        <p14:creationId xmlns:p14="http://schemas.microsoft.com/office/powerpoint/2010/main" val="32971612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Autofit/>
          </a:bodyPr>
          <a:lstStyle/>
          <a:p>
            <a:r>
              <a:rPr lang="en-US" dirty="0"/>
              <a:t>Block Size</a:t>
            </a:r>
          </a:p>
        </p:txBody>
      </p:sp>
      <p:sp>
        <p:nvSpPr>
          <p:cNvPr id="2" name="Content Placeholder 1">
            <a:extLst>
              <a:ext uri="{FF2B5EF4-FFF2-40B4-BE49-F238E27FC236}">
                <a16:creationId xmlns:a16="http://schemas.microsoft.com/office/drawing/2014/main" id="{6865E647-3C98-48AD-9382-DE99DC71552A}"/>
              </a:ext>
            </a:extLst>
          </p:cNvPr>
          <p:cNvSpPr>
            <a:spLocks noGrp="1"/>
          </p:cNvSpPr>
          <p:nvPr>
            <p:ph sz="half" idx="10"/>
          </p:nvPr>
        </p:nvSpPr>
        <p:spPr/>
        <p:txBody>
          <a:bodyPr/>
          <a:lstStyle/>
          <a:p>
            <a:r>
              <a:rPr lang="en-US" dirty="0">
                <a:ea typeface="Calibri"/>
                <a:sym typeface="Calibri"/>
              </a:rPr>
              <a:t>Block ciphers operate on a fixed length string of bits</a:t>
            </a:r>
          </a:p>
          <a:p>
            <a:r>
              <a:rPr lang="en-US" dirty="0">
                <a:ea typeface="Calibri"/>
                <a:sym typeface="Calibri"/>
              </a:rPr>
              <a:t>Typically 64 bits, or multiples of 64 bits</a:t>
            </a:r>
          </a:p>
          <a:p>
            <a:endParaRPr lang="en-US" dirty="0"/>
          </a:p>
        </p:txBody>
      </p:sp>
    </p:spTree>
    <p:extLst>
      <p:ext uri="{BB962C8B-B14F-4D97-AF65-F5344CB8AC3E}">
        <p14:creationId xmlns:p14="http://schemas.microsoft.com/office/powerpoint/2010/main" val="13741895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195200" y="559553"/>
            <a:ext cx="10451367" cy="1143000"/>
          </a:xfrm>
        </p:spPr>
        <p:txBody>
          <a:bodyPr>
            <a:noAutofit/>
          </a:bodyPr>
          <a:lstStyle/>
          <a:p>
            <a:pPr>
              <a:lnSpc>
                <a:spcPct val="110000"/>
              </a:lnSpc>
            </a:pPr>
            <a:r>
              <a:rPr lang="en-US" sz="5400" dirty="0"/>
              <a:t>Initialization Vectors (IV) – Why They Are Needed </a:t>
            </a:r>
          </a:p>
        </p:txBody>
      </p:sp>
      <p:sp>
        <p:nvSpPr>
          <p:cNvPr id="2" name="Content Placeholder 1">
            <a:extLst>
              <a:ext uri="{FF2B5EF4-FFF2-40B4-BE49-F238E27FC236}">
                <a16:creationId xmlns:a16="http://schemas.microsoft.com/office/drawing/2014/main" id="{575C77D5-4CD5-40DE-B059-00AE5F3A68F2}"/>
              </a:ext>
            </a:extLst>
          </p:cNvPr>
          <p:cNvSpPr>
            <a:spLocks noGrp="1"/>
          </p:cNvSpPr>
          <p:nvPr>
            <p:ph sz="half" idx="10"/>
          </p:nvPr>
        </p:nvSpPr>
        <p:spPr>
          <a:xfrm>
            <a:off x="1158240" y="1812126"/>
            <a:ext cx="10038080" cy="4353560"/>
          </a:xfrm>
        </p:spPr>
        <p:txBody>
          <a:bodyPr/>
          <a:lstStyle/>
          <a:p>
            <a:r>
              <a:rPr lang="en-US" dirty="0">
                <a:sym typeface="Calibri"/>
              </a:rPr>
              <a:t>Encrypting the same plaintext using the same key always produces the same ciphertext </a:t>
            </a:r>
          </a:p>
          <a:p>
            <a:r>
              <a:rPr lang="en-US" dirty="0">
                <a:sym typeface="Calibri"/>
              </a:rPr>
              <a:t>Encrypting the same message with different keys may produce discernable patterns</a:t>
            </a:r>
          </a:p>
          <a:p>
            <a:r>
              <a:rPr lang="en-US" dirty="0">
                <a:sym typeface="Calibri"/>
              </a:rPr>
              <a:t>An IV is a random value added to the plaintext message before encrypting so that each ciphertext will be substantially different</a:t>
            </a:r>
          </a:p>
          <a:p>
            <a:endParaRPr lang="en-US" dirty="0">
              <a:sym typeface="Calibri"/>
            </a:endParaRPr>
          </a:p>
          <a:p>
            <a:endParaRPr lang="en-US" dirty="0"/>
          </a:p>
          <a:p>
            <a:endParaRPr lang="en-US" dirty="0"/>
          </a:p>
        </p:txBody>
      </p:sp>
    </p:spTree>
    <p:extLst>
      <p:ext uri="{BB962C8B-B14F-4D97-AF65-F5344CB8AC3E}">
        <p14:creationId xmlns:p14="http://schemas.microsoft.com/office/powerpoint/2010/main" val="24406682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195201" y="559553"/>
            <a:ext cx="10517021" cy="1143000"/>
          </a:xfrm>
        </p:spPr>
        <p:txBody>
          <a:bodyPr>
            <a:noAutofit/>
          </a:bodyPr>
          <a:lstStyle/>
          <a:p>
            <a:r>
              <a:rPr lang="en-US" dirty="0" err="1"/>
              <a:t>Kerckhoff’s</a:t>
            </a:r>
            <a:r>
              <a:rPr lang="en-US" dirty="0"/>
              <a:t> Principle</a:t>
            </a:r>
          </a:p>
        </p:txBody>
      </p:sp>
      <p:sp>
        <p:nvSpPr>
          <p:cNvPr id="11" name="Shape 1182"/>
          <p:cNvSpPr txBox="1"/>
          <p:nvPr/>
        </p:nvSpPr>
        <p:spPr>
          <a:xfrm>
            <a:off x="2944043" y="2539999"/>
            <a:ext cx="6312214" cy="1854738"/>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100000"/>
              </a:lnSpc>
              <a:spcBef>
                <a:spcPct val="0"/>
              </a:spcBef>
              <a:spcAft>
                <a:spcPct val="35000"/>
              </a:spcAft>
              <a:defRPr sz="2400">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1" dirty="0">
                <a:solidFill>
                  <a:srgbClr val="000000"/>
                </a:solidFill>
                <a:sym typeface="Calibri"/>
              </a:rPr>
              <a:t>A cryptosystem should be secure </a:t>
            </a:r>
            <a:br>
              <a:rPr lang="en-US" i="1" dirty="0">
                <a:solidFill>
                  <a:srgbClr val="000000"/>
                </a:solidFill>
                <a:sym typeface="Calibri"/>
              </a:rPr>
            </a:br>
            <a:r>
              <a:rPr lang="en-US" i="1" dirty="0">
                <a:solidFill>
                  <a:srgbClr val="000000"/>
                </a:solidFill>
                <a:sym typeface="Calibri"/>
              </a:rPr>
              <a:t>even if everything about the system, except the key, is public knowledge </a:t>
            </a:r>
            <a:endParaRPr i="1" dirty="0">
              <a:solidFill>
                <a:srgbClr val="000000"/>
              </a:solidFill>
            </a:endParaRPr>
          </a:p>
        </p:txBody>
      </p:sp>
    </p:spTree>
    <p:extLst>
      <p:ext uri="{BB962C8B-B14F-4D97-AF65-F5344CB8AC3E}">
        <p14:creationId xmlns:p14="http://schemas.microsoft.com/office/powerpoint/2010/main" val="3871773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221" y="3132209"/>
            <a:ext cx="8428499" cy="1362075"/>
          </a:xfrm>
        </p:spPr>
        <p:txBody>
          <a:bodyPr/>
          <a:lstStyle/>
          <a:p>
            <a:r>
              <a:rPr lang="en-US" dirty="0"/>
              <a:t>Processes Using Secure Design Principles</a:t>
            </a:r>
            <a:endParaRPr lang="en-US" dirty="0">
              <a:solidFill>
                <a:srgbClr val="000000"/>
              </a:solidFill>
            </a:endParaRPr>
          </a:p>
        </p:txBody>
      </p:sp>
      <p:sp>
        <p:nvSpPr>
          <p:cNvPr id="3" name="Text Placeholder 2"/>
          <p:cNvSpPr>
            <a:spLocks noGrp="1"/>
          </p:cNvSpPr>
          <p:nvPr>
            <p:ph type="body" idx="1"/>
          </p:nvPr>
        </p:nvSpPr>
        <p:spPr>
          <a:xfrm>
            <a:off x="707650" y="1530350"/>
            <a:ext cx="8428039" cy="1500188"/>
          </a:xfrm>
        </p:spPr>
        <p:txBody>
          <a:bodyPr/>
          <a:lstStyle/>
          <a:p>
            <a:r>
              <a:rPr lang="en-US" sz="4600" dirty="0">
                <a:solidFill>
                  <a:srgbClr val="006F53"/>
                </a:solidFill>
              </a:rPr>
              <a:t>Module 1</a:t>
            </a:r>
          </a:p>
        </p:txBody>
      </p:sp>
    </p:spTree>
    <p:extLst>
      <p:ext uri="{BB962C8B-B14F-4D97-AF65-F5344CB8AC3E}">
        <p14:creationId xmlns:p14="http://schemas.microsoft.com/office/powerpoint/2010/main" val="10981273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High Work Factor</a:t>
            </a:r>
            <a:endParaRPr lang="en-US" sz="6000" dirty="0"/>
          </a:p>
        </p:txBody>
      </p:sp>
      <p:sp>
        <p:nvSpPr>
          <p:cNvPr id="6" name="Content Placeholder 5"/>
          <p:cNvSpPr>
            <a:spLocks noGrp="1"/>
          </p:cNvSpPr>
          <p:nvPr>
            <p:ph sz="half" idx="10"/>
          </p:nvPr>
        </p:nvSpPr>
        <p:spPr>
          <a:xfrm>
            <a:off x="1158240" y="1812126"/>
            <a:ext cx="9440432" cy="4042574"/>
          </a:xfrm>
          <a:prstGeom prst="rect">
            <a:avLst/>
          </a:prstGeom>
        </p:spPr>
        <p:txBody>
          <a:bodyPr/>
          <a:lstStyle/>
          <a:p>
            <a:pPr lvl="0"/>
            <a:r>
              <a:rPr lang="en-US" dirty="0"/>
              <a:t>Measured in units such as:</a:t>
            </a:r>
          </a:p>
          <a:p>
            <a:pPr marL="658813" lvl="1"/>
            <a:r>
              <a:rPr lang="en-US" dirty="0"/>
              <a:t>Hours of computing time </a:t>
            </a:r>
          </a:p>
          <a:p>
            <a:pPr marL="658813" lvl="1"/>
            <a:r>
              <a:rPr lang="en-US" dirty="0"/>
              <a:t>Cost in dollars of breaking the encryption</a:t>
            </a:r>
          </a:p>
          <a:p>
            <a:pPr lvl="0"/>
            <a:r>
              <a:rPr lang="en-US" dirty="0"/>
              <a:t>If the work factor is sufficiently high, the encryption system is considered to be practically or economically unbreakable </a:t>
            </a:r>
          </a:p>
        </p:txBody>
      </p:sp>
    </p:spTree>
    <p:extLst>
      <p:ext uri="{BB962C8B-B14F-4D97-AF65-F5344CB8AC3E}">
        <p14:creationId xmlns:p14="http://schemas.microsoft.com/office/powerpoint/2010/main" val="3626551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Autofit/>
          </a:bodyPr>
          <a:lstStyle/>
          <a:p>
            <a:r>
              <a:rPr lang="en-US" dirty="0"/>
              <a:t>Substitution Ciphers</a:t>
            </a:r>
          </a:p>
        </p:txBody>
      </p:sp>
      <p:sp>
        <p:nvSpPr>
          <p:cNvPr id="2" name="Content Placeholder 1">
            <a:extLst>
              <a:ext uri="{FF2B5EF4-FFF2-40B4-BE49-F238E27FC236}">
                <a16:creationId xmlns:a16="http://schemas.microsoft.com/office/drawing/2014/main" id="{6EB88252-B5F9-4B72-91ED-F66F5C60AA50}"/>
              </a:ext>
            </a:extLst>
          </p:cNvPr>
          <p:cNvSpPr>
            <a:spLocks noGrp="1"/>
          </p:cNvSpPr>
          <p:nvPr>
            <p:ph sz="half" idx="10"/>
          </p:nvPr>
        </p:nvSpPr>
        <p:spPr>
          <a:xfrm>
            <a:off x="1158240" y="1812126"/>
            <a:ext cx="5986320" cy="4353560"/>
          </a:xfrm>
        </p:spPr>
        <p:txBody>
          <a:bodyPr/>
          <a:lstStyle/>
          <a:p>
            <a:r>
              <a:rPr lang="en-US" dirty="0">
                <a:sym typeface="Calibri"/>
              </a:rPr>
              <a:t>The process of substituting one letter for another based upon a </a:t>
            </a:r>
            <a:r>
              <a:rPr lang="en-US" dirty="0" err="1">
                <a:sym typeface="Calibri"/>
              </a:rPr>
              <a:t>cryptovariable</a:t>
            </a:r>
            <a:endParaRPr lang="en-US" dirty="0">
              <a:sym typeface="Calibri"/>
            </a:endParaRPr>
          </a:p>
          <a:p>
            <a:r>
              <a:rPr lang="en-US" dirty="0">
                <a:sym typeface="Calibri"/>
              </a:rPr>
              <a:t>Involves shifting positions in the alphabet of a defined number of characters (Caesar cipher and </a:t>
            </a:r>
            <a:r>
              <a:rPr lang="en-US" dirty="0" err="1">
                <a:sym typeface="Calibri"/>
              </a:rPr>
              <a:t>Vigenere</a:t>
            </a:r>
            <a:r>
              <a:rPr lang="en-US" dirty="0">
                <a:sym typeface="Calibri"/>
              </a:rPr>
              <a:t> cipher)</a:t>
            </a:r>
          </a:p>
          <a:p>
            <a:r>
              <a:rPr lang="en-US" dirty="0">
                <a:sym typeface="Calibri"/>
              </a:rPr>
              <a:t>Involves using a scrambled alphabet </a:t>
            </a:r>
            <a:br>
              <a:rPr lang="en-US" dirty="0">
                <a:sym typeface="Calibri"/>
              </a:rPr>
            </a:br>
            <a:r>
              <a:rPr lang="en-US" dirty="0">
                <a:sym typeface="Calibri"/>
              </a:rPr>
              <a:t>to substitute one letter for another (Enigma machine) </a:t>
            </a:r>
          </a:p>
          <a:p>
            <a:endParaRPr lang="en-US" dirty="0"/>
          </a:p>
          <a:p>
            <a:endParaRPr lang="en-US" dirty="0"/>
          </a:p>
        </p:txBody>
      </p:sp>
      <p:pic>
        <p:nvPicPr>
          <p:cNvPr id="19" name="Shape 1201" descr="http://ccgi.jkhudson.plus.com/codes/codegraphics/ciphwheel2.gif"/>
          <p:cNvPicPr preferRelativeResize="0"/>
          <p:nvPr/>
        </p:nvPicPr>
        <p:blipFill rotWithShape="1">
          <a:blip r:embed="rId3">
            <a:alphaModFix/>
          </a:blip>
          <a:srcRect/>
          <a:stretch/>
        </p:blipFill>
        <p:spPr>
          <a:xfrm>
            <a:off x="7144560" y="1812126"/>
            <a:ext cx="4168259" cy="4193320"/>
          </a:xfrm>
          <a:prstGeom prst="rect">
            <a:avLst/>
          </a:prstGeom>
          <a:noFill/>
          <a:ln>
            <a:noFill/>
          </a:ln>
        </p:spPr>
      </p:pic>
    </p:spTree>
    <p:extLst>
      <p:ext uri="{BB962C8B-B14F-4D97-AF65-F5344CB8AC3E}">
        <p14:creationId xmlns:p14="http://schemas.microsoft.com/office/powerpoint/2010/main" val="11529597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377748-8F68-4FC8-8C01-31E64DDBFA4F}"/>
              </a:ext>
            </a:extLst>
          </p:cNvPr>
          <p:cNvSpPr>
            <a:spLocks noGrp="1"/>
          </p:cNvSpPr>
          <p:nvPr>
            <p:ph sz="half" idx="10"/>
          </p:nvPr>
        </p:nvSpPr>
        <p:spPr>
          <a:xfrm>
            <a:off x="1158240" y="1812126"/>
            <a:ext cx="5536474" cy="4353560"/>
          </a:xfrm>
        </p:spPr>
        <p:txBody>
          <a:bodyPr/>
          <a:lstStyle/>
          <a:p>
            <a:r>
              <a:rPr lang="en-US" dirty="0">
                <a:sym typeface="Calibri"/>
              </a:rPr>
              <a:t>Cryptosystems that use transposition or permutation</a:t>
            </a:r>
          </a:p>
          <a:p>
            <a:r>
              <a:rPr lang="en-US" dirty="0">
                <a:sym typeface="Calibri"/>
              </a:rPr>
              <a:t>Rely on concealing the message through the transposing of or interchanging the order of the letters</a:t>
            </a:r>
            <a:endParaRPr lang="en-US" dirty="0"/>
          </a:p>
          <a:p>
            <a:endParaRPr lang="en-US" dirty="0"/>
          </a:p>
          <a:p>
            <a:endParaRPr lang="en-US" dirty="0"/>
          </a:p>
        </p:txBody>
      </p:sp>
      <p:graphicFrame>
        <p:nvGraphicFramePr>
          <p:cNvPr id="1212" name="Shape 1212"/>
          <p:cNvGraphicFramePr/>
          <p:nvPr>
            <p:extLst>
              <p:ext uri="{D42A27DB-BD31-4B8C-83A1-F6EECF244321}">
                <p14:modId xmlns:p14="http://schemas.microsoft.com/office/powerpoint/2010/main" val="1695124331"/>
              </p:ext>
            </p:extLst>
          </p:nvPr>
        </p:nvGraphicFramePr>
        <p:xfrm>
          <a:off x="7570658" y="1702553"/>
          <a:ext cx="3463102" cy="3760200"/>
        </p:xfrm>
        <a:graphic>
          <a:graphicData uri="http://schemas.openxmlformats.org/drawingml/2006/table">
            <a:tbl>
              <a:tblPr>
                <a:noFill/>
              </a:tblPr>
              <a:tblGrid>
                <a:gridCol w="693731">
                  <a:extLst>
                    <a:ext uri="{9D8B030D-6E8A-4147-A177-3AD203B41FA5}">
                      <a16:colId xmlns:a16="http://schemas.microsoft.com/office/drawing/2014/main" val="20000"/>
                    </a:ext>
                  </a:extLst>
                </a:gridCol>
                <a:gridCol w="691880">
                  <a:extLst>
                    <a:ext uri="{9D8B030D-6E8A-4147-A177-3AD203B41FA5}">
                      <a16:colId xmlns:a16="http://schemas.microsoft.com/office/drawing/2014/main" val="20001"/>
                    </a:ext>
                  </a:extLst>
                </a:gridCol>
                <a:gridCol w="691880">
                  <a:extLst>
                    <a:ext uri="{9D8B030D-6E8A-4147-A177-3AD203B41FA5}">
                      <a16:colId xmlns:a16="http://schemas.microsoft.com/office/drawing/2014/main" val="20002"/>
                    </a:ext>
                  </a:extLst>
                </a:gridCol>
                <a:gridCol w="691880">
                  <a:extLst>
                    <a:ext uri="{9D8B030D-6E8A-4147-A177-3AD203B41FA5}">
                      <a16:colId xmlns:a16="http://schemas.microsoft.com/office/drawing/2014/main" val="20003"/>
                    </a:ext>
                  </a:extLst>
                </a:gridCol>
                <a:gridCol w="693731">
                  <a:extLst>
                    <a:ext uri="{9D8B030D-6E8A-4147-A177-3AD203B41FA5}">
                      <a16:colId xmlns:a16="http://schemas.microsoft.com/office/drawing/2014/main" val="20004"/>
                    </a:ext>
                  </a:extLst>
                </a:gridCol>
              </a:tblGrid>
              <a:tr h="626700">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T</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H</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I</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S</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I</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extLst>
                  <a:ext uri="{0D108BD9-81ED-4DB2-BD59-A6C34878D82A}">
                    <a16:rowId xmlns:a16="http://schemas.microsoft.com/office/drawing/2014/main" val="10000"/>
                  </a:ext>
                </a:extLst>
              </a:tr>
              <a:tr h="626700">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S</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A</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N</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E</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X</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626700">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A</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M</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P</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L</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E</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626700">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O</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F</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T</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R</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A</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626700">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N</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S</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P</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O</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S</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r h="626700">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I</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T</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I</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O</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18605A"/>
                        </a:buClr>
                        <a:buSzPts val="3200"/>
                        <a:buFont typeface="Arial"/>
                        <a:buNone/>
                      </a:pPr>
                      <a:r>
                        <a:rPr lang="en-US" sz="2400" b="0" i="0" u="none" strike="noStrike" cap="none" dirty="0">
                          <a:solidFill>
                            <a:srgbClr val="000000"/>
                          </a:solidFill>
                          <a:latin typeface="Open Sans Semibold"/>
                          <a:ea typeface="Arial"/>
                          <a:cs typeface="Open Sans Semibold"/>
                          <a:sym typeface="Arial"/>
                        </a:rPr>
                        <a:t>N</a:t>
                      </a:r>
                      <a:endParaRPr sz="2400" b="0" dirty="0">
                        <a:solidFill>
                          <a:srgbClr val="000000"/>
                        </a:solidFill>
                        <a:latin typeface="Open Sans Semibold"/>
                        <a:cs typeface="Open Sans Semibold"/>
                      </a:endParaRPr>
                    </a:p>
                  </a:txBody>
                  <a:tcPr marL="91474" marR="91474" marT="45725" marB="45725"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chemeClr val="lt1"/>
                    </a:solidFill>
                  </a:tcPr>
                </a:tc>
                <a:extLst>
                  <a:ext uri="{0D108BD9-81ED-4DB2-BD59-A6C34878D82A}">
                    <a16:rowId xmlns:a16="http://schemas.microsoft.com/office/drawing/2014/main" val="10005"/>
                  </a:ext>
                </a:extLst>
              </a:tr>
            </a:tbl>
          </a:graphicData>
        </a:graphic>
      </p:graphicFrame>
      <p:sp>
        <p:nvSpPr>
          <p:cNvPr id="1213" name="Shape 1213"/>
          <p:cNvSpPr txBox="1"/>
          <p:nvPr/>
        </p:nvSpPr>
        <p:spPr>
          <a:xfrm>
            <a:off x="7457058" y="5544486"/>
            <a:ext cx="3692542" cy="4320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7054"/>
              </a:buClr>
              <a:buSzPts val="2000"/>
              <a:buFont typeface="Arial"/>
              <a:buNone/>
            </a:pPr>
            <a:r>
              <a:rPr lang="en-US" sz="1800" dirty="0">
                <a:solidFill>
                  <a:srgbClr val="000000"/>
                </a:solidFill>
                <a:latin typeface="Open Sans Semibold"/>
                <a:ea typeface="Calibri"/>
                <a:cs typeface="Open Sans Semibold"/>
                <a:sym typeface="Calibri"/>
              </a:rPr>
              <a:t>Rectangular Substitution Tables </a:t>
            </a:r>
            <a:endParaRPr sz="1800" dirty="0">
              <a:solidFill>
                <a:srgbClr val="000000"/>
              </a:solidFill>
              <a:latin typeface="Open Sans Semibold"/>
              <a:cs typeface="Open Sans Semibold"/>
            </a:endParaRPr>
          </a:p>
        </p:txBody>
      </p:sp>
      <p:sp>
        <p:nvSpPr>
          <p:cNvPr id="10" name="Title 1"/>
          <p:cNvSpPr txBox="1">
            <a:spLocks/>
          </p:cNvSpPr>
          <p:nvPr/>
        </p:nvSpPr>
        <p:spPr>
          <a:xfrm>
            <a:off x="1195201" y="559553"/>
            <a:ext cx="10517021"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Transposition Ciphers</a:t>
            </a:r>
          </a:p>
        </p:txBody>
      </p:sp>
    </p:spTree>
    <p:extLst>
      <p:ext uri="{BB962C8B-B14F-4D97-AF65-F5344CB8AC3E}">
        <p14:creationId xmlns:p14="http://schemas.microsoft.com/office/powerpoint/2010/main" val="10359627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graphicFrame>
        <p:nvGraphicFramePr>
          <p:cNvPr id="1224" name="Shape 1224"/>
          <p:cNvGraphicFramePr/>
          <p:nvPr>
            <p:extLst>
              <p:ext uri="{D42A27DB-BD31-4B8C-83A1-F6EECF244321}">
                <p14:modId xmlns:p14="http://schemas.microsoft.com/office/powerpoint/2010/main" val="303260292"/>
              </p:ext>
            </p:extLst>
          </p:nvPr>
        </p:nvGraphicFramePr>
        <p:xfrm>
          <a:off x="1395401" y="2951696"/>
          <a:ext cx="9955845" cy="2713950"/>
        </p:xfrm>
        <a:graphic>
          <a:graphicData uri="http://schemas.openxmlformats.org/drawingml/2006/table">
            <a:tbl>
              <a:tblPr>
                <a:noFill/>
              </a:tblPr>
              <a:tblGrid>
                <a:gridCol w="368735">
                  <a:extLst>
                    <a:ext uri="{9D8B030D-6E8A-4147-A177-3AD203B41FA5}">
                      <a16:colId xmlns:a16="http://schemas.microsoft.com/office/drawing/2014/main" val="20000"/>
                    </a:ext>
                  </a:extLst>
                </a:gridCol>
                <a:gridCol w="368735">
                  <a:extLst>
                    <a:ext uri="{9D8B030D-6E8A-4147-A177-3AD203B41FA5}">
                      <a16:colId xmlns:a16="http://schemas.microsoft.com/office/drawing/2014/main" val="20001"/>
                    </a:ext>
                  </a:extLst>
                </a:gridCol>
                <a:gridCol w="368735">
                  <a:extLst>
                    <a:ext uri="{9D8B030D-6E8A-4147-A177-3AD203B41FA5}">
                      <a16:colId xmlns:a16="http://schemas.microsoft.com/office/drawing/2014/main" val="20002"/>
                    </a:ext>
                  </a:extLst>
                </a:gridCol>
                <a:gridCol w="368735">
                  <a:extLst>
                    <a:ext uri="{9D8B030D-6E8A-4147-A177-3AD203B41FA5}">
                      <a16:colId xmlns:a16="http://schemas.microsoft.com/office/drawing/2014/main" val="20003"/>
                    </a:ext>
                  </a:extLst>
                </a:gridCol>
                <a:gridCol w="368735">
                  <a:extLst>
                    <a:ext uri="{9D8B030D-6E8A-4147-A177-3AD203B41FA5}">
                      <a16:colId xmlns:a16="http://schemas.microsoft.com/office/drawing/2014/main" val="20004"/>
                    </a:ext>
                  </a:extLst>
                </a:gridCol>
                <a:gridCol w="368735">
                  <a:extLst>
                    <a:ext uri="{9D8B030D-6E8A-4147-A177-3AD203B41FA5}">
                      <a16:colId xmlns:a16="http://schemas.microsoft.com/office/drawing/2014/main" val="20005"/>
                    </a:ext>
                  </a:extLst>
                </a:gridCol>
                <a:gridCol w="368735">
                  <a:extLst>
                    <a:ext uri="{9D8B030D-6E8A-4147-A177-3AD203B41FA5}">
                      <a16:colId xmlns:a16="http://schemas.microsoft.com/office/drawing/2014/main" val="20006"/>
                    </a:ext>
                  </a:extLst>
                </a:gridCol>
                <a:gridCol w="368735">
                  <a:extLst>
                    <a:ext uri="{9D8B030D-6E8A-4147-A177-3AD203B41FA5}">
                      <a16:colId xmlns:a16="http://schemas.microsoft.com/office/drawing/2014/main" val="20007"/>
                    </a:ext>
                  </a:extLst>
                </a:gridCol>
                <a:gridCol w="368735">
                  <a:extLst>
                    <a:ext uri="{9D8B030D-6E8A-4147-A177-3AD203B41FA5}">
                      <a16:colId xmlns:a16="http://schemas.microsoft.com/office/drawing/2014/main" val="20008"/>
                    </a:ext>
                  </a:extLst>
                </a:gridCol>
                <a:gridCol w="368735">
                  <a:extLst>
                    <a:ext uri="{9D8B030D-6E8A-4147-A177-3AD203B41FA5}">
                      <a16:colId xmlns:a16="http://schemas.microsoft.com/office/drawing/2014/main" val="20009"/>
                    </a:ext>
                  </a:extLst>
                </a:gridCol>
                <a:gridCol w="368735">
                  <a:extLst>
                    <a:ext uri="{9D8B030D-6E8A-4147-A177-3AD203B41FA5}">
                      <a16:colId xmlns:a16="http://schemas.microsoft.com/office/drawing/2014/main" val="20010"/>
                    </a:ext>
                  </a:extLst>
                </a:gridCol>
                <a:gridCol w="368735">
                  <a:extLst>
                    <a:ext uri="{9D8B030D-6E8A-4147-A177-3AD203B41FA5}">
                      <a16:colId xmlns:a16="http://schemas.microsoft.com/office/drawing/2014/main" val="20011"/>
                    </a:ext>
                  </a:extLst>
                </a:gridCol>
                <a:gridCol w="368735">
                  <a:extLst>
                    <a:ext uri="{9D8B030D-6E8A-4147-A177-3AD203B41FA5}">
                      <a16:colId xmlns:a16="http://schemas.microsoft.com/office/drawing/2014/main" val="20012"/>
                    </a:ext>
                  </a:extLst>
                </a:gridCol>
                <a:gridCol w="368735">
                  <a:extLst>
                    <a:ext uri="{9D8B030D-6E8A-4147-A177-3AD203B41FA5}">
                      <a16:colId xmlns:a16="http://schemas.microsoft.com/office/drawing/2014/main" val="20013"/>
                    </a:ext>
                  </a:extLst>
                </a:gridCol>
                <a:gridCol w="368735">
                  <a:extLst>
                    <a:ext uri="{9D8B030D-6E8A-4147-A177-3AD203B41FA5}">
                      <a16:colId xmlns:a16="http://schemas.microsoft.com/office/drawing/2014/main" val="20014"/>
                    </a:ext>
                  </a:extLst>
                </a:gridCol>
                <a:gridCol w="368735">
                  <a:extLst>
                    <a:ext uri="{9D8B030D-6E8A-4147-A177-3AD203B41FA5}">
                      <a16:colId xmlns:a16="http://schemas.microsoft.com/office/drawing/2014/main" val="20015"/>
                    </a:ext>
                  </a:extLst>
                </a:gridCol>
                <a:gridCol w="368735">
                  <a:extLst>
                    <a:ext uri="{9D8B030D-6E8A-4147-A177-3AD203B41FA5}">
                      <a16:colId xmlns:a16="http://schemas.microsoft.com/office/drawing/2014/main" val="20016"/>
                    </a:ext>
                  </a:extLst>
                </a:gridCol>
                <a:gridCol w="368735">
                  <a:extLst>
                    <a:ext uri="{9D8B030D-6E8A-4147-A177-3AD203B41FA5}">
                      <a16:colId xmlns:a16="http://schemas.microsoft.com/office/drawing/2014/main" val="20017"/>
                    </a:ext>
                  </a:extLst>
                </a:gridCol>
                <a:gridCol w="368735">
                  <a:extLst>
                    <a:ext uri="{9D8B030D-6E8A-4147-A177-3AD203B41FA5}">
                      <a16:colId xmlns:a16="http://schemas.microsoft.com/office/drawing/2014/main" val="20018"/>
                    </a:ext>
                  </a:extLst>
                </a:gridCol>
                <a:gridCol w="368735">
                  <a:extLst>
                    <a:ext uri="{9D8B030D-6E8A-4147-A177-3AD203B41FA5}">
                      <a16:colId xmlns:a16="http://schemas.microsoft.com/office/drawing/2014/main" val="20019"/>
                    </a:ext>
                  </a:extLst>
                </a:gridCol>
                <a:gridCol w="368735">
                  <a:extLst>
                    <a:ext uri="{9D8B030D-6E8A-4147-A177-3AD203B41FA5}">
                      <a16:colId xmlns:a16="http://schemas.microsoft.com/office/drawing/2014/main" val="20020"/>
                    </a:ext>
                  </a:extLst>
                </a:gridCol>
                <a:gridCol w="368735">
                  <a:extLst>
                    <a:ext uri="{9D8B030D-6E8A-4147-A177-3AD203B41FA5}">
                      <a16:colId xmlns:a16="http://schemas.microsoft.com/office/drawing/2014/main" val="20021"/>
                    </a:ext>
                  </a:extLst>
                </a:gridCol>
                <a:gridCol w="368735">
                  <a:extLst>
                    <a:ext uri="{9D8B030D-6E8A-4147-A177-3AD203B41FA5}">
                      <a16:colId xmlns:a16="http://schemas.microsoft.com/office/drawing/2014/main" val="20022"/>
                    </a:ext>
                  </a:extLst>
                </a:gridCol>
                <a:gridCol w="368735">
                  <a:extLst>
                    <a:ext uri="{9D8B030D-6E8A-4147-A177-3AD203B41FA5}">
                      <a16:colId xmlns:a16="http://schemas.microsoft.com/office/drawing/2014/main" val="20023"/>
                    </a:ext>
                  </a:extLst>
                </a:gridCol>
                <a:gridCol w="368735">
                  <a:extLst>
                    <a:ext uri="{9D8B030D-6E8A-4147-A177-3AD203B41FA5}">
                      <a16:colId xmlns:a16="http://schemas.microsoft.com/office/drawing/2014/main" val="20024"/>
                    </a:ext>
                  </a:extLst>
                </a:gridCol>
                <a:gridCol w="368735">
                  <a:extLst>
                    <a:ext uri="{9D8B030D-6E8A-4147-A177-3AD203B41FA5}">
                      <a16:colId xmlns:a16="http://schemas.microsoft.com/office/drawing/2014/main" val="20025"/>
                    </a:ext>
                  </a:extLst>
                </a:gridCol>
                <a:gridCol w="368735">
                  <a:extLst>
                    <a:ext uri="{9D8B030D-6E8A-4147-A177-3AD203B41FA5}">
                      <a16:colId xmlns:a16="http://schemas.microsoft.com/office/drawing/2014/main" val="20026"/>
                    </a:ext>
                  </a:extLst>
                </a:gridCol>
              </a:tblGrid>
              <a:tr h="452325">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dirty="0">
                        <a:solidFill>
                          <a:schemeClr val="lt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A</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B</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C</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D</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E</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F</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G</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H</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I</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J</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K</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L</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M</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N</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O</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P</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Q</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R</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S</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T</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U</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V</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l"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W</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X</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Y</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lt1"/>
                        </a:buClr>
                        <a:buSzPts val="1900"/>
                        <a:buFont typeface="Arial"/>
                        <a:buNone/>
                      </a:pPr>
                      <a:r>
                        <a:rPr lang="en-US" sz="1900" b="1" i="0" u="none" strike="noStrike" cap="none" dirty="0">
                          <a:solidFill>
                            <a:schemeClr val="lt1"/>
                          </a:solidFill>
                          <a:latin typeface="Arial"/>
                          <a:ea typeface="Arial"/>
                          <a:cs typeface="Arial"/>
                          <a:sym typeface="Arial"/>
                        </a:rPr>
                        <a:t>Z</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extLst>
                  <a:ext uri="{0D108BD9-81ED-4DB2-BD59-A6C34878D82A}">
                    <a16:rowId xmlns:a16="http://schemas.microsoft.com/office/drawing/2014/main" val="10000"/>
                  </a:ext>
                </a:extLst>
              </a:tr>
              <a:tr h="452325">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bg1"/>
                          </a:solidFill>
                          <a:latin typeface="Arial"/>
                          <a:ea typeface="Arial"/>
                          <a:cs typeface="Arial"/>
                          <a:sym typeface="Arial"/>
                        </a:rPr>
                        <a:t>1</a:t>
                      </a:r>
                      <a:endParaRPr dirty="0">
                        <a:solidFill>
                          <a:schemeClr val="bg1"/>
                        </a:solidFil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Z</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A</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B</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C</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D</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E</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F</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G</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H</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I</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J</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K</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L</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M</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N</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O</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P</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Q</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R</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S</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T</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U</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V</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l"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W</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X</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Y</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extLst>
                  <a:ext uri="{0D108BD9-81ED-4DB2-BD59-A6C34878D82A}">
                    <a16:rowId xmlns:a16="http://schemas.microsoft.com/office/drawing/2014/main" val="10001"/>
                  </a:ext>
                </a:extLst>
              </a:tr>
              <a:tr h="452325">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bg1"/>
                          </a:solidFill>
                          <a:latin typeface="Arial"/>
                          <a:ea typeface="Arial"/>
                          <a:cs typeface="Arial"/>
                          <a:sym typeface="Arial"/>
                        </a:rPr>
                        <a:t>2</a:t>
                      </a:r>
                      <a:endParaRPr dirty="0">
                        <a:solidFill>
                          <a:schemeClr val="bg1"/>
                        </a:solidFil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Y</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Z</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A</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B</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C</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D</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E</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F</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G</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H</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I</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J</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K</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L</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M</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N</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O</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P</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Q</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R</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S</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T</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U</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V</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l"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W</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X</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extLst>
                  <a:ext uri="{0D108BD9-81ED-4DB2-BD59-A6C34878D82A}">
                    <a16:rowId xmlns:a16="http://schemas.microsoft.com/office/drawing/2014/main" val="10002"/>
                  </a:ext>
                </a:extLst>
              </a:tr>
              <a:tr h="452325">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bg1"/>
                          </a:solidFill>
                          <a:latin typeface="Arial"/>
                          <a:ea typeface="Arial"/>
                          <a:cs typeface="Arial"/>
                          <a:sym typeface="Arial"/>
                        </a:rPr>
                        <a:t>3</a:t>
                      </a:r>
                      <a:endParaRPr dirty="0">
                        <a:solidFill>
                          <a:schemeClr val="bg1"/>
                        </a:solidFil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X</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Y</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Z</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A</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B</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C</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D</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E</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F</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G</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H</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I</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J</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K</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L</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M</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N</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O</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P</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Q</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R</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S</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T</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U</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V</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W</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extLst>
                  <a:ext uri="{0D108BD9-81ED-4DB2-BD59-A6C34878D82A}">
                    <a16:rowId xmlns:a16="http://schemas.microsoft.com/office/drawing/2014/main" val="10003"/>
                  </a:ext>
                </a:extLst>
              </a:tr>
              <a:tr h="452325">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bg1"/>
                          </a:solidFill>
                          <a:latin typeface="Arial"/>
                          <a:ea typeface="Arial"/>
                          <a:cs typeface="Arial"/>
                          <a:sym typeface="Arial"/>
                        </a:rPr>
                        <a:t>4</a:t>
                      </a:r>
                      <a:endParaRPr dirty="0">
                        <a:solidFill>
                          <a:schemeClr val="bg1"/>
                        </a:solidFil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W</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X</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Y</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Z</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A</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B</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C</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D</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E</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F</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G</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H</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I</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J</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K</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L</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M</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N</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O</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P</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Q</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R</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S</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T</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U</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dk1"/>
                          </a:solidFill>
                          <a:latin typeface="Arial"/>
                          <a:ea typeface="Arial"/>
                          <a:cs typeface="Arial"/>
                          <a:sym typeface="Arial"/>
                        </a:rPr>
                        <a:t>V</a:t>
                      </a:r>
                      <a:endParaRPr dirty="0"/>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10000"/>
                      </a:srgbClr>
                    </a:solidFill>
                  </a:tcPr>
                </a:tc>
                <a:extLst>
                  <a:ext uri="{0D108BD9-81ED-4DB2-BD59-A6C34878D82A}">
                    <a16:rowId xmlns:a16="http://schemas.microsoft.com/office/drawing/2014/main" val="10004"/>
                  </a:ext>
                </a:extLst>
              </a:tr>
              <a:tr h="452325">
                <a:tc>
                  <a:txBody>
                    <a:bodyPr/>
                    <a:lstStyle/>
                    <a:p>
                      <a:pPr marL="0" marR="0" lvl="0" indent="0" algn="ctr" rtl="0">
                        <a:lnSpc>
                          <a:spcPct val="100000"/>
                        </a:lnSpc>
                        <a:spcBef>
                          <a:spcPts val="0"/>
                        </a:spcBef>
                        <a:spcAft>
                          <a:spcPts val="0"/>
                        </a:spcAft>
                        <a:buClr>
                          <a:schemeClr val="dk1"/>
                        </a:buClr>
                        <a:buSzPts val="1900"/>
                        <a:buFont typeface="Arial"/>
                        <a:buNone/>
                      </a:pPr>
                      <a:r>
                        <a:rPr lang="en-US" sz="1900" b="1" i="0" u="none" strike="noStrike" cap="none" dirty="0">
                          <a:solidFill>
                            <a:schemeClr val="bg1"/>
                          </a:solidFill>
                          <a:latin typeface="Arial"/>
                          <a:ea typeface="Arial"/>
                          <a:cs typeface="Arial"/>
                          <a:sym typeface="Arial"/>
                        </a:rPr>
                        <a:t>…</a:t>
                      </a:r>
                      <a:endParaRPr dirty="0">
                        <a:solidFill>
                          <a:schemeClr val="bg1"/>
                        </a:solidFil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464646"/>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dirty="0">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dirty="0">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dirty="0">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tc>
                  <a:txBody>
                    <a:bodyPr/>
                    <a:lstStyle/>
                    <a:p>
                      <a:pPr marL="0" marR="0" lvl="0" indent="0" algn="ctr" rtl="0">
                        <a:lnSpc>
                          <a:spcPct val="100000"/>
                        </a:lnSpc>
                        <a:spcBef>
                          <a:spcPts val="0"/>
                        </a:spcBef>
                        <a:spcAft>
                          <a:spcPts val="0"/>
                        </a:spcAft>
                        <a:buClr>
                          <a:schemeClr val="dk1"/>
                        </a:buClr>
                        <a:buSzPts val="1900"/>
                        <a:buFont typeface="Calibri"/>
                        <a:buNone/>
                      </a:pPr>
                      <a:endParaRPr sz="1900" b="1" i="0" u="none" strike="noStrike" cap="none" dirty="0">
                        <a:solidFill>
                          <a:schemeClr val="dk1"/>
                        </a:solidFill>
                        <a:latin typeface="Arial"/>
                        <a:ea typeface="Arial"/>
                        <a:cs typeface="Arial"/>
                        <a:sym typeface="Arial"/>
                      </a:endParaRPr>
                    </a:p>
                  </a:txBody>
                  <a:tcPr marL="76945" marR="76945" marT="44150" marB="4415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898989">
                        <a:alpha val="25000"/>
                      </a:srgbClr>
                    </a:solidFill>
                  </a:tcPr>
                </a:tc>
                <a:extLst>
                  <a:ext uri="{0D108BD9-81ED-4DB2-BD59-A6C34878D82A}">
                    <a16:rowId xmlns:a16="http://schemas.microsoft.com/office/drawing/2014/main" val="10005"/>
                  </a:ext>
                </a:extLst>
              </a:tr>
            </a:tbl>
          </a:graphicData>
        </a:graphic>
      </p:graphicFrame>
      <p:sp>
        <p:nvSpPr>
          <p:cNvPr id="1225" name="Shape 1225"/>
          <p:cNvSpPr txBox="1"/>
          <p:nvPr/>
        </p:nvSpPr>
        <p:spPr>
          <a:xfrm>
            <a:off x="1285634" y="5795665"/>
            <a:ext cx="6222080" cy="5390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851619"/>
              </a:buClr>
              <a:buSzPts val="1800"/>
              <a:buFont typeface="Arial"/>
              <a:buNone/>
            </a:pPr>
            <a:r>
              <a:rPr lang="en-US" sz="1800" b="0" dirty="0">
                <a:solidFill>
                  <a:schemeClr val="dk1"/>
                </a:solidFill>
                <a:latin typeface="Open Sans Semibold"/>
                <a:ea typeface="Cabin"/>
                <a:cs typeface="Open Sans Semibold"/>
                <a:sym typeface="Cabin"/>
              </a:rPr>
              <a:t>Encrypt the plaintext ‘FEEDBACK’ using a key of 3241</a:t>
            </a:r>
            <a:endParaRPr sz="1800" dirty="0">
              <a:latin typeface="Open Sans Semibold"/>
              <a:cs typeface="Open Sans Semibold"/>
            </a:endParaRPr>
          </a:p>
        </p:txBody>
      </p:sp>
      <p:sp>
        <p:nvSpPr>
          <p:cNvPr id="1226" name="Shape 1226"/>
          <p:cNvSpPr txBox="1"/>
          <p:nvPr/>
        </p:nvSpPr>
        <p:spPr>
          <a:xfrm>
            <a:off x="8399009" y="5847201"/>
            <a:ext cx="1561694" cy="357535"/>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18605A"/>
              </a:buClr>
              <a:buSzPts val="1890"/>
              <a:buFont typeface="Cabin"/>
              <a:buNone/>
            </a:pPr>
            <a:r>
              <a:rPr lang="en-US" sz="1800" b="1" dirty="0">
                <a:solidFill>
                  <a:schemeClr val="dk1"/>
                </a:solidFill>
                <a:latin typeface="Open Sans Semibold"/>
                <a:ea typeface="Cabin"/>
                <a:cs typeface="Open Sans Semibold"/>
                <a:sym typeface="Cabin"/>
              </a:rPr>
              <a:t>CCACYYYJ</a:t>
            </a:r>
            <a:endParaRPr sz="1800" dirty="0">
              <a:latin typeface="Open Sans Semibold"/>
              <a:cs typeface="Open Sans Semibold"/>
            </a:endParaRPr>
          </a:p>
        </p:txBody>
      </p:sp>
      <p:sp>
        <p:nvSpPr>
          <p:cNvPr id="11" name="Title 1"/>
          <p:cNvSpPr txBox="1">
            <a:spLocks/>
          </p:cNvSpPr>
          <p:nvPr/>
        </p:nvSpPr>
        <p:spPr>
          <a:xfrm>
            <a:off x="1195201" y="559553"/>
            <a:ext cx="10996799"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spc="-100" dirty="0" err="1"/>
              <a:t>Monoalphabetic</a:t>
            </a:r>
            <a:r>
              <a:rPr lang="en-US" spc="-100" dirty="0"/>
              <a:t> and Polyalphabetic Ciphers</a:t>
            </a:r>
          </a:p>
        </p:txBody>
      </p:sp>
      <p:sp>
        <p:nvSpPr>
          <p:cNvPr id="3" name="Content Placeholder 2">
            <a:extLst>
              <a:ext uri="{FF2B5EF4-FFF2-40B4-BE49-F238E27FC236}">
                <a16:creationId xmlns:a16="http://schemas.microsoft.com/office/drawing/2014/main" id="{060D58A1-72B7-4A9A-9E7D-858F93E7A84C}"/>
              </a:ext>
            </a:extLst>
          </p:cNvPr>
          <p:cNvSpPr>
            <a:spLocks noGrp="1"/>
          </p:cNvSpPr>
          <p:nvPr>
            <p:ph sz="half" idx="10"/>
          </p:nvPr>
        </p:nvSpPr>
        <p:spPr>
          <a:xfrm>
            <a:off x="1158240" y="1812125"/>
            <a:ext cx="10038080" cy="1335583"/>
          </a:xfrm>
        </p:spPr>
        <p:txBody>
          <a:bodyPr numCol="2"/>
          <a:lstStyle/>
          <a:p>
            <a:r>
              <a:rPr lang="en-US" dirty="0">
                <a:sym typeface="Calibri"/>
              </a:rPr>
              <a:t>Monoalphabetic Cipher</a:t>
            </a:r>
            <a:endParaRPr lang="en-US" dirty="0"/>
          </a:p>
          <a:p>
            <a:endParaRPr lang="en-US" dirty="0">
              <a:sym typeface="Calibri"/>
            </a:endParaRPr>
          </a:p>
          <a:p>
            <a:endParaRPr lang="en-US" dirty="0">
              <a:sym typeface="Calibri"/>
            </a:endParaRPr>
          </a:p>
          <a:p>
            <a:r>
              <a:rPr lang="en-US" dirty="0">
                <a:sym typeface="Calibri"/>
              </a:rPr>
              <a:t>Polyalphabetic Cipher</a:t>
            </a:r>
          </a:p>
          <a:p>
            <a:pPr lvl="1"/>
            <a:r>
              <a:rPr lang="en-US" dirty="0">
                <a:sym typeface="Calibri"/>
              </a:rPr>
              <a:t>Developed Circa 15th Century</a:t>
            </a:r>
            <a:endParaRPr lang="en-US" dirty="0"/>
          </a:p>
          <a:p>
            <a:endParaRPr lang="en-US" dirty="0"/>
          </a:p>
        </p:txBody>
      </p:sp>
    </p:spTree>
    <p:extLst>
      <p:ext uri="{BB962C8B-B14F-4D97-AF65-F5344CB8AC3E}">
        <p14:creationId xmlns:p14="http://schemas.microsoft.com/office/powerpoint/2010/main" val="315813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2" name="Shape 1232"/>
          <p:cNvSpPr txBox="1"/>
          <p:nvPr/>
        </p:nvSpPr>
        <p:spPr>
          <a:xfrm>
            <a:off x="6283884" y="-1340271"/>
            <a:ext cx="3053772" cy="3640194"/>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851619"/>
              </a:buClr>
              <a:buSzPts val="3200"/>
              <a:buFont typeface="Arial"/>
              <a:buChar char="•"/>
            </a:pPr>
            <a:endParaRPr dirty="0"/>
          </a:p>
        </p:txBody>
      </p:sp>
      <p:sp>
        <p:nvSpPr>
          <p:cNvPr id="1233" name="Shape 1233"/>
          <p:cNvSpPr/>
          <p:nvPr/>
        </p:nvSpPr>
        <p:spPr>
          <a:xfrm>
            <a:off x="5017126" y="1819033"/>
            <a:ext cx="4139126" cy="264974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Open Sans Semibold"/>
                <a:ea typeface="Calibri"/>
                <a:cs typeface="Open Sans Semibold"/>
                <a:sym typeface="Calibri"/>
              </a:rPr>
              <a:t>Value of Message </a:t>
            </a:r>
            <a:endParaRPr sz="1800" dirty="0">
              <a:latin typeface="Open Sans Semibold"/>
              <a:cs typeface="Open Sans Semibold"/>
            </a:endParaRPr>
          </a:p>
          <a:p>
            <a:pPr marL="0" marR="0" lvl="0" indent="0" algn="l" rtl="0">
              <a:spcBef>
                <a:spcPts val="0"/>
              </a:spcBef>
              <a:spcAft>
                <a:spcPts val="0"/>
              </a:spcAft>
              <a:buNone/>
            </a:pPr>
            <a:r>
              <a:rPr lang="en-US" sz="1800" dirty="0">
                <a:solidFill>
                  <a:schemeClr val="dk1"/>
                </a:solidFill>
                <a:latin typeface="Open Sans Semibold"/>
                <a:ea typeface="Calibri"/>
                <a:cs typeface="Open Sans Semibold"/>
                <a:sym typeface="Calibri"/>
              </a:rPr>
              <a:t>‘THIS message …’</a:t>
            </a:r>
            <a:endParaRPr sz="1800" dirty="0">
              <a:latin typeface="Open Sans Semibold"/>
              <a:cs typeface="Open Sans Semibold"/>
            </a:endParaRPr>
          </a:p>
          <a:p>
            <a:pPr marL="0" marR="0" lvl="0" indent="0" algn="l" rtl="0">
              <a:spcBef>
                <a:spcPts val="0"/>
              </a:spcBef>
              <a:spcAft>
                <a:spcPts val="0"/>
              </a:spcAft>
              <a:buNone/>
            </a:pPr>
            <a:endParaRPr sz="1800" dirty="0">
              <a:solidFill>
                <a:schemeClr val="dk1"/>
              </a:solidFill>
              <a:latin typeface="Open Sans Semibold"/>
              <a:ea typeface="Calibri"/>
              <a:cs typeface="Open Sans Semibold"/>
              <a:sym typeface="Calibri"/>
            </a:endParaRPr>
          </a:p>
          <a:p>
            <a:pPr marL="0" marR="0" lvl="0" indent="0" algn="l" rtl="0">
              <a:spcBef>
                <a:spcPts val="0"/>
              </a:spcBef>
              <a:spcAft>
                <a:spcPts val="0"/>
              </a:spcAft>
              <a:buNone/>
            </a:pPr>
            <a:r>
              <a:rPr lang="en-US" sz="1800" dirty="0">
                <a:solidFill>
                  <a:schemeClr val="dk1"/>
                </a:solidFill>
                <a:latin typeface="Open Sans Semibold"/>
                <a:ea typeface="Calibri"/>
                <a:cs typeface="Open Sans Semibold"/>
                <a:sym typeface="Calibri"/>
              </a:rPr>
              <a:t>+ Value of Key</a:t>
            </a:r>
            <a:endParaRPr sz="1800" dirty="0">
              <a:latin typeface="Open Sans Semibold"/>
              <a:cs typeface="Open Sans Semibold"/>
            </a:endParaRPr>
          </a:p>
          <a:p>
            <a:pPr marL="0" marR="0" lvl="0" indent="0" algn="l" rtl="0">
              <a:spcBef>
                <a:spcPts val="0"/>
              </a:spcBef>
              <a:spcAft>
                <a:spcPts val="0"/>
              </a:spcAft>
              <a:buNone/>
            </a:pPr>
            <a:r>
              <a:rPr lang="en-US" sz="1800" dirty="0">
                <a:solidFill>
                  <a:schemeClr val="dk1"/>
                </a:solidFill>
                <a:latin typeface="Open Sans Semibold"/>
                <a:ea typeface="Calibri"/>
                <a:cs typeface="Open Sans Semibold"/>
                <a:sym typeface="Calibri"/>
              </a:rPr>
              <a:t> ‘on periodic …’</a:t>
            </a:r>
            <a:endParaRPr sz="1800" dirty="0">
              <a:latin typeface="Open Sans Semibold"/>
              <a:cs typeface="Open Sans Semibold"/>
            </a:endParaRPr>
          </a:p>
          <a:p>
            <a:pPr marL="0" marR="0" lvl="0" indent="0" algn="l" rtl="0">
              <a:spcBef>
                <a:spcPts val="0"/>
              </a:spcBef>
              <a:spcAft>
                <a:spcPts val="0"/>
              </a:spcAft>
              <a:buNone/>
            </a:pPr>
            <a:endParaRPr sz="1800" dirty="0">
              <a:solidFill>
                <a:schemeClr val="dk1"/>
              </a:solidFill>
              <a:latin typeface="Open Sans Semibold"/>
              <a:ea typeface="Calibri"/>
              <a:cs typeface="Open Sans Semibold"/>
              <a:sym typeface="Calibri"/>
            </a:endParaRPr>
          </a:p>
          <a:p>
            <a:pPr marL="0" marR="0" lvl="0" indent="0" algn="l" rtl="0">
              <a:spcBef>
                <a:spcPts val="0"/>
              </a:spcBef>
              <a:spcAft>
                <a:spcPts val="0"/>
              </a:spcAft>
              <a:buNone/>
            </a:pPr>
            <a:endParaRPr sz="1800" dirty="0">
              <a:solidFill>
                <a:schemeClr val="dk1"/>
              </a:solidFill>
              <a:latin typeface="Open Sans Semibold"/>
              <a:ea typeface="Calibri"/>
              <a:cs typeface="Open Sans Semibold"/>
              <a:sym typeface="Calibri"/>
            </a:endParaRPr>
          </a:p>
          <a:p>
            <a:pPr marL="0" marR="0" lvl="0" indent="0" algn="l" rtl="0">
              <a:spcBef>
                <a:spcPts val="0"/>
              </a:spcBef>
              <a:spcAft>
                <a:spcPts val="0"/>
              </a:spcAft>
              <a:buNone/>
            </a:pPr>
            <a:r>
              <a:rPr lang="en-US" sz="1800" dirty="0">
                <a:solidFill>
                  <a:schemeClr val="dk1"/>
                </a:solidFill>
                <a:latin typeface="Open Sans Semibold"/>
                <a:ea typeface="Calibri"/>
                <a:cs typeface="Open Sans Semibold"/>
                <a:sym typeface="Calibri"/>
              </a:rPr>
              <a:t>= Value of Ciphertext</a:t>
            </a:r>
            <a:endParaRPr sz="1800" dirty="0">
              <a:latin typeface="Open Sans Semibold"/>
              <a:cs typeface="Open Sans Semibold"/>
            </a:endParaRPr>
          </a:p>
        </p:txBody>
      </p:sp>
      <p:sp>
        <p:nvSpPr>
          <p:cNvPr id="8" name="Title 1"/>
          <p:cNvSpPr txBox="1">
            <a:spLocks/>
          </p:cNvSpPr>
          <p:nvPr/>
        </p:nvSpPr>
        <p:spPr>
          <a:xfrm>
            <a:off x="1195201" y="559553"/>
            <a:ext cx="10517021"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Running Key Cipher</a:t>
            </a:r>
          </a:p>
        </p:txBody>
      </p:sp>
      <p:sp>
        <p:nvSpPr>
          <p:cNvPr id="9" name="Content Placeholder 5"/>
          <p:cNvSpPr>
            <a:spLocks noGrp="1"/>
          </p:cNvSpPr>
          <p:nvPr>
            <p:ph sz="half" idx="10"/>
          </p:nvPr>
        </p:nvSpPr>
        <p:spPr>
          <a:xfrm>
            <a:off x="1158240" y="1812126"/>
            <a:ext cx="3670741" cy="1778573"/>
          </a:xfrm>
          <a:prstGeom prst="rect">
            <a:avLst/>
          </a:prstGeom>
        </p:spPr>
        <p:txBody>
          <a:bodyPr/>
          <a:lstStyle/>
          <a:p>
            <a:pPr lvl="0"/>
            <a:r>
              <a:rPr lang="en-US" dirty="0"/>
              <a:t>Use the value of plaintext letters and a value of key based on a shared book</a:t>
            </a:r>
          </a:p>
        </p:txBody>
      </p:sp>
      <p:graphicFrame>
        <p:nvGraphicFramePr>
          <p:cNvPr id="2" name="Table 1"/>
          <p:cNvGraphicFramePr>
            <a:graphicFrameLocks noGrp="1"/>
          </p:cNvGraphicFramePr>
          <p:nvPr>
            <p:extLst>
              <p:ext uri="{D42A27DB-BD31-4B8C-83A1-F6EECF244321}">
                <p14:modId xmlns:p14="http://schemas.microsoft.com/office/powerpoint/2010/main" val="343931585"/>
              </p:ext>
            </p:extLst>
          </p:nvPr>
        </p:nvGraphicFramePr>
        <p:xfrm>
          <a:off x="9069292" y="1280754"/>
          <a:ext cx="2599764" cy="3470544"/>
        </p:xfrm>
        <a:graphic>
          <a:graphicData uri="http://schemas.openxmlformats.org/drawingml/2006/table">
            <a:tbl>
              <a:tblPr firstRow="1" bandRow="1">
                <a:tableStyleId>{5940675A-B579-460E-94D1-54222C63F5DA}</a:tableStyleId>
              </a:tblPr>
              <a:tblGrid>
                <a:gridCol w="649941">
                  <a:extLst>
                    <a:ext uri="{9D8B030D-6E8A-4147-A177-3AD203B41FA5}">
                      <a16:colId xmlns:a16="http://schemas.microsoft.com/office/drawing/2014/main" val="20000"/>
                    </a:ext>
                  </a:extLst>
                </a:gridCol>
                <a:gridCol w="649941">
                  <a:extLst>
                    <a:ext uri="{9D8B030D-6E8A-4147-A177-3AD203B41FA5}">
                      <a16:colId xmlns:a16="http://schemas.microsoft.com/office/drawing/2014/main" val="20001"/>
                    </a:ext>
                  </a:extLst>
                </a:gridCol>
                <a:gridCol w="649941">
                  <a:extLst>
                    <a:ext uri="{9D8B030D-6E8A-4147-A177-3AD203B41FA5}">
                      <a16:colId xmlns:a16="http://schemas.microsoft.com/office/drawing/2014/main" val="20002"/>
                    </a:ext>
                  </a:extLst>
                </a:gridCol>
                <a:gridCol w="649941">
                  <a:extLst>
                    <a:ext uri="{9D8B030D-6E8A-4147-A177-3AD203B41FA5}">
                      <a16:colId xmlns:a16="http://schemas.microsoft.com/office/drawing/2014/main" val="20003"/>
                    </a:ext>
                  </a:extLst>
                </a:gridCol>
              </a:tblGrid>
              <a:tr h="433818">
                <a:tc>
                  <a:txBody>
                    <a:bodyPr/>
                    <a:lstStyle/>
                    <a:p>
                      <a:pPr algn="r"/>
                      <a:r>
                        <a:rPr lang="en-US" sz="2400" b="1" dirty="0">
                          <a:latin typeface="Open Sans Semibold"/>
                          <a:cs typeface="Open Sans Semibold"/>
                        </a:rPr>
                        <a:t>T</a:t>
                      </a:r>
                    </a:p>
                  </a:txBody>
                  <a:tcPr marT="12700" marB="1270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400" b="1" dirty="0">
                          <a:latin typeface="Open Sans Semibold"/>
                          <a:cs typeface="Open Sans Semibold"/>
                        </a:rPr>
                        <a:t>H</a:t>
                      </a:r>
                    </a:p>
                  </a:txBody>
                  <a:tcPr marT="12700" marB="1270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400" b="1" dirty="0">
                          <a:latin typeface="Open Sans Semibold"/>
                          <a:cs typeface="Open Sans Semibold"/>
                        </a:rPr>
                        <a:t>I</a:t>
                      </a:r>
                    </a:p>
                  </a:txBody>
                  <a:tcPr marT="12700" marB="1270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400" b="1" dirty="0">
                          <a:latin typeface="Open Sans Semibold"/>
                          <a:cs typeface="Open Sans Semibold"/>
                        </a:rPr>
                        <a:t>S</a:t>
                      </a:r>
                    </a:p>
                  </a:txBody>
                  <a:tcPr marT="12700" marB="1270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33818">
                <a:tc>
                  <a:txBody>
                    <a:bodyPr/>
                    <a:lstStyle/>
                    <a:p>
                      <a:pPr algn="r"/>
                      <a:r>
                        <a:rPr lang="en-US" sz="2400" dirty="0">
                          <a:latin typeface="Open Sans Semibold"/>
                          <a:cs typeface="Open Sans Semibold"/>
                        </a:rPr>
                        <a:t>19</a:t>
                      </a:r>
                    </a:p>
                  </a:txBody>
                  <a:tcPr marT="12700" marB="1270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400" dirty="0">
                          <a:latin typeface="Open Sans Semibold"/>
                          <a:cs typeface="Open Sans Semibold"/>
                        </a:rPr>
                        <a:t>7</a:t>
                      </a:r>
                    </a:p>
                  </a:txBody>
                  <a:tcPr marT="12700" marB="1270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400" dirty="0">
                          <a:latin typeface="Open Sans Semibold"/>
                          <a:cs typeface="Open Sans Semibold"/>
                        </a:rPr>
                        <a:t>8</a:t>
                      </a:r>
                    </a:p>
                  </a:txBody>
                  <a:tcPr marT="12700" marB="1270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400" dirty="0">
                          <a:latin typeface="Open Sans Semibold"/>
                          <a:cs typeface="Open Sans Semibold"/>
                        </a:rPr>
                        <a:t>18</a:t>
                      </a:r>
                    </a:p>
                  </a:txBody>
                  <a:tcPr marT="12700" marB="1270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33818">
                <a:tc>
                  <a:txBody>
                    <a:bodyPr/>
                    <a:lstStyle/>
                    <a:p>
                      <a:pPr algn="r"/>
                      <a:r>
                        <a:rPr lang="en-US" sz="2400" dirty="0">
                          <a:latin typeface="Open Sans Semibold"/>
                          <a:cs typeface="Open Sans Semibold"/>
                        </a:rPr>
                        <a:t>O</a:t>
                      </a:r>
                    </a:p>
                  </a:txBody>
                  <a:tcPr marT="12700" marB="1270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400" dirty="0">
                          <a:latin typeface="Open Sans Semibold"/>
                          <a:cs typeface="Open Sans Semibold"/>
                        </a:rPr>
                        <a:t>N</a:t>
                      </a:r>
                    </a:p>
                  </a:txBody>
                  <a:tcPr marT="12700" marB="1270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400" dirty="0">
                          <a:latin typeface="Open Sans Semibold"/>
                          <a:cs typeface="Open Sans Semibold"/>
                        </a:rPr>
                        <a:t>P</a:t>
                      </a:r>
                    </a:p>
                  </a:txBody>
                  <a:tcPr marT="12700" marB="1270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400" dirty="0">
                          <a:latin typeface="Open Sans Semibold"/>
                          <a:cs typeface="Open Sans Semibold"/>
                        </a:rPr>
                        <a:t>E</a:t>
                      </a:r>
                    </a:p>
                  </a:txBody>
                  <a:tcPr marT="12700" marB="1270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33818">
                <a:tc>
                  <a:txBody>
                    <a:bodyPr/>
                    <a:lstStyle/>
                    <a:p>
                      <a:pPr algn="r"/>
                      <a:r>
                        <a:rPr lang="en-US" sz="2400" dirty="0">
                          <a:latin typeface="Open Sans Semibold"/>
                          <a:cs typeface="Open Sans Semibold"/>
                        </a:rPr>
                        <a:t>14</a:t>
                      </a:r>
                    </a:p>
                  </a:txBody>
                  <a:tcPr marT="12700" marB="12700">
                    <a:lnL w="12700" cmpd="sng">
                      <a:noFill/>
                    </a:lnL>
                    <a:lnR w="12700" cmpd="sng">
                      <a:noFill/>
                    </a:lnR>
                    <a:lnT w="12700" cmpd="sng">
                      <a:noFill/>
                    </a:lnT>
                    <a:lnB w="12700" cap="flat" cmpd="sng" algn="ctr">
                      <a:solidFill>
                        <a:prstClr val="black">
                          <a:lumMod val="65000"/>
                          <a:lumOff val="35000"/>
                        </a:prst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400" dirty="0">
                          <a:latin typeface="Open Sans Semibold"/>
                          <a:cs typeface="Open Sans Semibold"/>
                        </a:rPr>
                        <a:t>13</a:t>
                      </a:r>
                    </a:p>
                  </a:txBody>
                  <a:tcPr marT="12700" marB="12700">
                    <a:lnL w="12700" cmpd="sng">
                      <a:noFill/>
                    </a:lnL>
                    <a:lnR w="12700" cmpd="sng">
                      <a:noFill/>
                    </a:lnR>
                    <a:lnT w="12700" cmpd="sng">
                      <a:noFill/>
                    </a:lnT>
                    <a:lnB w="12700" cap="flat" cmpd="sng" algn="ctr">
                      <a:solidFill>
                        <a:prstClr val="black">
                          <a:lumMod val="65000"/>
                          <a:lumOff val="35000"/>
                        </a:prst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400" dirty="0">
                          <a:latin typeface="Open Sans Semibold"/>
                          <a:cs typeface="Open Sans Semibold"/>
                        </a:rPr>
                        <a:t>15</a:t>
                      </a:r>
                    </a:p>
                  </a:txBody>
                  <a:tcPr marT="12700" marB="12700">
                    <a:lnL w="12700" cmpd="sng">
                      <a:noFill/>
                    </a:lnL>
                    <a:lnR w="12700" cmpd="sng">
                      <a:noFill/>
                    </a:lnR>
                    <a:lnT w="12700" cmpd="sng">
                      <a:noFill/>
                    </a:lnT>
                    <a:lnB w="12700" cap="flat" cmpd="sng" algn="ctr">
                      <a:solidFill>
                        <a:prstClr val="black">
                          <a:lumMod val="65000"/>
                          <a:lumOff val="35000"/>
                        </a:prst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400" dirty="0">
                          <a:latin typeface="Open Sans Semibold"/>
                          <a:cs typeface="Open Sans Semibold"/>
                        </a:rPr>
                        <a:t>5</a:t>
                      </a:r>
                    </a:p>
                  </a:txBody>
                  <a:tcPr marT="12700" marB="12700">
                    <a:lnL w="12700" cmpd="sng">
                      <a:noFill/>
                    </a:lnL>
                    <a:lnR w="12700" cmpd="sng">
                      <a:noFill/>
                    </a:lnR>
                    <a:lnT w="12700" cmpd="sng">
                      <a:noFill/>
                    </a:lnT>
                    <a:lnB w="12700" cap="flat" cmpd="sng" algn="ctr">
                      <a:solidFill>
                        <a:prstClr val="black">
                          <a:lumMod val="65000"/>
                          <a:lumOff val="35000"/>
                        </a:prst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33818">
                <a:tc>
                  <a:txBody>
                    <a:bodyPr/>
                    <a:lstStyle/>
                    <a:p>
                      <a:pPr algn="r"/>
                      <a:r>
                        <a:rPr lang="en-US" sz="2400" dirty="0">
                          <a:solidFill>
                            <a:srgbClr val="006F53"/>
                          </a:solidFill>
                          <a:latin typeface="Open Sans Semibold"/>
                          <a:cs typeface="Open Sans Semibold"/>
                        </a:rPr>
                        <a:t>33</a:t>
                      </a:r>
                    </a:p>
                  </a:txBody>
                  <a:tcPr marT="12700" marB="12700">
                    <a:lnL w="12700" cmpd="sng">
                      <a:noFill/>
                    </a:lnL>
                    <a:lnR w="12700" cmpd="sng">
                      <a:noFill/>
                    </a:lnR>
                    <a:lnT w="12700" cap="flat" cmpd="sng" algn="ctr">
                      <a:solidFill>
                        <a:prstClr val="black">
                          <a:lumMod val="65000"/>
                          <a:lumOff val="35000"/>
                        </a:prst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r"/>
                      <a:r>
                        <a:rPr lang="en-US" sz="2400" dirty="0">
                          <a:solidFill>
                            <a:srgbClr val="006F53"/>
                          </a:solidFill>
                          <a:latin typeface="Open Sans Semibold"/>
                          <a:cs typeface="Open Sans Semibold"/>
                        </a:rPr>
                        <a:t>20</a:t>
                      </a:r>
                    </a:p>
                  </a:txBody>
                  <a:tcPr marT="12700" marB="12700">
                    <a:lnL w="12700" cmpd="sng">
                      <a:noFill/>
                    </a:lnL>
                    <a:lnR w="12700" cmpd="sng">
                      <a:noFill/>
                    </a:lnR>
                    <a:lnT w="12700" cap="flat" cmpd="sng" algn="ctr">
                      <a:solidFill>
                        <a:prstClr val="black">
                          <a:lumMod val="65000"/>
                          <a:lumOff val="35000"/>
                        </a:prst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r"/>
                      <a:r>
                        <a:rPr lang="en-US" sz="2400" dirty="0">
                          <a:solidFill>
                            <a:srgbClr val="006F53"/>
                          </a:solidFill>
                          <a:latin typeface="Open Sans Semibold"/>
                          <a:cs typeface="Open Sans Semibold"/>
                        </a:rPr>
                        <a:t>23</a:t>
                      </a:r>
                    </a:p>
                  </a:txBody>
                  <a:tcPr marT="12700" marB="12700">
                    <a:lnL w="12700" cmpd="sng">
                      <a:noFill/>
                    </a:lnL>
                    <a:lnR w="12700" cmpd="sng">
                      <a:noFill/>
                    </a:lnR>
                    <a:lnT w="12700" cap="flat" cmpd="sng" algn="ctr">
                      <a:solidFill>
                        <a:prstClr val="black">
                          <a:lumMod val="65000"/>
                          <a:lumOff val="35000"/>
                        </a:prst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r"/>
                      <a:r>
                        <a:rPr lang="en-US" sz="2400" dirty="0">
                          <a:solidFill>
                            <a:srgbClr val="006F53"/>
                          </a:solidFill>
                          <a:latin typeface="Open Sans Semibold"/>
                          <a:cs typeface="Open Sans Semibold"/>
                        </a:rPr>
                        <a:t>22</a:t>
                      </a:r>
                    </a:p>
                  </a:txBody>
                  <a:tcPr marT="12700" marB="12700">
                    <a:lnL w="12700" cmpd="sng">
                      <a:noFill/>
                    </a:lnL>
                    <a:lnR w="12700" cmpd="sng">
                      <a:noFill/>
                    </a:lnR>
                    <a:lnT w="12700" cap="flat" cmpd="sng" algn="ctr">
                      <a:solidFill>
                        <a:prstClr val="black">
                          <a:lumMod val="65000"/>
                          <a:lumOff val="35000"/>
                        </a:prst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33818">
                <a:tc>
                  <a:txBody>
                    <a:bodyPr/>
                    <a:lstStyle/>
                    <a:p>
                      <a:pPr algn="r"/>
                      <a:r>
                        <a:rPr lang="en-US" sz="2400" dirty="0">
                          <a:solidFill>
                            <a:srgbClr val="006F53"/>
                          </a:solidFill>
                          <a:latin typeface="Open Sans Semibold"/>
                          <a:cs typeface="Open Sans Semibold"/>
                        </a:rPr>
                        <a:t>-26</a:t>
                      </a:r>
                    </a:p>
                  </a:txBody>
                  <a:tcPr marT="12700" marB="12700">
                    <a:lnL w="12700" cmpd="sng">
                      <a:noFill/>
                    </a:lnL>
                    <a:lnR w="12700" cmpd="sng">
                      <a:noFill/>
                    </a:lnR>
                    <a:lnT w="12700" cmpd="sng">
                      <a:noFill/>
                    </a:lnT>
                    <a:lnB w="12700" cap="flat" cmpd="sng" algn="ctr">
                      <a:solidFill>
                        <a:srgbClr val="5959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2400" dirty="0">
                        <a:solidFill>
                          <a:srgbClr val="006F53"/>
                        </a:solidFill>
                        <a:latin typeface="Open Sans Semibold"/>
                        <a:cs typeface="Open Sans Semibold"/>
                      </a:endParaRPr>
                    </a:p>
                  </a:txBody>
                  <a:tcPr marT="12700" marB="12700">
                    <a:lnL w="12700" cmpd="sng">
                      <a:noFill/>
                    </a:lnL>
                    <a:lnR w="12700" cmpd="sng">
                      <a:noFill/>
                    </a:lnR>
                    <a:lnT w="12700" cmpd="sng">
                      <a:noFill/>
                    </a:lnT>
                    <a:lnB w="12700" cap="flat" cmpd="sng" algn="ctr">
                      <a:solidFill>
                        <a:srgbClr val="5959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2400" dirty="0">
                        <a:solidFill>
                          <a:srgbClr val="006F53"/>
                        </a:solidFill>
                        <a:latin typeface="Open Sans Semibold"/>
                        <a:cs typeface="Open Sans Semibold"/>
                      </a:endParaRPr>
                    </a:p>
                  </a:txBody>
                  <a:tcPr marT="12700" marB="12700">
                    <a:lnL w="12700" cmpd="sng">
                      <a:noFill/>
                    </a:lnL>
                    <a:lnR w="12700" cmpd="sng">
                      <a:noFill/>
                    </a:lnR>
                    <a:lnT w="12700" cmpd="sng">
                      <a:noFill/>
                    </a:lnT>
                    <a:lnB w="12700" cap="flat" cmpd="sng" algn="ctr">
                      <a:solidFill>
                        <a:srgbClr val="59595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2400" dirty="0">
                        <a:solidFill>
                          <a:srgbClr val="006F53"/>
                        </a:solidFill>
                        <a:latin typeface="Open Sans Semibold"/>
                        <a:cs typeface="Open Sans Semibold"/>
                      </a:endParaRPr>
                    </a:p>
                  </a:txBody>
                  <a:tcPr marT="12700" marB="12700">
                    <a:lnL w="12700" cmpd="sng">
                      <a:noFill/>
                    </a:lnL>
                    <a:lnR w="12700" cmpd="sng">
                      <a:noFill/>
                    </a:lnR>
                    <a:lnT w="12700" cmpd="sng">
                      <a:noFill/>
                    </a:lnT>
                    <a:lnB w="12700" cap="flat" cmpd="sng" algn="ctr">
                      <a:solidFill>
                        <a:srgbClr val="59595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33818">
                <a:tc>
                  <a:txBody>
                    <a:bodyPr/>
                    <a:lstStyle/>
                    <a:p>
                      <a:pPr algn="r"/>
                      <a:r>
                        <a:rPr lang="en-US" sz="2400" dirty="0">
                          <a:solidFill>
                            <a:srgbClr val="006F53"/>
                          </a:solidFill>
                          <a:latin typeface="Open Sans Semibold"/>
                          <a:cs typeface="Open Sans Semibold"/>
                        </a:rPr>
                        <a:t>7</a:t>
                      </a:r>
                    </a:p>
                  </a:txBody>
                  <a:tcPr marT="12700" marB="12700">
                    <a:lnL w="12700" cmpd="sng">
                      <a:noFill/>
                    </a:lnL>
                    <a:lnR w="12700" cmpd="sng">
                      <a:noFill/>
                    </a:lnR>
                    <a:lnT w="12700" cap="flat" cmpd="sng" algn="ctr">
                      <a:solidFill>
                        <a:srgbClr val="595959"/>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r"/>
                      <a:r>
                        <a:rPr lang="en-US" sz="2400" dirty="0">
                          <a:solidFill>
                            <a:srgbClr val="006F53"/>
                          </a:solidFill>
                          <a:latin typeface="Open Sans Semibold"/>
                          <a:cs typeface="Open Sans Semibold"/>
                        </a:rPr>
                        <a:t>20</a:t>
                      </a:r>
                    </a:p>
                  </a:txBody>
                  <a:tcPr marT="12700" marB="12700">
                    <a:lnL w="12700" cmpd="sng">
                      <a:noFill/>
                    </a:lnL>
                    <a:lnR w="12700" cmpd="sng">
                      <a:noFill/>
                    </a:lnR>
                    <a:lnT w="12700" cap="flat" cmpd="sng" algn="ctr">
                      <a:solidFill>
                        <a:srgbClr val="595959"/>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r"/>
                      <a:r>
                        <a:rPr lang="en-US" sz="2400" dirty="0">
                          <a:solidFill>
                            <a:srgbClr val="006F53"/>
                          </a:solidFill>
                          <a:latin typeface="Open Sans Semibold"/>
                          <a:cs typeface="Open Sans Semibold"/>
                        </a:rPr>
                        <a:t>23</a:t>
                      </a:r>
                    </a:p>
                  </a:txBody>
                  <a:tcPr marT="12700" marB="12700">
                    <a:lnL w="12700" cmpd="sng">
                      <a:noFill/>
                    </a:lnL>
                    <a:lnR w="12700" cmpd="sng">
                      <a:noFill/>
                    </a:lnR>
                    <a:lnT w="12700" cap="flat" cmpd="sng" algn="ctr">
                      <a:solidFill>
                        <a:srgbClr val="595959"/>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r"/>
                      <a:r>
                        <a:rPr lang="en-US" sz="2400" dirty="0">
                          <a:solidFill>
                            <a:srgbClr val="006F53"/>
                          </a:solidFill>
                          <a:latin typeface="Open Sans Semibold"/>
                          <a:cs typeface="Open Sans Semibold"/>
                        </a:rPr>
                        <a:t>22</a:t>
                      </a:r>
                    </a:p>
                  </a:txBody>
                  <a:tcPr marT="12700" marB="12700">
                    <a:lnL w="12700" cmpd="sng">
                      <a:noFill/>
                    </a:lnL>
                    <a:lnR w="12700" cmpd="sng">
                      <a:noFill/>
                    </a:lnR>
                    <a:lnT w="12700" cap="flat" cmpd="sng" algn="ctr">
                      <a:solidFill>
                        <a:srgbClr val="595959"/>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33818">
                <a:tc>
                  <a:txBody>
                    <a:bodyPr/>
                    <a:lstStyle/>
                    <a:p>
                      <a:pPr algn="r"/>
                      <a:r>
                        <a:rPr lang="en-US" sz="2400" dirty="0">
                          <a:solidFill>
                            <a:srgbClr val="006F53"/>
                          </a:solidFill>
                          <a:latin typeface="Open Sans Semibold"/>
                          <a:cs typeface="Open Sans Semibold"/>
                        </a:rPr>
                        <a:t>H</a:t>
                      </a:r>
                    </a:p>
                  </a:txBody>
                  <a:tcPr marT="12700" marB="1270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400" dirty="0">
                          <a:solidFill>
                            <a:srgbClr val="006F53"/>
                          </a:solidFill>
                          <a:latin typeface="Open Sans Semibold"/>
                          <a:cs typeface="Open Sans Semibold"/>
                        </a:rPr>
                        <a:t>U</a:t>
                      </a:r>
                    </a:p>
                  </a:txBody>
                  <a:tcPr marT="12700" marB="1270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400" dirty="0">
                          <a:solidFill>
                            <a:srgbClr val="006F53"/>
                          </a:solidFill>
                          <a:latin typeface="Open Sans Semibold"/>
                          <a:cs typeface="Open Sans Semibold"/>
                        </a:rPr>
                        <a:t>X</a:t>
                      </a:r>
                    </a:p>
                  </a:txBody>
                  <a:tcPr marT="12700" marB="1270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400" dirty="0">
                          <a:solidFill>
                            <a:srgbClr val="006F53"/>
                          </a:solidFill>
                          <a:latin typeface="Open Sans Semibold"/>
                          <a:cs typeface="Open Sans Semibold"/>
                        </a:rPr>
                        <a:t>W</a:t>
                      </a:r>
                    </a:p>
                  </a:txBody>
                  <a:tcPr marT="12700" marB="1270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285273556"/>
              </p:ext>
            </p:extLst>
          </p:nvPr>
        </p:nvGraphicFramePr>
        <p:xfrm>
          <a:off x="1210233" y="5097432"/>
          <a:ext cx="10354240" cy="741680"/>
        </p:xfrm>
        <a:graphic>
          <a:graphicData uri="http://schemas.openxmlformats.org/drawingml/2006/table">
            <a:tbl>
              <a:tblPr firstRow="1" bandRow="1">
                <a:tableStyleId>{2D5ABB26-0587-4C30-8999-92F81FD0307C}</a:tableStyleId>
              </a:tblPr>
              <a:tblGrid>
                <a:gridCol w="398240">
                  <a:extLst>
                    <a:ext uri="{9D8B030D-6E8A-4147-A177-3AD203B41FA5}">
                      <a16:colId xmlns:a16="http://schemas.microsoft.com/office/drawing/2014/main" val="20000"/>
                    </a:ext>
                  </a:extLst>
                </a:gridCol>
                <a:gridCol w="398240">
                  <a:extLst>
                    <a:ext uri="{9D8B030D-6E8A-4147-A177-3AD203B41FA5}">
                      <a16:colId xmlns:a16="http://schemas.microsoft.com/office/drawing/2014/main" val="20001"/>
                    </a:ext>
                  </a:extLst>
                </a:gridCol>
                <a:gridCol w="398240">
                  <a:extLst>
                    <a:ext uri="{9D8B030D-6E8A-4147-A177-3AD203B41FA5}">
                      <a16:colId xmlns:a16="http://schemas.microsoft.com/office/drawing/2014/main" val="20002"/>
                    </a:ext>
                  </a:extLst>
                </a:gridCol>
                <a:gridCol w="398240">
                  <a:extLst>
                    <a:ext uri="{9D8B030D-6E8A-4147-A177-3AD203B41FA5}">
                      <a16:colId xmlns:a16="http://schemas.microsoft.com/office/drawing/2014/main" val="20003"/>
                    </a:ext>
                  </a:extLst>
                </a:gridCol>
                <a:gridCol w="398240">
                  <a:extLst>
                    <a:ext uri="{9D8B030D-6E8A-4147-A177-3AD203B41FA5}">
                      <a16:colId xmlns:a16="http://schemas.microsoft.com/office/drawing/2014/main" val="20004"/>
                    </a:ext>
                  </a:extLst>
                </a:gridCol>
                <a:gridCol w="398240">
                  <a:extLst>
                    <a:ext uri="{9D8B030D-6E8A-4147-A177-3AD203B41FA5}">
                      <a16:colId xmlns:a16="http://schemas.microsoft.com/office/drawing/2014/main" val="20005"/>
                    </a:ext>
                  </a:extLst>
                </a:gridCol>
                <a:gridCol w="398240">
                  <a:extLst>
                    <a:ext uri="{9D8B030D-6E8A-4147-A177-3AD203B41FA5}">
                      <a16:colId xmlns:a16="http://schemas.microsoft.com/office/drawing/2014/main" val="20006"/>
                    </a:ext>
                  </a:extLst>
                </a:gridCol>
                <a:gridCol w="398240">
                  <a:extLst>
                    <a:ext uri="{9D8B030D-6E8A-4147-A177-3AD203B41FA5}">
                      <a16:colId xmlns:a16="http://schemas.microsoft.com/office/drawing/2014/main" val="20007"/>
                    </a:ext>
                  </a:extLst>
                </a:gridCol>
                <a:gridCol w="398240">
                  <a:extLst>
                    <a:ext uri="{9D8B030D-6E8A-4147-A177-3AD203B41FA5}">
                      <a16:colId xmlns:a16="http://schemas.microsoft.com/office/drawing/2014/main" val="20008"/>
                    </a:ext>
                  </a:extLst>
                </a:gridCol>
                <a:gridCol w="398240">
                  <a:extLst>
                    <a:ext uri="{9D8B030D-6E8A-4147-A177-3AD203B41FA5}">
                      <a16:colId xmlns:a16="http://schemas.microsoft.com/office/drawing/2014/main" val="20009"/>
                    </a:ext>
                  </a:extLst>
                </a:gridCol>
                <a:gridCol w="398240">
                  <a:extLst>
                    <a:ext uri="{9D8B030D-6E8A-4147-A177-3AD203B41FA5}">
                      <a16:colId xmlns:a16="http://schemas.microsoft.com/office/drawing/2014/main" val="20010"/>
                    </a:ext>
                  </a:extLst>
                </a:gridCol>
                <a:gridCol w="398240">
                  <a:extLst>
                    <a:ext uri="{9D8B030D-6E8A-4147-A177-3AD203B41FA5}">
                      <a16:colId xmlns:a16="http://schemas.microsoft.com/office/drawing/2014/main" val="20011"/>
                    </a:ext>
                  </a:extLst>
                </a:gridCol>
                <a:gridCol w="398240">
                  <a:extLst>
                    <a:ext uri="{9D8B030D-6E8A-4147-A177-3AD203B41FA5}">
                      <a16:colId xmlns:a16="http://schemas.microsoft.com/office/drawing/2014/main" val="20012"/>
                    </a:ext>
                  </a:extLst>
                </a:gridCol>
                <a:gridCol w="398240">
                  <a:extLst>
                    <a:ext uri="{9D8B030D-6E8A-4147-A177-3AD203B41FA5}">
                      <a16:colId xmlns:a16="http://schemas.microsoft.com/office/drawing/2014/main" val="20013"/>
                    </a:ext>
                  </a:extLst>
                </a:gridCol>
                <a:gridCol w="398240">
                  <a:extLst>
                    <a:ext uri="{9D8B030D-6E8A-4147-A177-3AD203B41FA5}">
                      <a16:colId xmlns:a16="http://schemas.microsoft.com/office/drawing/2014/main" val="20014"/>
                    </a:ext>
                  </a:extLst>
                </a:gridCol>
                <a:gridCol w="398240">
                  <a:extLst>
                    <a:ext uri="{9D8B030D-6E8A-4147-A177-3AD203B41FA5}">
                      <a16:colId xmlns:a16="http://schemas.microsoft.com/office/drawing/2014/main" val="20015"/>
                    </a:ext>
                  </a:extLst>
                </a:gridCol>
                <a:gridCol w="398240">
                  <a:extLst>
                    <a:ext uri="{9D8B030D-6E8A-4147-A177-3AD203B41FA5}">
                      <a16:colId xmlns:a16="http://schemas.microsoft.com/office/drawing/2014/main" val="20016"/>
                    </a:ext>
                  </a:extLst>
                </a:gridCol>
                <a:gridCol w="398240">
                  <a:extLst>
                    <a:ext uri="{9D8B030D-6E8A-4147-A177-3AD203B41FA5}">
                      <a16:colId xmlns:a16="http://schemas.microsoft.com/office/drawing/2014/main" val="20017"/>
                    </a:ext>
                  </a:extLst>
                </a:gridCol>
                <a:gridCol w="398240">
                  <a:extLst>
                    <a:ext uri="{9D8B030D-6E8A-4147-A177-3AD203B41FA5}">
                      <a16:colId xmlns:a16="http://schemas.microsoft.com/office/drawing/2014/main" val="20018"/>
                    </a:ext>
                  </a:extLst>
                </a:gridCol>
                <a:gridCol w="398240">
                  <a:extLst>
                    <a:ext uri="{9D8B030D-6E8A-4147-A177-3AD203B41FA5}">
                      <a16:colId xmlns:a16="http://schemas.microsoft.com/office/drawing/2014/main" val="20019"/>
                    </a:ext>
                  </a:extLst>
                </a:gridCol>
                <a:gridCol w="398240">
                  <a:extLst>
                    <a:ext uri="{9D8B030D-6E8A-4147-A177-3AD203B41FA5}">
                      <a16:colId xmlns:a16="http://schemas.microsoft.com/office/drawing/2014/main" val="20020"/>
                    </a:ext>
                  </a:extLst>
                </a:gridCol>
                <a:gridCol w="398240">
                  <a:extLst>
                    <a:ext uri="{9D8B030D-6E8A-4147-A177-3AD203B41FA5}">
                      <a16:colId xmlns:a16="http://schemas.microsoft.com/office/drawing/2014/main" val="20021"/>
                    </a:ext>
                  </a:extLst>
                </a:gridCol>
                <a:gridCol w="398240">
                  <a:extLst>
                    <a:ext uri="{9D8B030D-6E8A-4147-A177-3AD203B41FA5}">
                      <a16:colId xmlns:a16="http://schemas.microsoft.com/office/drawing/2014/main" val="20022"/>
                    </a:ext>
                  </a:extLst>
                </a:gridCol>
                <a:gridCol w="398240">
                  <a:extLst>
                    <a:ext uri="{9D8B030D-6E8A-4147-A177-3AD203B41FA5}">
                      <a16:colId xmlns:a16="http://schemas.microsoft.com/office/drawing/2014/main" val="20023"/>
                    </a:ext>
                  </a:extLst>
                </a:gridCol>
                <a:gridCol w="398240">
                  <a:extLst>
                    <a:ext uri="{9D8B030D-6E8A-4147-A177-3AD203B41FA5}">
                      <a16:colId xmlns:a16="http://schemas.microsoft.com/office/drawing/2014/main" val="20024"/>
                    </a:ext>
                  </a:extLst>
                </a:gridCol>
                <a:gridCol w="398240">
                  <a:extLst>
                    <a:ext uri="{9D8B030D-6E8A-4147-A177-3AD203B41FA5}">
                      <a16:colId xmlns:a16="http://schemas.microsoft.com/office/drawing/2014/main" val="20025"/>
                    </a:ext>
                  </a:extLst>
                </a:gridCol>
              </a:tblGrid>
              <a:tr h="370840">
                <a:tc>
                  <a:txBody>
                    <a:bodyPr/>
                    <a:lstStyle/>
                    <a:p>
                      <a:pPr algn="ctr"/>
                      <a:r>
                        <a:rPr lang="en-US" sz="1800" dirty="0">
                          <a:latin typeface="Open Sans Semibold"/>
                          <a:cs typeface="Open Sans Semibold"/>
                        </a:rPr>
                        <a:t>A</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B</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C</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D</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E</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F</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G</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H</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I</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J</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K</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L</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M</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N</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O</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P</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Q</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R</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S</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T</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U</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V</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W</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X</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Y</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Z</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800" dirty="0">
                          <a:latin typeface="Open Sans Semibold"/>
                          <a:cs typeface="Open Sans Semibold"/>
                        </a:rPr>
                        <a:t>0</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1</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2</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3</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4</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5</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6</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7</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8</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9</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10</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11</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12</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13</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14</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15</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16</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17</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18</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19</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20</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21</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22</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23</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24</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ctr"/>
                      <a:r>
                        <a:rPr lang="en-US" sz="1800" dirty="0">
                          <a:latin typeface="Open Sans Semibold"/>
                          <a:cs typeface="Open Sans Semibold"/>
                        </a:rPr>
                        <a:t>25</a:t>
                      </a:r>
                    </a:p>
                  </a:txBody>
                  <a:tcPr marL="0" marR="0">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Oval 3"/>
          <p:cNvSpPr/>
          <p:nvPr/>
        </p:nvSpPr>
        <p:spPr>
          <a:xfrm>
            <a:off x="4019177" y="4915646"/>
            <a:ext cx="343647" cy="1180353"/>
          </a:xfrm>
          <a:prstGeom prst="ellipse">
            <a:avLst/>
          </a:prstGeom>
          <a:noFill/>
          <a:ln>
            <a:solidFill>
              <a:srgbClr val="006F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816165" y="4915646"/>
            <a:ext cx="343647" cy="1180353"/>
          </a:xfrm>
          <a:prstGeom prst="ellipse">
            <a:avLst/>
          </a:prstGeom>
          <a:noFill/>
          <a:ln>
            <a:solidFill>
              <a:srgbClr val="006F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8803342" y="4915646"/>
            <a:ext cx="343647" cy="1180353"/>
          </a:xfrm>
          <a:prstGeom prst="ellipse">
            <a:avLst/>
          </a:prstGeom>
          <a:noFill/>
          <a:ln>
            <a:solidFill>
              <a:srgbClr val="006F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69669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95030D-7CEA-42CF-BCB7-D359D852DEF7}"/>
              </a:ext>
            </a:extLst>
          </p:cNvPr>
          <p:cNvSpPr>
            <a:spLocks noGrp="1"/>
          </p:cNvSpPr>
          <p:nvPr>
            <p:ph sz="half" idx="10"/>
          </p:nvPr>
        </p:nvSpPr>
        <p:spPr/>
        <p:txBody>
          <a:bodyPr/>
          <a:lstStyle/>
          <a:p>
            <a:r>
              <a:rPr lang="en-US" dirty="0">
                <a:ea typeface="Calibri"/>
                <a:sym typeface="Calibri"/>
              </a:rPr>
              <a:t>The only cipher system asserted as unbreakable</a:t>
            </a:r>
          </a:p>
          <a:p>
            <a:pPr>
              <a:spcAft>
                <a:spcPts val="600"/>
              </a:spcAft>
            </a:pPr>
            <a:r>
              <a:rPr lang="en-US" dirty="0">
                <a:sym typeface="Source Sans Pro"/>
              </a:rPr>
              <a:t>Both sides have same pad of key values</a:t>
            </a:r>
          </a:p>
          <a:p>
            <a:pPr lvl="1">
              <a:spcAft>
                <a:spcPts val="600"/>
              </a:spcAft>
            </a:pPr>
            <a:r>
              <a:rPr lang="en-US" dirty="0">
                <a:sym typeface="Source Sans Pro"/>
              </a:rPr>
              <a:t>Truly random key values</a:t>
            </a:r>
            <a:endParaRPr lang="en-US" dirty="0"/>
          </a:p>
          <a:p>
            <a:pPr lvl="1">
              <a:spcAft>
                <a:spcPts val="600"/>
              </a:spcAft>
            </a:pPr>
            <a:r>
              <a:rPr lang="en-US" dirty="0">
                <a:sym typeface="Source Sans Pro"/>
              </a:rPr>
              <a:t>Keys are only used once</a:t>
            </a:r>
          </a:p>
          <a:p>
            <a:pPr marL="0" indent="0">
              <a:buNone/>
            </a:pPr>
            <a:endParaRPr lang="en-US" dirty="0">
              <a:ea typeface="Calibri"/>
              <a:sym typeface="Calibri"/>
            </a:endParaRPr>
          </a:p>
          <a:p>
            <a:endParaRPr lang="en-US" dirty="0"/>
          </a:p>
        </p:txBody>
      </p:sp>
      <p:sp>
        <p:nvSpPr>
          <p:cNvPr id="11" name="Title 1"/>
          <p:cNvSpPr txBox="1">
            <a:spLocks/>
          </p:cNvSpPr>
          <p:nvPr/>
        </p:nvSpPr>
        <p:spPr>
          <a:xfrm>
            <a:off x="1195201" y="559553"/>
            <a:ext cx="10517021"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One-Time Pads</a:t>
            </a:r>
          </a:p>
        </p:txBody>
      </p:sp>
    </p:spTree>
    <p:extLst>
      <p:ext uri="{BB962C8B-B14F-4D97-AF65-F5344CB8AC3E}">
        <p14:creationId xmlns:p14="http://schemas.microsoft.com/office/powerpoint/2010/main" val="129925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pic>
        <p:nvPicPr>
          <p:cNvPr id="1252" name="Shape 1252"/>
          <p:cNvPicPr preferRelativeResize="0"/>
          <p:nvPr/>
        </p:nvPicPr>
        <p:blipFill rotWithShape="1">
          <a:blip r:embed="rId3">
            <a:alphaModFix/>
          </a:blip>
          <a:srcRect/>
          <a:stretch/>
        </p:blipFill>
        <p:spPr>
          <a:xfrm>
            <a:off x="8319990" y="1677827"/>
            <a:ext cx="2148538" cy="1610984"/>
          </a:xfrm>
          <a:prstGeom prst="rect">
            <a:avLst/>
          </a:prstGeom>
          <a:noFill/>
          <a:ln>
            <a:noFill/>
          </a:ln>
        </p:spPr>
      </p:pic>
      <p:pic>
        <p:nvPicPr>
          <p:cNvPr id="1253" name="Shape 1253"/>
          <p:cNvPicPr preferRelativeResize="0"/>
          <p:nvPr/>
        </p:nvPicPr>
        <p:blipFill rotWithShape="1">
          <a:blip r:embed="rId3">
            <a:alphaModFix/>
          </a:blip>
          <a:srcRect/>
          <a:stretch/>
        </p:blipFill>
        <p:spPr>
          <a:xfrm>
            <a:off x="8309679" y="3800481"/>
            <a:ext cx="2148538" cy="1610984"/>
          </a:xfrm>
          <a:prstGeom prst="rect">
            <a:avLst/>
          </a:prstGeom>
          <a:noFill/>
          <a:ln>
            <a:noFill/>
          </a:ln>
        </p:spPr>
      </p:pic>
      <p:sp>
        <p:nvSpPr>
          <p:cNvPr id="1254" name="Shape 1254"/>
          <p:cNvSpPr/>
          <p:nvPr/>
        </p:nvSpPr>
        <p:spPr>
          <a:xfrm>
            <a:off x="7282428" y="3318282"/>
            <a:ext cx="4470574" cy="4135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Open Sans Semibold"/>
                <a:ea typeface="Calibri"/>
                <a:cs typeface="Open Sans Semibold"/>
                <a:sym typeface="Calibri"/>
              </a:rPr>
              <a:t>E1089197693F6C4C26E0033F8C8AF00C</a:t>
            </a:r>
            <a:endParaRPr sz="1800" dirty="0">
              <a:latin typeface="Open Sans Semibold"/>
              <a:cs typeface="Open Sans Semibold"/>
            </a:endParaRPr>
          </a:p>
        </p:txBody>
      </p:sp>
      <p:sp>
        <p:nvSpPr>
          <p:cNvPr id="1255" name="Shape 1255"/>
          <p:cNvSpPr/>
          <p:nvPr/>
        </p:nvSpPr>
        <p:spPr>
          <a:xfrm>
            <a:off x="7243469" y="5427143"/>
            <a:ext cx="4656518" cy="46850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Open Sans Semibold"/>
                <a:ea typeface="Calibri"/>
                <a:cs typeface="Open Sans Semibold"/>
                <a:sym typeface="Calibri"/>
              </a:rPr>
              <a:t>57694B77DCB55C543C6C0BA8E1FF2D17</a:t>
            </a:r>
            <a:endParaRPr sz="1800" dirty="0">
              <a:latin typeface="Open Sans Semibold"/>
              <a:cs typeface="Open Sans Semibold"/>
            </a:endParaRPr>
          </a:p>
        </p:txBody>
      </p:sp>
      <p:sp>
        <p:nvSpPr>
          <p:cNvPr id="8" name="Title 1"/>
          <p:cNvSpPr txBox="1">
            <a:spLocks/>
          </p:cNvSpPr>
          <p:nvPr/>
        </p:nvSpPr>
        <p:spPr>
          <a:xfrm>
            <a:off x="1195201" y="559553"/>
            <a:ext cx="10517021"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Steganography</a:t>
            </a:r>
          </a:p>
        </p:txBody>
      </p:sp>
      <p:sp>
        <p:nvSpPr>
          <p:cNvPr id="9" name="Content Placeholder 5"/>
          <p:cNvSpPr>
            <a:spLocks noGrp="1"/>
          </p:cNvSpPr>
          <p:nvPr>
            <p:ph sz="half" idx="10"/>
          </p:nvPr>
        </p:nvSpPr>
        <p:spPr>
          <a:xfrm>
            <a:off x="1158241" y="1812126"/>
            <a:ext cx="5865731" cy="4042574"/>
          </a:xfrm>
          <a:prstGeom prst="rect">
            <a:avLst/>
          </a:prstGeom>
        </p:spPr>
        <p:txBody>
          <a:bodyPr/>
          <a:lstStyle/>
          <a:p>
            <a:pPr lvl="0"/>
            <a:r>
              <a:rPr lang="en-US" dirty="0"/>
              <a:t>Plaintext hidden/disguised </a:t>
            </a:r>
          </a:p>
          <a:p>
            <a:pPr lvl="0"/>
            <a:r>
              <a:rPr lang="en-US" dirty="0"/>
              <a:t>Prevents a third party from knowing that a secret message exists</a:t>
            </a:r>
          </a:p>
          <a:p>
            <a:pPr lvl="0"/>
            <a:r>
              <a:rPr lang="en-US" dirty="0"/>
              <a:t>Traditionally accomplished in a number of ways:</a:t>
            </a:r>
          </a:p>
          <a:p>
            <a:pPr marL="601663" lvl="1"/>
            <a:r>
              <a:rPr lang="en-US" dirty="0"/>
              <a:t>Physical techniques</a:t>
            </a:r>
          </a:p>
          <a:p>
            <a:pPr marL="601663" lvl="1"/>
            <a:r>
              <a:rPr lang="en-US" dirty="0"/>
              <a:t>Modern steganography</a:t>
            </a:r>
          </a:p>
          <a:p>
            <a:pPr marL="601663" lvl="1"/>
            <a:r>
              <a:rPr lang="en-US" dirty="0"/>
              <a:t>Null ciphers </a:t>
            </a:r>
          </a:p>
        </p:txBody>
      </p:sp>
    </p:spTree>
    <p:extLst>
      <p:ext uri="{BB962C8B-B14F-4D97-AF65-F5344CB8AC3E}">
        <p14:creationId xmlns:p14="http://schemas.microsoft.com/office/powerpoint/2010/main" val="9139506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0" name="Title 1"/>
          <p:cNvSpPr txBox="1">
            <a:spLocks/>
          </p:cNvSpPr>
          <p:nvPr/>
        </p:nvSpPr>
        <p:spPr>
          <a:xfrm>
            <a:off x="1195201" y="559553"/>
            <a:ext cx="10517021"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Null Cipher</a:t>
            </a:r>
          </a:p>
        </p:txBody>
      </p:sp>
      <p:sp>
        <p:nvSpPr>
          <p:cNvPr id="17" name="Shape 806"/>
          <p:cNvSpPr txBox="1"/>
          <p:nvPr/>
        </p:nvSpPr>
        <p:spPr>
          <a:xfrm>
            <a:off x="1195201" y="3200400"/>
            <a:ext cx="9753001" cy="2413007"/>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40950" tIns="140950" rIns="140950" bIns="140950" anchor="ctr" anchorCtr="0">
            <a:noAutofit/>
          </a:bodyPr>
          <a:lstStyle/>
          <a:p>
            <a:pPr algn="ctr">
              <a:spcAft>
                <a:spcPts val="1200"/>
              </a:spcAft>
            </a:pPr>
            <a:r>
              <a:rPr lang="en-US" sz="2400" b="1" dirty="0">
                <a:solidFill>
                  <a:srgbClr val="000000"/>
                </a:solidFill>
                <a:latin typeface="Open Sans Semibold"/>
                <a:cs typeface="Open Sans Semibold"/>
                <a:sym typeface="Source Sans Pro"/>
              </a:rPr>
              <a:t>Example:</a:t>
            </a:r>
          </a:p>
          <a:p>
            <a:pPr algn="ctr">
              <a:spcAft>
                <a:spcPts val="1200"/>
              </a:spcAft>
            </a:pPr>
            <a:r>
              <a:rPr lang="en-US" sz="2400" b="1" dirty="0">
                <a:solidFill>
                  <a:srgbClr val="000000"/>
                </a:solidFill>
                <a:latin typeface="Open Sans Semibold"/>
                <a:cs typeface="Open Sans Semibold"/>
                <a:sym typeface="Source Sans Pro"/>
              </a:rPr>
              <a:t>C</a:t>
            </a:r>
            <a:r>
              <a:rPr lang="en-US" sz="2400" dirty="0">
                <a:solidFill>
                  <a:srgbClr val="000000"/>
                </a:solidFill>
                <a:latin typeface="Open Sans Semibold"/>
                <a:cs typeface="Open Sans Semibold"/>
                <a:sym typeface="Source Sans Pro"/>
              </a:rPr>
              <a:t>losed </a:t>
            </a:r>
            <a:r>
              <a:rPr lang="en-US" sz="2400" b="1" dirty="0">
                <a:solidFill>
                  <a:srgbClr val="000000"/>
                </a:solidFill>
                <a:latin typeface="Open Sans Semibold"/>
                <a:cs typeface="Open Sans Semibold"/>
                <a:sym typeface="Source Sans Pro"/>
              </a:rPr>
              <a:t>i</a:t>
            </a:r>
            <a:r>
              <a:rPr lang="en-US" sz="2400" dirty="0">
                <a:solidFill>
                  <a:srgbClr val="000000"/>
                </a:solidFill>
                <a:latin typeface="Open Sans Semibold"/>
                <a:cs typeface="Open Sans Semibold"/>
                <a:sym typeface="Source Sans Pro"/>
              </a:rPr>
              <a:t>nspection </a:t>
            </a:r>
            <a:r>
              <a:rPr lang="en-US" sz="2400" b="1" dirty="0">
                <a:solidFill>
                  <a:srgbClr val="000000"/>
                </a:solidFill>
                <a:latin typeface="Open Sans Semibold"/>
                <a:cs typeface="Open Sans Semibold"/>
                <a:sym typeface="Source Sans Pro"/>
              </a:rPr>
              <a:t>s</a:t>
            </a:r>
            <a:r>
              <a:rPr lang="en-US" sz="2400" dirty="0">
                <a:solidFill>
                  <a:srgbClr val="000000"/>
                </a:solidFill>
                <a:latin typeface="Open Sans Semibold"/>
                <a:cs typeface="Open Sans Semibold"/>
                <a:sym typeface="Source Sans Pro"/>
              </a:rPr>
              <a:t>pecific </a:t>
            </a:r>
            <a:r>
              <a:rPr lang="en-US" sz="2400" b="1" dirty="0">
                <a:solidFill>
                  <a:srgbClr val="000000"/>
                </a:solidFill>
                <a:latin typeface="Open Sans Semibold"/>
                <a:cs typeface="Open Sans Semibold"/>
                <a:sym typeface="Source Sans Pro"/>
              </a:rPr>
              <a:t>s</a:t>
            </a:r>
            <a:r>
              <a:rPr lang="en-US" sz="2400" dirty="0">
                <a:solidFill>
                  <a:srgbClr val="000000"/>
                </a:solidFill>
                <a:latin typeface="Open Sans Semibold"/>
                <a:cs typeface="Open Sans Semibold"/>
                <a:sym typeface="Source Sans Pro"/>
              </a:rPr>
              <a:t>ecurity </a:t>
            </a:r>
            <a:r>
              <a:rPr lang="en-US" sz="2400" b="1" dirty="0">
                <a:solidFill>
                  <a:srgbClr val="000000"/>
                </a:solidFill>
                <a:latin typeface="Open Sans Semibold"/>
                <a:cs typeface="Open Sans Semibold"/>
                <a:sym typeface="Source Sans Pro"/>
              </a:rPr>
              <a:t>p</a:t>
            </a:r>
            <a:r>
              <a:rPr lang="en-US" sz="2400" dirty="0">
                <a:solidFill>
                  <a:srgbClr val="000000"/>
                </a:solidFill>
                <a:latin typeface="Open Sans Semibold"/>
                <a:cs typeface="Open Sans Semibold"/>
                <a:sym typeface="Source Sans Pro"/>
              </a:rPr>
              <a:t>rocess </a:t>
            </a:r>
            <a:r>
              <a:rPr lang="en-US" sz="2400" b="1" dirty="0">
                <a:solidFill>
                  <a:srgbClr val="000000"/>
                </a:solidFill>
                <a:latin typeface="Open Sans Semibold"/>
                <a:cs typeface="Open Sans Semibold"/>
                <a:sym typeface="Source Sans Pro"/>
              </a:rPr>
              <a:t>i</a:t>
            </a:r>
            <a:r>
              <a:rPr lang="en-US" sz="2400" dirty="0">
                <a:solidFill>
                  <a:srgbClr val="000000"/>
                </a:solidFill>
                <a:latin typeface="Open Sans Semibold"/>
                <a:cs typeface="Open Sans Semibold"/>
                <a:sym typeface="Source Sans Pro"/>
              </a:rPr>
              <a:t>ntegrate </a:t>
            </a:r>
            <a:r>
              <a:rPr lang="en-US" sz="2400" b="1" dirty="0">
                <a:solidFill>
                  <a:srgbClr val="000000"/>
                </a:solidFill>
                <a:latin typeface="Open Sans Semibold"/>
                <a:cs typeface="Open Sans Semibold"/>
                <a:sym typeface="Source Sans Pro"/>
              </a:rPr>
              <a:t>s</a:t>
            </a:r>
            <a:r>
              <a:rPr lang="en-US" sz="2400" dirty="0">
                <a:solidFill>
                  <a:srgbClr val="000000"/>
                </a:solidFill>
                <a:latin typeface="Open Sans Semibold"/>
                <a:cs typeface="Open Sans Semibold"/>
                <a:sym typeface="Source Sans Pro"/>
              </a:rPr>
              <a:t>ecurity </a:t>
            </a:r>
            <a:r>
              <a:rPr lang="en-US" sz="2400" b="1" dirty="0">
                <a:solidFill>
                  <a:srgbClr val="000000"/>
                </a:solidFill>
                <a:latin typeface="Open Sans Semibold"/>
                <a:cs typeface="Open Sans Semibold"/>
                <a:sym typeface="Source Sans Pro"/>
              </a:rPr>
              <a:t>g</a:t>
            </a:r>
            <a:r>
              <a:rPr lang="en-US" sz="2400" dirty="0">
                <a:solidFill>
                  <a:srgbClr val="000000"/>
                </a:solidFill>
                <a:latin typeface="Open Sans Semibold"/>
                <a:cs typeface="Open Sans Semibold"/>
                <a:sym typeface="Source Sans Pro"/>
              </a:rPr>
              <a:t>overnance </a:t>
            </a:r>
            <a:r>
              <a:rPr lang="en-US" sz="2400" b="1" dirty="0">
                <a:solidFill>
                  <a:srgbClr val="000000"/>
                </a:solidFill>
                <a:latin typeface="Open Sans Semibold"/>
                <a:cs typeface="Open Sans Semibold"/>
                <a:sym typeface="Source Sans Pro"/>
              </a:rPr>
              <a:t>r</a:t>
            </a:r>
            <a:r>
              <a:rPr lang="en-US" sz="2400" dirty="0">
                <a:solidFill>
                  <a:srgbClr val="000000"/>
                </a:solidFill>
                <a:latin typeface="Open Sans Semibold"/>
                <a:cs typeface="Open Sans Semibold"/>
                <a:sym typeface="Source Sans Pro"/>
              </a:rPr>
              <a:t>eally </a:t>
            </a:r>
            <a:r>
              <a:rPr lang="en-US" sz="2400" b="1" dirty="0">
                <a:solidFill>
                  <a:srgbClr val="000000"/>
                </a:solidFill>
                <a:latin typeface="Open Sans Semibold"/>
                <a:cs typeface="Open Sans Semibold"/>
                <a:sym typeface="Source Sans Pro"/>
              </a:rPr>
              <a:t>e</a:t>
            </a:r>
            <a:r>
              <a:rPr lang="en-US" sz="2400" dirty="0">
                <a:solidFill>
                  <a:srgbClr val="000000"/>
                </a:solidFill>
                <a:latin typeface="Open Sans Semibold"/>
                <a:cs typeface="Open Sans Semibold"/>
                <a:sym typeface="Source Sans Pro"/>
              </a:rPr>
              <a:t>asily </a:t>
            </a:r>
            <a:r>
              <a:rPr lang="en-US" sz="2400" b="1" dirty="0">
                <a:solidFill>
                  <a:srgbClr val="000000"/>
                </a:solidFill>
                <a:latin typeface="Open Sans Semibold"/>
                <a:cs typeface="Open Sans Semibold"/>
                <a:sym typeface="Source Sans Pro"/>
              </a:rPr>
              <a:t>a</a:t>
            </a:r>
            <a:r>
              <a:rPr lang="en-US" sz="2400" dirty="0">
                <a:solidFill>
                  <a:srgbClr val="000000"/>
                </a:solidFill>
                <a:latin typeface="Open Sans Semibold"/>
                <a:cs typeface="Open Sans Semibold"/>
                <a:sym typeface="Source Sans Pro"/>
              </a:rPr>
              <a:t>nd </a:t>
            </a:r>
            <a:r>
              <a:rPr lang="en-US" sz="2400" b="1" dirty="0">
                <a:solidFill>
                  <a:srgbClr val="000000"/>
                </a:solidFill>
                <a:latin typeface="Open Sans Semibold"/>
                <a:cs typeface="Open Sans Semibold"/>
                <a:sym typeface="Source Sans Pro"/>
              </a:rPr>
              <a:t>t</a:t>
            </a:r>
            <a:r>
              <a:rPr lang="en-US" sz="2400" dirty="0">
                <a:solidFill>
                  <a:srgbClr val="000000"/>
                </a:solidFill>
                <a:latin typeface="Open Sans Semibold"/>
                <a:cs typeface="Open Sans Semibold"/>
                <a:sym typeface="Source Sans Pro"/>
              </a:rPr>
              <a:t>imely</a:t>
            </a:r>
          </a:p>
          <a:p>
            <a:pPr algn="ctr">
              <a:spcAft>
                <a:spcPts val="1200"/>
              </a:spcAft>
            </a:pPr>
            <a:r>
              <a:rPr lang="en-US" sz="2400" dirty="0">
                <a:solidFill>
                  <a:srgbClr val="000000"/>
                </a:solidFill>
                <a:latin typeface="Open Sans Semibold"/>
                <a:cs typeface="Open Sans Semibold"/>
                <a:sym typeface="Source Sans Pro"/>
              </a:rPr>
              <a:t>CISSP is great</a:t>
            </a:r>
          </a:p>
        </p:txBody>
      </p:sp>
      <p:sp>
        <p:nvSpPr>
          <p:cNvPr id="3" name="Content Placeholder 2">
            <a:extLst>
              <a:ext uri="{FF2B5EF4-FFF2-40B4-BE49-F238E27FC236}">
                <a16:creationId xmlns:a16="http://schemas.microsoft.com/office/drawing/2014/main" id="{B13C2796-712D-4DFE-BD43-2E56E568D974}"/>
              </a:ext>
            </a:extLst>
          </p:cNvPr>
          <p:cNvSpPr>
            <a:spLocks noGrp="1"/>
          </p:cNvSpPr>
          <p:nvPr>
            <p:ph sz="half" idx="10"/>
          </p:nvPr>
        </p:nvSpPr>
        <p:spPr>
          <a:xfrm>
            <a:off x="1158240" y="1812126"/>
            <a:ext cx="10038080" cy="1257645"/>
          </a:xfrm>
        </p:spPr>
        <p:txBody>
          <a:bodyPr/>
          <a:lstStyle/>
          <a:p>
            <a:r>
              <a:rPr lang="en-US" dirty="0"/>
              <a:t>Plaintext is mixed with large amounts of non-cipher material</a:t>
            </a:r>
          </a:p>
          <a:p>
            <a:r>
              <a:rPr lang="en-US" dirty="0"/>
              <a:t>A simple form of steganography</a:t>
            </a:r>
          </a:p>
          <a:p>
            <a:endParaRPr lang="en-US" dirty="0"/>
          </a:p>
        </p:txBody>
      </p:sp>
    </p:spTree>
    <p:extLst>
      <p:ext uri="{BB962C8B-B14F-4D97-AF65-F5344CB8AC3E}">
        <p14:creationId xmlns:p14="http://schemas.microsoft.com/office/powerpoint/2010/main" val="27573564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2" name="Shape 1272"/>
          <p:cNvSpPr txBox="1">
            <a:spLocks noGrp="1"/>
          </p:cNvSpPr>
          <p:nvPr>
            <p:ph type="body" idx="4294967295"/>
          </p:nvPr>
        </p:nvSpPr>
        <p:spPr>
          <a:xfrm>
            <a:off x="1195202" y="1787586"/>
            <a:ext cx="10038080" cy="399317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rgbClr val="516275"/>
              </a:buClr>
              <a:buSzPts val="2300"/>
              <a:buFont typeface="Arial"/>
              <a:buNone/>
            </a:pPr>
            <a:r>
              <a:rPr lang="en-US" sz="2400" b="0" dirty="0">
                <a:solidFill>
                  <a:srgbClr val="000000"/>
                </a:solidFill>
                <a:latin typeface="Open Sans Semibold"/>
                <a:ea typeface="Corsiva"/>
                <a:cs typeface="Open Sans Semibold"/>
                <a:sym typeface="Corsiva"/>
              </a:rPr>
              <a:t>“</a:t>
            </a:r>
            <a:r>
              <a:rPr lang="en-US" sz="2400" b="1" dirty="0">
                <a:solidFill>
                  <a:srgbClr val="000000"/>
                </a:solidFill>
                <a:latin typeface="Open Sans Semibold"/>
                <a:ea typeface="Corsiva"/>
                <a:cs typeface="Open Sans Semibold"/>
                <a:sym typeface="Corsiva"/>
              </a:rPr>
              <a:t>A</a:t>
            </a:r>
            <a:r>
              <a:rPr lang="en-US" sz="2400" b="0" dirty="0">
                <a:solidFill>
                  <a:srgbClr val="000000"/>
                </a:solidFill>
                <a:latin typeface="Open Sans Semibold"/>
                <a:ea typeface="Corsiva"/>
                <a:cs typeface="Open Sans Semibold"/>
                <a:sym typeface="Corsiva"/>
              </a:rPr>
              <a:t>re you deaf, Father William!” the young man said,</a:t>
            </a:r>
            <a:endParaRPr sz="2400" dirty="0">
              <a:solidFill>
                <a:srgbClr val="000000"/>
              </a:solidFill>
              <a:latin typeface="Open Sans Semibold"/>
              <a:cs typeface="Open Sans Semibold"/>
            </a:endParaRPr>
          </a:p>
          <a:p>
            <a:pPr marL="342900" marR="0" lvl="0" indent="-342900" algn="l" rtl="0">
              <a:lnSpc>
                <a:spcPct val="80000"/>
              </a:lnSpc>
              <a:spcBef>
                <a:spcPts val="480"/>
              </a:spcBef>
              <a:spcAft>
                <a:spcPts val="0"/>
              </a:spcAft>
              <a:buClr>
                <a:srgbClr val="516275"/>
              </a:buClr>
              <a:buSzPts val="2300"/>
              <a:buFont typeface="Arial"/>
              <a:buNone/>
            </a:pPr>
            <a:r>
              <a:rPr lang="en-US" sz="2400" b="0" dirty="0">
                <a:solidFill>
                  <a:srgbClr val="000000"/>
                </a:solidFill>
                <a:latin typeface="Open Sans Semibold"/>
                <a:ea typeface="Corsiva"/>
                <a:cs typeface="Open Sans Semibold"/>
                <a:sym typeface="Corsiva"/>
              </a:rPr>
              <a:t>  “</a:t>
            </a:r>
            <a:r>
              <a:rPr lang="en-US" sz="2400" b="1" dirty="0">
                <a:solidFill>
                  <a:srgbClr val="000000"/>
                </a:solidFill>
                <a:latin typeface="Open Sans Semibold"/>
                <a:ea typeface="Corsiva"/>
                <a:cs typeface="Open Sans Semibold"/>
                <a:sym typeface="Corsiva"/>
              </a:rPr>
              <a:t>D</a:t>
            </a:r>
            <a:r>
              <a:rPr lang="en-US" sz="2400" b="0" dirty="0">
                <a:solidFill>
                  <a:srgbClr val="000000"/>
                </a:solidFill>
                <a:latin typeface="Open Sans Semibold"/>
                <a:ea typeface="Corsiva"/>
                <a:cs typeface="Open Sans Semibold"/>
                <a:sym typeface="Corsiva"/>
              </a:rPr>
              <a:t>id you hear what I told you just now?</a:t>
            </a:r>
            <a:endParaRPr sz="2400" dirty="0">
              <a:solidFill>
                <a:srgbClr val="000000"/>
              </a:solidFill>
              <a:latin typeface="Open Sans Semibold"/>
              <a:cs typeface="Open Sans Semibold"/>
            </a:endParaRPr>
          </a:p>
          <a:p>
            <a:pPr marL="342900" marR="0" lvl="0" indent="-342900" algn="l" rtl="0">
              <a:lnSpc>
                <a:spcPct val="80000"/>
              </a:lnSpc>
              <a:spcBef>
                <a:spcPts val="480"/>
              </a:spcBef>
              <a:spcAft>
                <a:spcPts val="0"/>
              </a:spcAft>
              <a:buClr>
                <a:srgbClr val="516275"/>
              </a:buClr>
              <a:buSzPts val="2300"/>
              <a:buFont typeface="Arial"/>
              <a:buNone/>
            </a:pPr>
            <a:r>
              <a:rPr lang="en-US" sz="2400" b="0" dirty="0">
                <a:solidFill>
                  <a:srgbClr val="000000"/>
                </a:solidFill>
                <a:latin typeface="Open Sans Semibold"/>
                <a:ea typeface="Corsiva"/>
                <a:cs typeface="Open Sans Semibold"/>
                <a:sym typeface="Corsiva"/>
              </a:rPr>
              <a:t>    “</a:t>
            </a:r>
            <a:r>
              <a:rPr lang="en-US" sz="2400" b="1" dirty="0">
                <a:solidFill>
                  <a:srgbClr val="000000"/>
                </a:solidFill>
                <a:latin typeface="Open Sans Semibold"/>
                <a:ea typeface="Corsiva"/>
                <a:cs typeface="Open Sans Semibold"/>
                <a:sym typeface="Corsiva"/>
              </a:rPr>
              <a:t>E</a:t>
            </a:r>
            <a:r>
              <a:rPr lang="en-US" sz="2400" b="0" dirty="0">
                <a:solidFill>
                  <a:srgbClr val="000000"/>
                </a:solidFill>
                <a:latin typeface="Open Sans Semibold"/>
                <a:ea typeface="Corsiva"/>
                <a:cs typeface="Open Sans Semibold"/>
                <a:sym typeface="Corsiva"/>
              </a:rPr>
              <a:t>xcuse me for shouting!  Don’t waggle your head</a:t>
            </a:r>
            <a:endParaRPr sz="2400" dirty="0">
              <a:solidFill>
                <a:srgbClr val="000000"/>
              </a:solidFill>
              <a:latin typeface="Open Sans Semibold"/>
              <a:cs typeface="Open Sans Semibold"/>
            </a:endParaRPr>
          </a:p>
          <a:p>
            <a:pPr marL="342900" marR="0" lvl="0" indent="-342900" algn="l" rtl="0">
              <a:lnSpc>
                <a:spcPct val="80000"/>
              </a:lnSpc>
              <a:spcBef>
                <a:spcPts val="480"/>
              </a:spcBef>
              <a:spcAft>
                <a:spcPts val="0"/>
              </a:spcAft>
              <a:buClr>
                <a:srgbClr val="516275"/>
              </a:buClr>
              <a:buSzPts val="2300"/>
              <a:buFont typeface="Arial"/>
              <a:buNone/>
            </a:pPr>
            <a:r>
              <a:rPr lang="en-US" sz="2400" b="0" dirty="0">
                <a:solidFill>
                  <a:srgbClr val="000000"/>
                </a:solidFill>
                <a:latin typeface="Open Sans Semibold"/>
                <a:ea typeface="Corsiva"/>
                <a:cs typeface="Open Sans Semibold"/>
                <a:sym typeface="Corsiva"/>
              </a:rPr>
              <a:t>      “</a:t>
            </a:r>
            <a:r>
              <a:rPr lang="en-US" sz="2400" b="1" dirty="0">
                <a:solidFill>
                  <a:srgbClr val="000000"/>
                </a:solidFill>
                <a:latin typeface="Open Sans Semibold"/>
                <a:ea typeface="Corsiva"/>
                <a:cs typeface="Open Sans Semibold"/>
                <a:sym typeface="Corsiva"/>
              </a:rPr>
              <a:t>L</a:t>
            </a:r>
            <a:r>
              <a:rPr lang="en-US" sz="2400" b="0" dirty="0">
                <a:solidFill>
                  <a:srgbClr val="000000"/>
                </a:solidFill>
                <a:latin typeface="Open Sans Semibold"/>
                <a:ea typeface="Corsiva"/>
                <a:cs typeface="Open Sans Semibold"/>
                <a:sym typeface="Corsiva"/>
              </a:rPr>
              <a:t>ike a blundering, sleepy old cow!</a:t>
            </a:r>
            <a:endParaRPr sz="2400" dirty="0">
              <a:solidFill>
                <a:srgbClr val="000000"/>
              </a:solidFill>
              <a:latin typeface="Open Sans Semibold"/>
              <a:cs typeface="Open Sans Semibold"/>
            </a:endParaRPr>
          </a:p>
          <a:p>
            <a:pPr marL="342900" marR="0" lvl="0" indent="-342900" algn="l" rtl="0">
              <a:lnSpc>
                <a:spcPct val="80000"/>
              </a:lnSpc>
              <a:spcBef>
                <a:spcPts val="480"/>
              </a:spcBef>
              <a:spcAft>
                <a:spcPts val="0"/>
              </a:spcAft>
              <a:buClr>
                <a:srgbClr val="516275"/>
              </a:buClr>
              <a:buSzPts val="2300"/>
              <a:buFont typeface="Arial"/>
              <a:buNone/>
            </a:pPr>
            <a:r>
              <a:rPr lang="en-US" sz="2400" b="0" dirty="0">
                <a:solidFill>
                  <a:srgbClr val="000000"/>
                </a:solidFill>
                <a:latin typeface="Open Sans Semibold"/>
                <a:ea typeface="Corsiva"/>
                <a:cs typeface="Open Sans Semibold"/>
                <a:sym typeface="Corsiva"/>
              </a:rPr>
              <a:t>        “</a:t>
            </a:r>
            <a:r>
              <a:rPr lang="en-US" sz="2400" b="1" dirty="0">
                <a:solidFill>
                  <a:srgbClr val="000000"/>
                </a:solidFill>
                <a:latin typeface="Open Sans Semibold"/>
                <a:ea typeface="Corsiva"/>
                <a:cs typeface="Open Sans Semibold"/>
                <a:sym typeface="Corsiva"/>
              </a:rPr>
              <a:t>A</a:t>
            </a:r>
            <a:r>
              <a:rPr lang="en-US" sz="2400" b="0" dirty="0">
                <a:solidFill>
                  <a:srgbClr val="000000"/>
                </a:solidFill>
                <a:latin typeface="Open Sans Semibold"/>
                <a:ea typeface="Corsiva"/>
                <a:cs typeface="Open Sans Semibold"/>
                <a:sym typeface="Corsiva"/>
              </a:rPr>
              <a:t> little maid dwelling in Wallington Town,</a:t>
            </a:r>
            <a:endParaRPr sz="2400" dirty="0">
              <a:solidFill>
                <a:srgbClr val="000000"/>
              </a:solidFill>
              <a:latin typeface="Open Sans Semibold"/>
              <a:cs typeface="Open Sans Semibold"/>
            </a:endParaRPr>
          </a:p>
          <a:p>
            <a:pPr marL="342900" marR="0" lvl="0" indent="-342900" algn="l" rtl="0">
              <a:lnSpc>
                <a:spcPct val="80000"/>
              </a:lnSpc>
              <a:spcBef>
                <a:spcPts val="480"/>
              </a:spcBef>
              <a:spcAft>
                <a:spcPts val="0"/>
              </a:spcAft>
              <a:buClr>
                <a:srgbClr val="516275"/>
              </a:buClr>
              <a:buSzPts val="2300"/>
              <a:buFont typeface="Arial"/>
              <a:buNone/>
            </a:pPr>
            <a:r>
              <a:rPr lang="en-US" sz="2400" b="0" dirty="0">
                <a:solidFill>
                  <a:srgbClr val="000000"/>
                </a:solidFill>
                <a:latin typeface="Open Sans Semibold"/>
                <a:ea typeface="Corsiva"/>
                <a:cs typeface="Open Sans Semibold"/>
                <a:sym typeface="Corsiva"/>
              </a:rPr>
              <a:t>          “</a:t>
            </a:r>
            <a:r>
              <a:rPr lang="en-US" sz="2400" b="1" dirty="0">
                <a:solidFill>
                  <a:srgbClr val="000000"/>
                </a:solidFill>
                <a:latin typeface="Open Sans Semibold"/>
                <a:ea typeface="Corsiva"/>
                <a:cs typeface="Open Sans Semibold"/>
                <a:sym typeface="Corsiva"/>
              </a:rPr>
              <a:t>I</a:t>
            </a:r>
            <a:r>
              <a:rPr lang="en-US" sz="2400" b="0" dirty="0">
                <a:solidFill>
                  <a:srgbClr val="000000"/>
                </a:solidFill>
                <a:latin typeface="Open Sans Semibold"/>
                <a:ea typeface="Corsiva"/>
                <a:cs typeface="Open Sans Semibold"/>
                <a:sym typeface="Corsiva"/>
              </a:rPr>
              <a:t>s my friend, so I beg to remark:</a:t>
            </a:r>
            <a:endParaRPr sz="2400" dirty="0">
              <a:solidFill>
                <a:srgbClr val="000000"/>
              </a:solidFill>
              <a:latin typeface="Open Sans Semibold"/>
              <a:cs typeface="Open Sans Semibold"/>
            </a:endParaRPr>
          </a:p>
          <a:p>
            <a:pPr marL="342900" marR="0" lvl="0" indent="-342900" algn="l" rtl="0">
              <a:lnSpc>
                <a:spcPct val="80000"/>
              </a:lnSpc>
              <a:spcBef>
                <a:spcPts val="480"/>
              </a:spcBef>
              <a:spcAft>
                <a:spcPts val="0"/>
              </a:spcAft>
              <a:buClr>
                <a:srgbClr val="516275"/>
              </a:buClr>
              <a:buSzPts val="2300"/>
              <a:buFont typeface="Arial"/>
              <a:buNone/>
            </a:pPr>
            <a:r>
              <a:rPr lang="en-US" sz="2400" b="0" dirty="0">
                <a:solidFill>
                  <a:srgbClr val="000000"/>
                </a:solidFill>
                <a:latin typeface="Open Sans Semibold"/>
                <a:ea typeface="Corsiva"/>
                <a:cs typeface="Open Sans Semibold"/>
                <a:sym typeface="Corsiva"/>
              </a:rPr>
              <a:t>            “</a:t>
            </a:r>
            <a:r>
              <a:rPr lang="en-US" sz="2400" b="1" dirty="0">
                <a:solidFill>
                  <a:srgbClr val="000000"/>
                </a:solidFill>
                <a:latin typeface="Open Sans Semibold"/>
                <a:ea typeface="Corsiva"/>
                <a:cs typeface="Open Sans Semibold"/>
                <a:sym typeface="Corsiva"/>
              </a:rPr>
              <a:t>D</a:t>
            </a:r>
            <a:r>
              <a:rPr lang="en-US" sz="2400" b="0" dirty="0">
                <a:solidFill>
                  <a:srgbClr val="000000"/>
                </a:solidFill>
                <a:latin typeface="Open Sans Semibold"/>
                <a:ea typeface="Corsiva"/>
                <a:cs typeface="Open Sans Semibold"/>
                <a:sym typeface="Corsiva"/>
              </a:rPr>
              <a:t>o you think she’d be pleased if a book were sent down</a:t>
            </a:r>
            <a:endParaRPr sz="2400" dirty="0">
              <a:solidFill>
                <a:srgbClr val="000000"/>
              </a:solidFill>
              <a:latin typeface="Open Sans Semibold"/>
              <a:cs typeface="Open Sans Semibold"/>
            </a:endParaRPr>
          </a:p>
          <a:p>
            <a:pPr marL="342900" marR="0" lvl="0" indent="-342900" algn="l" rtl="0">
              <a:lnSpc>
                <a:spcPct val="80000"/>
              </a:lnSpc>
              <a:spcBef>
                <a:spcPts val="480"/>
              </a:spcBef>
              <a:spcAft>
                <a:spcPts val="0"/>
              </a:spcAft>
              <a:buClr>
                <a:srgbClr val="516275"/>
              </a:buClr>
              <a:buSzPts val="2300"/>
              <a:buFont typeface="Arial"/>
              <a:buNone/>
            </a:pPr>
            <a:r>
              <a:rPr lang="en-US" sz="2400" b="0" dirty="0">
                <a:solidFill>
                  <a:srgbClr val="000000"/>
                </a:solidFill>
                <a:latin typeface="Open Sans Semibold"/>
                <a:ea typeface="Corsiva"/>
                <a:cs typeface="Open Sans Semibold"/>
                <a:sym typeface="Corsiva"/>
              </a:rPr>
              <a:t>              “</a:t>
            </a:r>
            <a:r>
              <a:rPr lang="en-US" sz="2400" b="1" dirty="0">
                <a:solidFill>
                  <a:srgbClr val="000000"/>
                </a:solidFill>
                <a:latin typeface="Open Sans Semibold"/>
                <a:ea typeface="Corsiva"/>
                <a:cs typeface="Open Sans Semibold"/>
                <a:sym typeface="Corsiva"/>
              </a:rPr>
              <a:t>E</a:t>
            </a:r>
            <a:r>
              <a:rPr lang="en-US" sz="2400" b="0" dirty="0">
                <a:solidFill>
                  <a:srgbClr val="000000"/>
                </a:solidFill>
                <a:latin typeface="Open Sans Semibold"/>
                <a:ea typeface="Corsiva"/>
                <a:cs typeface="Open Sans Semibold"/>
                <a:sym typeface="Corsiva"/>
              </a:rPr>
              <a:t>ntitled ‘The Hunt of the Snark?’”</a:t>
            </a:r>
            <a:endParaRPr sz="2400" dirty="0">
              <a:solidFill>
                <a:srgbClr val="000000"/>
              </a:solidFill>
              <a:latin typeface="Open Sans Semibold"/>
              <a:cs typeface="Open Sans Semibold"/>
            </a:endParaRPr>
          </a:p>
          <a:p>
            <a:pPr marL="342900" marR="0" lvl="0" indent="-342900" algn="l" rtl="0">
              <a:lnSpc>
                <a:spcPct val="80000"/>
              </a:lnSpc>
              <a:spcBef>
                <a:spcPts val="480"/>
              </a:spcBef>
              <a:spcAft>
                <a:spcPts val="0"/>
              </a:spcAft>
              <a:buClr>
                <a:srgbClr val="516275"/>
              </a:buClr>
              <a:buSzPts val="2300"/>
              <a:buFont typeface="Arial"/>
              <a:buNone/>
            </a:pPr>
            <a:r>
              <a:rPr lang="en-US" sz="2400" b="0" dirty="0">
                <a:solidFill>
                  <a:srgbClr val="000000"/>
                </a:solidFill>
                <a:latin typeface="Open Sans Semibold"/>
                <a:ea typeface="Corsiva"/>
                <a:cs typeface="Open Sans Semibold"/>
                <a:sym typeface="Corsiva"/>
              </a:rPr>
              <a:t>                 “</a:t>
            </a:r>
            <a:r>
              <a:rPr lang="en-US" sz="2400" b="1" dirty="0">
                <a:solidFill>
                  <a:srgbClr val="000000"/>
                </a:solidFill>
                <a:latin typeface="Open Sans Semibold"/>
                <a:ea typeface="Corsiva"/>
                <a:cs typeface="Open Sans Semibold"/>
                <a:sym typeface="Corsiva"/>
              </a:rPr>
              <a:t>P</a:t>
            </a:r>
            <a:r>
              <a:rPr lang="en-US" sz="2400" b="0" dirty="0">
                <a:solidFill>
                  <a:srgbClr val="000000"/>
                </a:solidFill>
                <a:latin typeface="Open Sans Semibold"/>
                <a:ea typeface="Corsiva"/>
                <a:cs typeface="Open Sans Semibold"/>
                <a:sym typeface="Corsiva"/>
              </a:rPr>
              <a:t>ack it up in brown paper!” the old man cried,</a:t>
            </a:r>
            <a:endParaRPr sz="2400" dirty="0">
              <a:solidFill>
                <a:srgbClr val="000000"/>
              </a:solidFill>
              <a:latin typeface="Open Sans Semibold"/>
              <a:cs typeface="Open Sans Semibold"/>
            </a:endParaRPr>
          </a:p>
          <a:p>
            <a:pPr marL="342900" marR="0" lvl="0" indent="-342900" algn="l" rtl="0">
              <a:lnSpc>
                <a:spcPct val="80000"/>
              </a:lnSpc>
              <a:spcBef>
                <a:spcPts val="480"/>
              </a:spcBef>
              <a:spcAft>
                <a:spcPts val="0"/>
              </a:spcAft>
              <a:buClr>
                <a:srgbClr val="516275"/>
              </a:buClr>
              <a:buSzPts val="2300"/>
              <a:buFont typeface="Arial"/>
              <a:buNone/>
            </a:pPr>
            <a:r>
              <a:rPr lang="en-US" sz="2400" b="0" dirty="0">
                <a:solidFill>
                  <a:srgbClr val="000000"/>
                </a:solidFill>
                <a:latin typeface="Open Sans Semibold"/>
                <a:ea typeface="Corsiva"/>
                <a:cs typeface="Open Sans Semibold"/>
                <a:sym typeface="Corsiva"/>
              </a:rPr>
              <a:t>                  “</a:t>
            </a:r>
            <a:r>
              <a:rPr lang="en-US" sz="2400" b="1" dirty="0">
                <a:solidFill>
                  <a:srgbClr val="000000"/>
                </a:solidFill>
                <a:latin typeface="Open Sans Semibold"/>
                <a:ea typeface="Corsiva"/>
                <a:cs typeface="Open Sans Semibold"/>
                <a:sym typeface="Corsiva"/>
              </a:rPr>
              <a:t>A</a:t>
            </a:r>
            <a:r>
              <a:rPr lang="en-US" sz="2400" b="0" dirty="0">
                <a:solidFill>
                  <a:srgbClr val="000000"/>
                </a:solidFill>
                <a:latin typeface="Open Sans Semibold"/>
                <a:ea typeface="Corsiva"/>
                <a:cs typeface="Open Sans Semibold"/>
                <a:sym typeface="Corsiva"/>
              </a:rPr>
              <a:t>nd seal it with olive-and-dove.</a:t>
            </a:r>
            <a:endParaRPr sz="2400" dirty="0">
              <a:solidFill>
                <a:srgbClr val="000000"/>
              </a:solidFill>
              <a:latin typeface="Open Sans Semibold"/>
              <a:cs typeface="Open Sans Semibold"/>
            </a:endParaRPr>
          </a:p>
          <a:p>
            <a:pPr marL="342900" marR="0" lvl="0" indent="-342900" algn="l" rtl="0">
              <a:lnSpc>
                <a:spcPct val="80000"/>
              </a:lnSpc>
              <a:spcBef>
                <a:spcPts val="480"/>
              </a:spcBef>
              <a:spcAft>
                <a:spcPts val="0"/>
              </a:spcAft>
              <a:buClr>
                <a:srgbClr val="516275"/>
              </a:buClr>
              <a:buSzPts val="2300"/>
              <a:buFont typeface="Arial"/>
              <a:buNone/>
            </a:pPr>
            <a:r>
              <a:rPr lang="en-US" sz="2400" b="0" dirty="0">
                <a:solidFill>
                  <a:srgbClr val="000000"/>
                </a:solidFill>
                <a:latin typeface="Open Sans Semibold"/>
                <a:ea typeface="Corsiva"/>
                <a:cs typeface="Open Sans Semibold"/>
                <a:sym typeface="Corsiva"/>
              </a:rPr>
              <a:t>                    “</a:t>
            </a:r>
            <a:r>
              <a:rPr lang="en-US" sz="2400" b="1" dirty="0">
                <a:solidFill>
                  <a:srgbClr val="000000"/>
                </a:solidFill>
                <a:latin typeface="Open Sans Semibold"/>
                <a:ea typeface="Corsiva"/>
                <a:cs typeface="Open Sans Semibold"/>
                <a:sym typeface="Corsiva"/>
              </a:rPr>
              <a:t>I</a:t>
            </a:r>
            <a:r>
              <a:rPr lang="en-US" sz="2400" b="0" dirty="0">
                <a:solidFill>
                  <a:srgbClr val="000000"/>
                </a:solidFill>
                <a:latin typeface="Open Sans Semibold"/>
                <a:ea typeface="Corsiva"/>
                <a:cs typeface="Open Sans Semibold"/>
                <a:sym typeface="Corsiva"/>
              </a:rPr>
              <a:t> command you to do it!” he added with pride,</a:t>
            </a:r>
            <a:endParaRPr sz="2400" dirty="0">
              <a:solidFill>
                <a:srgbClr val="000000"/>
              </a:solidFill>
              <a:latin typeface="Open Sans Semibold"/>
              <a:cs typeface="Open Sans Semibold"/>
            </a:endParaRPr>
          </a:p>
          <a:p>
            <a:pPr marL="342900" marR="0" lvl="0" indent="-342900" algn="l" rtl="0">
              <a:lnSpc>
                <a:spcPct val="80000"/>
              </a:lnSpc>
              <a:spcBef>
                <a:spcPts val="480"/>
              </a:spcBef>
              <a:spcAft>
                <a:spcPts val="0"/>
              </a:spcAft>
              <a:buClr>
                <a:srgbClr val="516275"/>
              </a:buClr>
              <a:buSzPts val="2300"/>
              <a:buFont typeface="Arial"/>
              <a:buNone/>
            </a:pPr>
            <a:r>
              <a:rPr lang="en-US" sz="2400" b="0" dirty="0">
                <a:solidFill>
                  <a:srgbClr val="000000"/>
                </a:solidFill>
                <a:latin typeface="Open Sans Semibold"/>
                <a:ea typeface="Corsiva"/>
                <a:cs typeface="Open Sans Semibold"/>
                <a:sym typeface="Corsiva"/>
              </a:rPr>
              <a:t>                      “</a:t>
            </a:r>
            <a:r>
              <a:rPr lang="en-US" sz="2400" b="1" dirty="0">
                <a:solidFill>
                  <a:srgbClr val="000000"/>
                </a:solidFill>
                <a:latin typeface="Open Sans Semibold"/>
                <a:ea typeface="Corsiva"/>
                <a:cs typeface="Open Sans Semibold"/>
                <a:sym typeface="Corsiva"/>
              </a:rPr>
              <a:t>N</a:t>
            </a:r>
            <a:r>
              <a:rPr lang="en-US" sz="2400" b="0" dirty="0">
                <a:solidFill>
                  <a:srgbClr val="000000"/>
                </a:solidFill>
                <a:latin typeface="Open Sans Semibold"/>
                <a:ea typeface="Corsiva"/>
                <a:cs typeface="Open Sans Semibold"/>
                <a:sym typeface="Corsiva"/>
              </a:rPr>
              <a:t>or forget, my good fellow, to send her beside</a:t>
            </a:r>
            <a:endParaRPr sz="2400" dirty="0">
              <a:solidFill>
                <a:srgbClr val="000000"/>
              </a:solidFill>
              <a:latin typeface="Open Sans Semibold"/>
              <a:cs typeface="Open Sans Semibold"/>
            </a:endParaRPr>
          </a:p>
          <a:p>
            <a:pPr marL="342900" marR="0" lvl="0" indent="-342900" algn="l" rtl="0">
              <a:lnSpc>
                <a:spcPct val="80000"/>
              </a:lnSpc>
              <a:spcBef>
                <a:spcPts val="480"/>
              </a:spcBef>
              <a:spcAft>
                <a:spcPts val="0"/>
              </a:spcAft>
              <a:buClr>
                <a:srgbClr val="516275"/>
              </a:buClr>
              <a:buSzPts val="2300"/>
              <a:buFont typeface="Arial"/>
              <a:buNone/>
            </a:pPr>
            <a:r>
              <a:rPr lang="en-US" sz="2400" b="0" dirty="0">
                <a:solidFill>
                  <a:srgbClr val="000000"/>
                </a:solidFill>
                <a:latin typeface="Open Sans Semibold"/>
                <a:ea typeface="Corsiva"/>
                <a:cs typeface="Open Sans Semibold"/>
                <a:sym typeface="Corsiva"/>
              </a:rPr>
              <a:t>                        “</a:t>
            </a:r>
            <a:r>
              <a:rPr lang="en-US" sz="2400" b="1" dirty="0">
                <a:solidFill>
                  <a:srgbClr val="000000"/>
                </a:solidFill>
                <a:latin typeface="Open Sans Semibold"/>
                <a:ea typeface="Corsiva"/>
                <a:cs typeface="Open Sans Semibold"/>
                <a:sym typeface="Corsiva"/>
              </a:rPr>
              <a:t>E</a:t>
            </a:r>
            <a:r>
              <a:rPr lang="en-US" sz="2400" b="0" dirty="0">
                <a:solidFill>
                  <a:srgbClr val="000000"/>
                </a:solidFill>
                <a:latin typeface="Open Sans Semibold"/>
                <a:ea typeface="Corsiva"/>
                <a:cs typeface="Open Sans Semibold"/>
                <a:sym typeface="Corsiva"/>
              </a:rPr>
              <a:t>aster Greetings, and give her my love.”</a:t>
            </a:r>
            <a:endParaRPr sz="2400" dirty="0">
              <a:solidFill>
                <a:srgbClr val="000000"/>
              </a:solidFill>
              <a:latin typeface="Open Sans Semibold"/>
              <a:cs typeface="Open Sans Semibold"/>
            </a:endParaRPr>
          </a:p>
        </p:txBody>
      </p:sp>
      <p:sp>
        <p:nvSpPr>
          <p:cNvPr id="4" name="Title 1"/>
          <p:cNvSpPr txBox="1">
            <a:spLocks/>
          </p:cNvSpPr>
          <p:nvPr/>
        </p:nvSpPr>
        <p:spPr>
          <a:xfrm>
            <a:off x="1195201" y="559553"/>
            <a:ext cx="10517021"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sz="5400" dirty="0"/>
              <a:t>Null Cipher – Are You Deaf, Father William, William Carroll - 1876</a:t>
            </a:r>
          </a:p>
        </p:txBody>
      </p:sp>
    </p:spTree>
    <p:extLst>
      <p:ext uri="{BB962C8B-B14F-4D97-AF65-F5344CB8AC3E}">
        <p14:creationId xmlns:p14="http://schemas.microsoft.com/office/powerpoint/2010/main" val="16086523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 name="Title 4"/>
          <p:cNvSpPr txBox="1">
            <a:spLocks/>
          </p:cNvSpPr>
          <p:nvPr/>
        </p:nvSpPr>
        <p:spPr>
          <a:xfrm>
            <a:off x="1195202" y="559553"/>
            <a:ext cx="9889504"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sz="5400" dirty="0"/>
              <a:t>Advantages and Disadvantages of Symmetric Algorithms</a:t>
            </a:r>
          </a:p>
        </p:txBody>
      </p:sp>
      <p:sp>
        <p:nvSpPr>
          <p:cNvPr id="13" name="Content Placeholder 5"/>
          <p:cNvSpPr txBox="1">
            <a:spLocks/>
          </p:cNvSpPr>
          <p:nvPr/>
        </p:nvSpPr>
        <p:spPr>
          <a:xfrm>
            <a:off x="862394" y="2699383"/>
            <a:ext cx="5101870" cy="3321702"/>
          </a:xfrm>
          <a:prstGeom prst="rect">
            <a:avLst/>
          </a:prstGeom>
          <a:solidFill>
            <a:srgbClr val="E4E3E8"/>
          </a:solidFill>
        </p:spPr>
        <p:txBody>
          <a:bodyPr lIns="152400" tIns="152400" rIns="152400" bIns="152400"/>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a:buFont typeface="Open Sans Semibold" panose="020B0706030804020204" pitchFamily="34" charset="0"/>
              <a:buChar char="•"/>
            </a:pPr>
            <a:r>
              <a:rPr lang="en-US" sz="2000" dirty="0"/>
              <a:t>Fast </a:t>
            </a:r>
          </a:p>
          <a:p>
            <a:pPr>
              <a:buFont typeface="Open Sans Semibold" panose="020B0706030804020204" pitchFamily="34" charset="0"/>
              <a:buChar char="•"/>
            </a:pPr>
            <a:r>
              <a:rPr lang="en-US" sz="2000" dirty="0"/>
              <a:t>Secure </a:t>
            </a:r>
          </a:p>
          <a:p>
            <a:pPr>
              <a:buFont typeface="Open Sans Semibold" panose="020B0706030804020204" pitchFamily="34" charset="0"/>
              <a:buChar char="•"/>
            </a:pPr>
            <a:r>
              <a:rPr lang="en-US" sz="2000" dirty="0"/>
              <a:t>Confidentiality </a:t>
            </a:r>
          </a:p>
        </p:txBody>
      </p:sp>
      <p:sp>
        <p:nvSpPr>
          <p:cNvPr id="14" name="Freeform: Shape 4"/>
          <p:cNvSpPr/>
          <p:nvPr/>
        </p:nvSpPr>
        <p:spPr>
          <a:xfrm>
            <a:off x="862393" y="2019033"/>
            <a:ext cx="5101870" cy="678907"/>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chemeClr val="accent5">
              <a:lumMod val="75000"/>
            </a:schemeClr>
          </a:solidFill>
          <a:ln>
            <a:noFill/>
          </a:ln>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lvl="0" algn="ctr">
              <a:buSzPct val="25000"/>
            </a:pPr>
            <a:r>
              <a:rPr lang="en-US" sz="2400" dirty="0">
                <a:solidFill>
                  <a:schemeClr val="bg1"/>
                </a:solidFill>
                <a:latin typeface="Open Sans Semibold"/>
                <a:ea typeface="Open Sans"/>
                <a:cs typeface="Open Sans Semibold"/>
                <a:sym typeface="Open Sans"/>
              </a:rPr>
              <a:t>Advantages</a:t>
            </a:r>
          </a:p>
        </p:txBody>
      </p:sp>
      <p:sp>
        <p:nvSpPr>
          <p:cNvPr id="15" name="Content Placeholder 5"/>
          <p:cNvSpPr txBox="1">
            <a:spLocks/>
          </p:cNvSpPr>
          <p:nvPr/>
        </p:nvSpPr>
        <p:spPr>
          <a:xfrm>
            <a:off x="6209369" y="2699383"/>
            <a:ext cx="5106313" cy="3321701"/>
          </a:xfrm>
          <a:prstGeom prst="rect">
            <a:avLst/>
          </a:prstGeom>
          <a:solidFill>
            <a:srgbClr val="E4E3E8"/>
          </a:solidFill>
        </p:spPr>
        <p:txBody>
          <a:bodyPr lIns="152400" tIns="152400" rIns="152400" bIns="152400"/>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a:buFont typeface="Open Sans Semibold" panose="020B0706030804020204" pitchFamily="34" charset="0"/>
              <a:buChar char="•"/>
            </a:pPr>
            <a:r>
              <a:rPr lang="en-US" sz="2000" dirty="0"/>
              <a:t>Key distribution is very difficult</a:t>
            </a:r>
          </a:p>
          <a:p>
            <a:pPr>
              <a:buFont typeface="Open Sans Semibold" panose="020B0706030804020204" pitchFamily="34" charset="0"/>
              <a:buChar char="•"/>
            </a:pPr>
            <a:r>
              <a:rPr lang="en-US" sz="2000" dirty="0"/>
              <a:t>Not able to provide integrity, authenticity, non-repudiation of origin, access control, and digital signatures</a:t>
            </a:r>
          </a:p>
          <a:p>
            <a:pPr>
              <a:buFont typeface="Open Sans Semibold" panose="020B0706030804020204" pitchFamily="34" charset="0"/>
              <a:buChar char="•"/>
            </a:pPr>
            <a:r>
              <a:rPr lang="en-US" sz="2000" dirty="0"/>
              <a:t>Require both sender and receiver to share the same key</a:t>
            </a:r>
          </a:p>
          <a:p>
            <a:pPr>
              <a:buFont typeface="Open Sans Semibold" panose="020B0706030804020204" pitchFamily="34" charset="0"/>
              <a:buChar char="•"/>
            </a:pPr>
            <a:r>
              <a:rPr lang="en-US" sz="2000" spc="-80" dirty="0"/>
              <a:t>Challenges with secure key distribution</a:t>
            </a:r>
          </a:p>
          <a:p>
            <a:pPr>
              <a:buFont typeface="Open Sans Semibold" panose="020B0706030804020204" pitchFamily="34" charset="0"/>
              <a:buChar char="•"/>
            </a:pPr>
            <a:r>
              <a:rPr lang="en-US" sz="2000" dirty="0"/>
              <a:t>Scalability</a:t>
            </a:r>
          </a:p>
        </p:txBody>
      </p:sp>
      <p:sp>
        <p:nvSpPr>
          <p:cNvPr id="16" name="Freeform: Shape 4"/>
          <p:cNvSpPr/>
          <p:nvPr/>
        </p:nvSpPr>
        <p:spPr>
          <a:xfrm>
            <a:off x="6218087" y="2019033"/>
            <a:ext cx="5101871" cy="678907"/>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00533E"/>
          </a:solidFill>
          <a:ln>
            <a:noFill/>
          </a:ln>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lvl="0" algn="ctr">
              <a:buSzPct val="25000"/>
            </a:pPr>
            <a:r>
              <a:rPr lang="en-US" sz="2400" dirty="0">
                <a:solidFill>
                  <a:srgbClr val="FFFFFF"/>
                </a:solidFill>
                <a:latin typeface="Open Sans Semibold"/>
                <a:ea typeface="Open Sans"/>
                <a:cs typeface="Open Sans Semibold"/>
                <a:sym typeface="Open Sans"/>
              </a:rPr>
              <a:t>Disadvantages</a:t>
            </a:r>
          </a:p>
        </p:txBody>
      </p:sp>
    </p:spTree>
    <p:extLst>
      <p:ext uri="{BB962C8B-B14F-4D97-AF65-F5344CB8AC3E}">
        <p14:creationId xmlns:p14="http://schemas.microsoft.com/office/powerpoint/2010/main" val="1942775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6000" dirty="0"/>
              <a:t>Module Objectives</a:t>
            </a:r>
          </a:p>
        </p:txBody>
      </p:sp>
      <p:sp>
        <p:nvSpPr>
          <p:cNvPr id="6" name="Content Placeholder 5"/>
          <p:cNvSpPr>
            <a:spLocks noGrp="1"/>
          </p:cNvSpPr>
          <p:nvPr>
            <p:ph sz="half" idx="10"/>
          </p:nvPr>
        </p:nvSpPr>
        <p:spPr>
          <a:xfrm>
            <a:off x="1158240" y="1812126"/>
            <a:ext cx="10038080" cy="4042574"/>
          </a:xfrm>
          <a:prstGeom prst="rect">
            <a:avLst/>
          </a:prstGeom>
        </p:spPr>
        <p:txBody>
          <a:bodyPr/>
          <a:lstStyle/>
          <a:p>
            <a:pPr marL="541338" indent="-541338">
              <a:buClrTx/>
              <a:buSzPct val="100000"/>
              <a:buFont typeface="+mj-lt"/>
              <a:buAutoNum type="arabicPeriod"/>
            </a:pPr>
            <a:r>
              <a:rPr lang="en-US" dirty="0"/>
              <a:t>Implement engineering processes using secure design principles.</a:t>
            </a:r>
          </a:p>
          <a:p>
            <a:pPr marL="541338" indent="-541338">
              <a:buClrTx/>
              <a:buSzPct val="100000"/>
              <a:buFont typeface="+mj-lt"/>
              <a:buAutoNum type="arabicPeriod"/>
            </a:pPr>
            <a:r>
              <a:rPr lang="en-US" dirty="0"/>
              <a:t>Manage engineering processes using secure design principles.</a:t>
            </a:r>
          </a:p>
        </p:txBody>
      </p:sp>
    </p:spTree>
    <p:extLst>
      <p:ext uri="{BB962C8B-B14F-4D97-AF65-F5344CB8AC3E}">
        <p14:creationId xmlns:p14="http://schemas.microsoft.com/office/powerpoint/2010/main" val="38767600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Shape 1291"/>
          <p:cNvSpPr/>
          <p:nvPr/>
        </p:nvSpPr>
        <p:spPr>
          <a:xfrm>
            <a:off x="1524001" y="1611787"/>
            <a:ext cx="9144000" cy="426608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4" name="Shape 1294"/>
          <p:cNvSpPr txBox="1"/>
          <p:nvPr/>
        </p:nvSpPr>
        <p:spPr>
          <a:xfrm>
            <a:off x="3913379" y="5733848"/>
            <a:ext cx="4452695" cy="64196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dirty="0">
                <a:solidFill>
                  <a:schemeClr val="dk1"/>
                </a:solidFill>
                <a:latin typeface="Open Sans Semibold"/>
                <a:ea typeface="Calibri"/>
                <a:cs typeface="Open Sans Semibold"/>
                <a:sym typeface="Calibri"/>
              </a:rPr>
              <a:t>Out-of-Band Key Distribution</a:t>
            </a:r>
            <a:endParaRPr dirty="0">
              <a:latin typeface="Open Sans Semibold"/>
              <a:cs typeface="Open Sans Semibold"/>
            </a:endParaRPr>
          </a:p>
        </p:txBody>
      </p:sp>
      <p:sp>
        <p:nvSpPr>
          <p:cNvPr id="6" name="Title 1"/>
          <p:cNvSpPr txBox="1">
            <a:spLocks/>
          </p:cNvSpPr>
          <p:nvPr/>
        </p:nvSpPr>
        <p:spPr>
          <a:xfrm>
            <a:off x="1195201" y="559553"/>
            <a:ext cx="10517021"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Out-of-Band Key Distribution </a:t>
            </a:r>
          </a:p>
        </p:txBody>
      </p:sp>
      <p:pic>
        <p:nvPicPr>
          <p:cNvPr id="3" name="Picture 2">
            <a:extLst>
              <a:ext uri="{FF2B5EF4-FFF2-40B4-BE49-F238E27FC236}">
                <a16:creationId xmlns:a16="http://schemas.microsoft.com/office/drawing/2014/main" id="{36F5FF75-6127-4857-AD60-8ECDA19D9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201" y="1702553"/>
            <a:ext cx="9667240" cy="3935772"/>
          </a:xfrm>
          <a:prstGeom prst="rect">
            <a:avLst/>
          </a:prstGeom>
        </p:spPr>
      </p:pic>
    </p:spTree>
    <p:extLst>
      <p:ext uri="{BB962C8B-B14F-4D97-AF65-F5344CB8AC3E}">
        <p14:creationId xmlns:p14="http://schemas.microsoft.com/office/powerpoint/2010/main" val="21625998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pic>
        <p:nvPicPr>
          <p:cNvPr id="1307" name="Shape 1307" descr="File:EnigmaMachineLabeled.jpg"/>
          <p:cNvPicPr preferRelativeResize="0"/>
          <p:nvPr/>
        </p:nvPicPr>
        <p:blipFill rotWithShape="1">
          <a:blip r:embed="rId3">
            <a:alphaModFix/>
          </a:blip>
          <a:srcRect/>
          <a:stretch/>
        </p:blipFill>
        <p:spPr>
          <a:xfrm>
            <a:off x="7962648" y="3032551"/>
            <a:ext cx="2240736" cy="2988533"/>
          </a:xfrm>
          <a:prstGeom prst="rect">
            <a:avLst/>
          </a:prstGeom>
          <a:noFill/>
          <a:ln>
            <a:noFill/>
          </a:ln>
        </p:spPr>
      </p:pic>
      <p:pic>
        <p:nvPicPr>
          <p:cNvPr id="1308" name="Shape 1308"/>
          <p:cNvPicPr preferRelativeResize="0"/>
          <p:nvPr/>
        </p:nvPicPr>
        <p:blipFill rotWithShape="1">
          <a:blip r:embed="rId4">
            <a:alphaModFix/>
          </a:blip>
          <a:srcRect/>
          <a:stretch/>
        </p:blipFill>
        <p:spPr>
          <a:xfrm>
            <a:off x="3985550" y="3557533"/>
            <a:ext cx="3726592" cy="2588991"/>
          </a:xfrm>
          <a:prstGeom prst="rect">
            <a:avLst/>
          </a:prstGeom>
          <a:noFill/>
          <a:ln>
            <a:noFill/>
          </a:ln>
        </p:spPr>
      </p:pic>
      <p:pic>
        <p:nvPicPr>
          <p:cNvPr id="1309" name="Shape 1309" descr="File:Type 97 cypher machine.jpg"/>
          <p:cNvPicPr preferRelativeResize="0"/>
          <p:nvPr/>
        </p:nvPicPr>
        <p:blipFill rotWithShape="1">
          <a:blip r:embed="rId5">
            <a:alphaModFix/>
          </a:blip>
          <a:srcRect l="26312" t="8480" r="26556" b="40960"/>
          <a:stretch/>
        </p:blipFill>
        <p:spPr>
          <a:xfrm>
            <a:off x="3985550" y="1753166"/>
            <a:ext cx="1571350" cy="1522752"/>
          </a:xfrm>
          <a:prstGeom prst="rect">
            <a:avLst/>
          </a:prstGeom>
          <a:noFill/>
          <a:ln>
            <a:noFill/>
          </a:ln>
        </p:spPr>
      </p:pic>
      <p:sp>
        <p:nvSpPr>
          <p:cNvPr id="1310" name="Shape 1310"/>
          <p:cNvSpPr/>
          <p:nvPr/>
        </p:nvSpPr>
        <p:spPr>
          <a:xfrm>
            <a:off x="5754013" y="1710214"/>
            <a:ext cx="4437017" cy="150416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latin typeface="Open Sans Semibold"/>
                <a:ea typeface="Cabin"/>
                <a:cs typeface="Open Sans Semibold"/>
                <a:sym typeface="Cabin"/>
              </a:rPr>
              <a:t>System 97 Printing Machine for European Characters</a:t>
            </a:r>
            <a:endParaRPr sz="1800" dirty="0">
              <a:latin typeface="Open Sans Semibold"/>
              <a:cs typeface="Open Sans Semibold"/>
            </a:endParaRPr>
          </a:p>
          <a:p>
            <a:pPr marL="0" marR="0" lvl="0" indent="0" algn="l" rtl="0">
              <a:spcBef>
                <a:spcPts val="1000"/>
              </a:spcBef>
              <a:spcAft>
                <a:spcPts val="0"/>
              </a:spcAft>
              <a:buNone/>
            </a:pPr>
            <a:r>
              <a:rPr lang="en-US" sz="1800" dirty="0">
                <a:latin typeface="Open Sans Semibold"/>
                <a:ea typeface="Cabin"/>
                <a:cs typeface="Open Sans Semibold"/>
                <a:sym typeface="Cabin"/>
              </a:rPr>
              <a:t>Codename “Purple”</a:t>
            </a:r>
            <a:endParaRPr sz="1800" dirty="0">
              <a:latin typeface="Open Sans Semibold"/>
              <a:ea typeface="Cabin"/>
              <a:cs typeface="Open Sans Semibold"/>
              <a:sym typeface="Cabin"/>
            </a:endParaRPr>
          </a:p>
        </p:txBody>
      </p:sp>
      <p:sp>
        <p:nvSpPr>
          <p:cNvPr id="20" name="Title 1"/>
          <p:cNvSpPr txBox="1">
            <a:spLocks/>
          </p:cNvSpPr>
          <p:nvPr/>
        </p:nvSpPr>
        <p:spPr>
          <a:xfrm>
            <a:off x="1195201" y="559553"/>
            <a:ext cx="10517021"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Examples of Symmetric Algorithms</a:t>
            </a:r>
          </a:p>
        </p:txBody>
      </p:sp>
      <p:sp>
        <p:nvSpPr>
          <p:cNvPr id="14" name="Shape 1302"/>
          <p:cNvSpPr txBox="1"/>
          <p:nvPr/>
        </p:nvSpPr>
        <p:spPr>
          <a:xfrm>
            <a:off x="1321557" y="1741551"/>
            <a:ext cx="2139483" cy="1283355"/>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100000"/>
              </a:lnSpc>
              <a:spcBef>
                <a:spcPct val="0"/>
              </a:spcBef>
              <a:spcAft>
                <a:spcPct val="35000"/>
              </a:spcAft>
              <a:defRPr sz="2400">
                <a:solidFill>
                  <a:srgbClr val="000000"/>
                </a:solidFill>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ym typeface="Calibri"/>
              </a:rPr>
              <a:t>Caesar cipher</a:t>
            </a:r>
            <a:endParaRPr dirty="0"/>
          </a:p>
        </p:txBody>
      </p:sp>
      <p:sp>
        <p:nvSpPr>
          <p:cNvPr id="15" name="Shape 1304"/>
          <p:cNvSpPr txBox="1"/>
          <p:nvPr/>
        </p:nvSpPr>
        <p:spPr>
          <a:xfrm>
            <a:off x="1321557" y="3238800"/>
            <a:ext cx="2139483" cy="1283355"/>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100000"/>
              </a:lnSpc>
              <a:spcBef>
                <a:spcPct val="0"/>
              </a:spcBef>
              <a:spcAft>
                <a:spcPct val="35000"/>
              </a:spcAft>
              <a:defRPr sz="2400">
                <a:solidFill>
                  <a:srgbClr val="000000"/>
                </a:solidFill>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ym typeface="Calibri"/>
              </a:rPr>
              <a:t>The Spartan scytale</a:t>
            </a:r>
            <a:endParaRPr dirty="0"/>
          </a:p>
        </p:txBody>
      </p:sp>
      <p:sp>
        <p:nvSpPr>
          <p:cNvPr id="16" name="Shape 1306"/>
          <p:cNvSpPr txBox="1"/>
          <p:nvPr/>
        </p:nvSpPr>
        <p:spPr>
          <a:xfrm>
            <a:off x="1321557" y="4736049"/>
            <a:ext cx="2139483" cy="1283355"/>
          </a:xfrm>
          <a:prstGeom prst="rect">
            <a:avLst/>
          </a:pr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defPPr>
              <a:defRPr lang="en-US"/>
            </a:defPPr>
            <a:lvl1pPr algn="ctr" defTabSz="1599720">
              <a:lnSpc>
                <a:spcPct val="100000"/>
              </a:lnSpc>
              <a:spcBef>
                <a:spcPct val="0"/>
              </a:spcBef>
              <a:spcAft>
                <a:spcPct val="35000"/>
              </a:spcAft>
              <a:defRPr sz="2400">
                <a:solidFill>
                  <a:srgbClr val="000000"/>
                </a:solidFill>
                <a:latin typeface="Open Sans Semibold"/>
                <a:cs typeface="Open Sans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ym typeface="Calibri"/>
              </a:rPr>
              <a:t>The Enigma machine </a:t>
            </a:r>
            <a:endParaRPr dirty="0"/>
          </a:p>
        </p:txBody>
      </p:sp>
    </p:spTree>
    <p:extLst>
      <p:ext uri="{BB962C8B-B14F-4D97-AF65-F5344CB8AC3E}">
        <p14:creationId xmlns:p14="http://schemas.microsoft.com/office/powerpoint/2010/main" val="280682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8"/>
                                        </p:tgtEl>
                                        <p:attrNameLst>
                                          <p:attrName>style.visibility</p:attrName>
                                        </p:attrNameLst>
                                      </p:cBhvr>
                                      <p:to>
                                        <p:strVal val="visible"/>
                                      </p:to>
                                    </p:set>
                                    <p:animEffect transition="in" filter="fade">
                                      <p:cBhvr>
                                        <p:cTn id="7" dur="500"/>
                                        <p:tgtEl>
                                          <p:spTgt spid="1308"/>
                                        </p:tgtEl>
                                      </p:cBhvr>
                                    </p:animEffect>
                                  </p:childTnLst>
                                </p:cTn>
                              </p:par>
                              <p:par>
                                <p:cTn id="8" presetID="10" presetClass="exit" presetSubtype="0" fill="hold" nodeType="withEffect">
                                  <p:stCondLst>
                                    <p:cond delay="0"/>
                                  </p:stCondLst>
                                  <p:childTnLst>
                                    <p:animEffect transition="out" filter="fade">
                                      <p:cBhvr>
                                        <p:cTn id="9" dur="500"/>
                                        <p:tgtEl>
                                          <p:spTgt spid="1307"/>
                                        </p:tgtEl>
                                      </p:cBhvr>
                                    </p:animEffect>
                                    <p:set>
                                      <p:cBhvr>
                                        <p:cTn id="10" dur="1" fill="hold">
                                          <p:stCondLst>
                                            <p:cond delay="500"/>
                                          </p:stCondLst>
                                        </p:cTn>
                                        <p:tgtEl>
                                          <p:spTgt spid="130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graphicFrame>
        <p:nvGraphicFramePr>
          <p:cNvPr id="1316" name="Shape 1316"/>
          <p:cNvGraphicFramePr/>
          <p:nvPr>
            <p:extLst>
              <p:ext uri="{D42A27DB-BD31-4B8C-83A1-F6EECF244321}">
                <p14:modId xmlns:p14="http://schemas.microsoft.com/office/powerpoint/2010/main" val="2270376019"/>
              </p:ext>
            </p:extLst>
          </p:nvPr>
        </p:nvGraphicFramePr>
        <p:xfrm>
          <a:off x="1301316" y="1862667"/>
          <a:ext cx="9250319" cy="3559315"/>
        </p:xfrm>
        <a:graphic>
          <a:graphicData uri="http://schemas.openxmlformats.org/drawingml/2006/table">
            <a:tbl>
              <a:tblPr firstRow="1" bandRow="1">
                <a:noFill/>
              </a:tblPr>
              <a:tblGrid>
                <a:gridCol w="3637414">
                  <a:extLst>
                    <a:ext uri="{9D8B030D-6E8A-4147-A177-3AD203B41FA5}">
                      <a16:colId xmlns:a16="http://schemas.microsoft.com/office/drawing/2014/main" val="20000"/>
                    </a:ext>
                  </a:extLst>
                </a:gridCol>
                <a:gridCol w="5612905">
                  <a:extLst>
                    <a:ext uri="{9D8B030D-6E8A-4147-A177-3AD203B41FA5}">
                      <a16:colId xmlns:a16="http://schemas.microsoft.com/office/drawing/2014/main" val="20001"/>
                    </a:ext>
                  </a:extLst>
                </a:gridCol>
              </a:tblGrid>
              <a:tr h="489319">
                <a:tc>
                  <a:txBody>
                    <a:bodyPr/>
                    <a:lstStyle/>
                    <a:p>
                      <a:pPr marL="0" marR="0" lvl="0" indent="0" algn="ctr" rtl="0">
                        <a:spcBef>
                          <a:spcPts val="0"/>
                        </a:spcBef>
                        <a:spcAft>
                          <a:spcPts val="0"/>
                        </a:spcAft>
                        <a:buNone/>
                      </a:pPr>
                      <a:r>
                        <a:rPr lang="en-US" sz="1800" i="0" dirty="0">
                          <a:solidFill>
                            <a:schemeClr val="bg1"/>
                          </a:solidFill>
                          <a:latin typeface="Open Sans Semibold"/>
                          <a:ea typeface="Calibri"/>
                          <a:cs typeface="Open Sans Semibold"/>
                          <a:sym typeface="Calibri"/>
                        </a:rPr>
                        <a:t>Mode</a:t>
                      </a:r>
                      <a:endParaRPr sz="1800" i="0" dirty="0">
                        <a:solidFill>
                          <a:schemeClr val="bg1"/>
                        </a:solidFill>
                        <a:latin typeface="Open Sans Semibold"/>
                        <a:cs typeface="Open Sans Semibold"/>
                      </a:endParaRPr>
                    </a:p>
                  </a:txBody>
                  <a:tcPr marL="91449" marR="91449" marT="45700" marB="457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75000"/>
                      </a:schemeClr>
                    </a:solidFill>
                  </a:tcPr>
                </a:tc>
                <a:tc>
                  <a:txBody>
                    <a:bodyPr/>
                    <a:lstStyle/>
                    <a:p>
                      <a:pPr marL="0" marR="0" lvl="0" indent="0" algn="ctr" rtl="0">
                        <a:spcBef>
                          <a:spcPts val="0"/>
                        </a:spcBef>
                        <a:spcAft>
                          <a:spcPts val="0"/>
                        </a:spcAft>
                        <a:buNone/>
                      </a:pPr>
                      <a:r>
                        <a:rPr lang="en-US" sz="1800" i="0" dirty="0">
                          <a:solidFill>
                            <a:schemeClr val="bg1"/>
                          </a:solidFill>
                          <a:latin typeface="Open Sans Semibold"/>
                          <a:cs typeface="Open Sans Semibold"/>
                        </a:rPr>
                        <a:t>Usage</a:t>
                      </a:r>
                      <a:endParaRPr sz="1800" i="0" dirty="0">
                        <a:solidFill>
                          <a:schemeClr val="bg1"/>
                        </a:solidFill>
                        <a:latin typeface="Open Sans Semibold"/>
                        <a:cs typeface="Open Sans Semibold"/>
                      </a:endParaRPr>
                    </a:p>
                  </a:txBody>
                  <a:tcPr marL="91449" marR="91449" marT="45700" marB="457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0"/>
                  </a:ext>
                </a:extLst>
              </a:tr>
              <a:tr h="783996">
                <a:tc>
                  <a:txBody>
                    <a:bodyPr/>
                    <a:lstStyle/>
                    <a:p>
                      <a:pPr marL="0" marR="0" lvl="0" indent="0" algn="l" rtl="0">
                        <a:spcBef>
                          <a:spcPts val="0"/>
                        </a:spcBef>
                        <a:spcAft>
                          <a:spcPts val="0"/>
                        </a:spcAft>
                        <a:buNone/>
                      </a:pPr>
                      <a:r>
                        <a:rPr lang="en-US" sz="1800" dirty="0">
                          <a:latin typeface="Open Sans Semibold"/>
                          <a:cs typeface="Open Sans Semibold"/>
                        </a:rPr>
                        <a:t>Electronic Code Book (ECB)</a:t>
                      </a:r>
                      <a:endParaRPr sz="1800" dirty="0">
                        <a:latin typeface="Open Sans Semibold"/>
                        <a:cs typeface="Open Sans Semibold"/>
                      </a:endParaRPr>
                    </a:p>
                  </a:txBody>
                  <a:tcPr marR="91449" marT="114300" marB="1143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0"/>
                        </a:spcAft>
                        <a:buNone/>
                      </a:pPr>
                      <a:r>
                        <a:rPr lang="en-US" sz="1800" b="0" i="0" u="none" strike="noStrike" cap="none" dirty="0">
                          <a:solidFill>
                            <a:srgbClr val="000000"/>
                          </a:solidFill>
                          <a:latin typeface="Open Sans Semibold"/>
                          <a:ea typeface="Calibri"/>
                          <a:cs typeface="Open Sans Semibold"/>
                          <a:sym typeface="Calibri"/>
                        </a:rPr>
                        <a:t>Very short messages (less than 64 bits in length), such as transmission of a DES key.</a:t>
                      </a:r>
                      <a:endParaRPr sz="1800" dirty="0">
                        <a:latin typeface="Open Sans Semibold"/>
                        <a:cs typeface="Open Sans Semibold"/>
                      </a:endParaRPr>
                    </a:p>
                  </a:txBody>
                  <a:tcPr marR="91449" marT="114300" marB="1143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extLst>
                  <a:ext uri="{0D108BD9-81ED-4DB2-BD59-A6C34878D82A}">
                    <a16:rowId xmlns:a16="http://schemas.microsoft.com/office/drawing/2014/main" val="10001"/>
                  </a:ext>
                </a:extLst>
              </a:tr>
              <a:tr h="423357">
                <a:tc>
                  <a:txBody>
                    <a:bodyPr/>
                    <a:lstStyle/>
                    <a:p>
                      <a:pPr marL="0" marR="0" lvl="0" indent="0" algn="l" rtl="0">
                        <a:lnSpc>
                          <a:spcPct val="100000"/>
                        </a:lnSpc>
                        <a:spcBef>
                          <a:spcPts val="0"/>
                        </a:spcBef>
                        <a:spcAft>
                          <a:spcPts val="0"/>
                        </a:spcAft>
                        <a:buClr>
                          <a:srgbClr val="000000"/>
                        </a:buClr>
                        <a:buSzPts val="1600"/>
                        <a:buFont typeface="Calibri"/>
                        <a:buNone/>
                      </a:pPr>
                      <a:r>
                        <a:rPr lang="en-US" sz="1800" b="0" i="0" u="none" strike="noStrike" cap="none" dirty="0">
                          <a:solidFill>
                            <a:srgbClr val="000000"/>
                          </a:solidFill>
                          <a:latin typeface="Open Sans Semibold"/>
                          <a:ea typeface="Calibri"/>
                          <a:cs typeface="Open Sans Semibold"/>
                          <a:sym typeface="Calibri"/>
                        </a:rPr>
                        <a:t>Cipher Block Chaining (CBC)</a:t>
                      </a:r>
                      <a:endParaRPr sz="1800" dirty="0">
                        <a:latin typeface="Open Sans Semibold"/>
                        <a:cs typeface="Open Sans Semibold"/>
                      </a:endParaRPr>
                    </a:p>
                  </a:txBody>
                  <a:tcPr marR="91449" marT="114300" marB="1143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tc>
                  <a:txBody>
                    <a:bodyPr/>
                    <a:lstStyle/>
                    <a:p>
                      <a:pPr marL="0" marR="0" lvl="0" indent="0" algn="l" rtl="0">
                        <a:lnSpc>
                          <a:spcPct val="100000"/>
                        </a:lnSpc>
                        <a:spcBef>
                          <a:spcPts val="0"/>
                        </a:spcBef>
                        <a:spcAft>
                          <a:spcPts val="0"/>
                        </a:spcAft>
                        <a:buClr>
                          <a:srgbClr val="000000"/>
                        </a:buClr>
                        <a:buSzPts val="1600"/>
                        <a:buFont typeface="Calibri"/>
                        <a:buNone/>
                      </a:pPr>
                      <a:r>
                        <a:rPr lang="en-US" sz="1800" b="0" i="0" u="none" strike="noStrike" cap="none" dirty="0">
                          <a:solidFill>
                            <a:srgbClr val="000000"/>
                          </a:solidFill>
                          <a:latin typeface="Open Sans Semibold"/>
                          <a:ea typeface="Calibri"/>
                          <a:cs typeface="Open Sans Semibold"/>
                          <a:sym typeface="Calibri"/>
                        </a:rPr>
                        <a:t>Authentication</a:t>
                      </a:r>
                      <a:endParaRPr sz="1800" dirty="0">
                        <a:latin typeface="Open Sans Semibold"/>
                        <a:cs typeface="Open Sans Semibold"/>
                      </a:endParaRPr>
                    </a:p>
                  </a:txBody>
                  <a:tcPr marR="91449" marT="114300" marB="1143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extLst>
                  <a:ext uri="{0D108BD9-81ED-4DB2-BD59-A6C34878D82A}">
                    <a16:rowId xmlns:a16="http://schemas.microsoft.com/office/drawing/2014/main" val="10002"/>
                  </a:ext>
                </a:extLst>
              </a:tr>
              <a:tr h="407678">
                <a:tc>
                  <a:txBody>
                    <a:bodyPr/>
                    <a:lstStyle/>
                    <a:p>
                      <a:pPr marL="0" marR="0" lvl="0" indent="0" algn="l" rtl="0">
                        <a:lnSpc>
                          <a:spcPct val="100000"/>
                        </a:lnSpc>
                        <a:spcBef>
                          <a:spcPts val="0"/>
                        </a:spcBef>
                        <a:spcAft>
                          <a:spcPts val="0"/>
                        </a:spcAft>
                        <a:buClr>
                          <a:srgbClr val="000000"/>
                        </a:buClr>
                        <a:buSzPts val="1600"/>
                        <a:buFont typeface="Calibri"/>
                        <a:buNone/>
                      </a:pPr>
                      <a:r>
                        <a:rPr lang="en-US" sz="1800" b="0" i="0" u="none" strike="noStrike" cap="none" dirty="0">
                          <a:solidFill>
                            <a:srgbClr val="000000"/>
                          </a:solidFill>
                          <a:latin typeface="Open Sans Semibold"/>
                          <a:ea typeface="Calibri"/>
                          <a:cs typeface="Open Sans Semibold"/>
                          <a:sym typeface="Calibri"/>
                        </a:rPr>
                        <a:t>Cipher Feedback (CFB)</a:t>
                      </a:r>
                      <a:endParaRPr sz="1800" dirty="0">
                        <a:latin typeface="Open Sans Semibold"/>
                        <a:cs typeface="Open Sans Semibold"/>
                      </a:endParaRPr>
                    </a:p>
                  </a:txBody>
                  <a:tcPr marR="91449" marT="114300" marB="1143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lnSpc>
                          <a:spcPct val="100000"/>
                        </a:lnSpc>
                        <a:spcBef>
                          <a:spcPts val="0"/>
                        </a:spcBef>
                        <a:spcAft>
                          <a:spcPts val="0"/>
                        </a:spcAft>
                        <a:buClr>
                          <a:srgbClr val="000000"/>
                        </a:buClr>
                        <a:buSzPts val="1600"/>
                        <a:buFont typeface="Calibri"/>
                        <a:buNone/>
                      </a:pPr>
                      <a:r>
                        <a:rPr lang="en-US" sz="1800" b="0" i="0" u="none" strike="noStrike" cap="none" dirty="0">
                          <a:solidFill>
                            <a:srgbClr val="000000"/>
                          </a:solidFill>
                          <a:latin typeface="Open Sans Semibold"/>
                          <a:ea typeface="Calibri"/>
                          <a:cs typeface="Open Sans Semibold"/>
                          <a:sym typeface="Calibri"/>
                        </a:rPr>
                        <a:t>Authentication</a:t>
                      </a:r>
                      <a:endParaRPr sz="1800" dirty="0">
                        <a:latin typeface="Open Sans Semibold"/>
                        <a:cs typeface="Open Sans Semibold"/>
                      </a:endParaRPr>
                    </a:p>
                  </a:txBody>
                  <a:tcPr marR="91449" marT="114300" marB="1143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extLst>
                  <a:ext uri="{0D108BD9-81ED-4DB2-BD59-A6C34878D82A}">
                    <a16:rowId xmlns:a16="http://schemas.microsoft.com/office/drawing/2014/main" val="10003"/>
                  </a:ext>
                </a:extLst>
              </a:tr>
              <a:tr h="439037">
                <a:tc>
                  <a:txBody>
                    <a:bodyPr/>
                    <a:lstStyle/>
                    <a:p>
                      <a:pPr marL="0" marR="0" lvl="0" indent="0" algn="l" rtl="0">
                        <a:lnSpc>
                          <a:spcPct val="100000"/>
                        </a:lnSpc>
                        <a:spcBef>
                          <a:spcPts val="0"/>
                        </a:spcBef>
                        <a:spcAft>
                          <a:spcPts val="0"/>
                        </a:spcAft>
                        <a:buClr>
                          <a:srgbClr val="000000"/>
                        </a:buClr>
                        <a:buSzPts val="1600"/>
                        <a:buFont typeface="Calibri"/>
                        <a:buNone/>
                      </a:pPr>
                      <a:r>
                        <a:rPr lang="en-US" sz="1800" b="0" i="0" u="none" strike="noStrike" cap="none" dirty="0">
                          <a:solidFill>
                            <a:srgbClr val="000000"/>
                          </a:solidFill>
                          <a:latin typeface="Open Sans Semibold"/>
                          <a:ea typeface="Calibri"/>
                          <a:cs typeface="Open Sans Semibold"/>
                          <a:sym typeface="Calibri"/>
                        </a:rPr>
                        <a:t>Output Feedback (OFB)</a:t>
                      </a:r>
                      <a:endParaRPr sz="1800" dirty="0">
                        <a:latin typeface="Open Sans Semibold"/>
                        <a:cs typeface="Open Sans Semibold"/>
                      </a:endParaRPr>
                    </a:p>
                  </a:txBody>
                  <a:tcPr marR="91449" marT="114300" marB="1143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tc>
                  <a:txBody>
                    <a:bodyPr/>
                    <a:lstStyle/>
                    <a:p>
                      <a:pPr marL="0" marR="0" lvl="0" indent="0" algn="l" rtl="0">
                        <a:lnSpc>
                          <a:spcPct val="100000"/>
                        </a:lnSpc>
                        <a:spcBef>
                          <a:spcPts val="0"/>
                        </a:spcBef>
                        <a:spcAft>
                          <a:spcPts val="0"/>
                        </a:spcAft>
                        <a:buClr>
                          <a:srgbClr val="000000"/>
                        </a:buClr>
                        <a:buSzPts val="1600"/>
                        <a:buFont typeface="Calibri"/>
                        <a:buNone/>
                      </a:pPr>
                      <a:r>
                        <a:rPr lang="en-US" sz="1800" b="0" i="0" u="none" strike="noStrike" cap="none" dirty="0">
                          <a:solidFill>
                            <a:srgbClr val="000000"/>
                          </a:solidFill>
                          <a:latin typeface="Open Sans Semibold"/>
                          <a:ea typeface="Calibri"/>
                          <a:cs typeface="Open Sans Semibold"/>
                          <a:sym typeface="Calibri"/>
                        </a:rPr>
                        <a:t>Authentication</a:t>
                      </a:r>
                      <a:endParaRPr sz="1800" dirty="0">
                        <a:latin typeface="Open Sans Semibold"/>
                        <a:cs typeface="Open Sans Semibold"/>
                      </a:endParaRPr>
                    </a:p>
                  </a:txBody>
                  <a:tcPr marR="91449" marT="114300" marB="1143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extLst>
                  <a:ext uri="{0D108BD9-81ED-4DB2-BD59-A6C34878D82A}">
                    <a16:rowId xmlns:a16="http://schemas.microsoft.com/office/drawing/2014/main" val="10004"/>
                  </a:ext>
                </a:extLst>
              </a:tr>
              <a:tr h="721276">
                <a:tc>
                  <a:txBody>
                    <a:bodyPr/>
                    <a:lstStyle/>
                    <a:p>
                      <a:pPr marL="0" marR="0" lvl="0" indent="0" algn="l" rtl="0">
                        <a:lnSpc>
                          <a:spcPct val="100000"/>
                        </a:lnSpc>
                        <a:spcBef>
                          <a:spcPts val="0"/>
                        </a:spcBef>
                        <a:spcAft>
                          <a:spcPts val="0"/>
                        </a:spcAft>
                        <a:buClr>
                          <a:srgbClr val="000000"/>
                        </a:buClr>
                        <a:buSzPts val="1600"/>
                        <a:buFont typeface="Calibri"/>
                        <a:buNone/>
                      </a:pPr>
                      <a:r>
                        <a:rPr lang="en-US" sz="1800" b="0" i="0" u="none" strike="noStrike" cap="none" dirty="0">
                          <a:solidFill>
                            <a:srgbClr val="000000"/>
                          </a:solidFill>
                          <a:latin typeface="Open Sans Semibold"/>
                          <a:ea typeface="Calibri"/>
                          <a:cs typeface="Open Sans Semibold"/>
                          <a:sym typeface="Calibri"/>
                        </a:rPr>
                        <a:t>Counter (CTR)</a:t>
                      </a:r>
                      <a:endParaRPr sz="1800" dirty="0">
                        <a:latin typeface="Open Sans Semibold"/>
                        <a:cs typeface="Open Sans Semibold"/>
                      </a:endParaRPr>
                    </a:p>
                  </a:txBody>
                  <a:tcPr marR="91449" marT="114300" marB="1143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lnSpc>
                          <a:spcPct val="100000"/>
                        </a:lnSpc>
                        <a:spcBef>
                          <a:spcPts val="0"/>
                        </a:spcBef>
                        <a:spcAft>
                          <a:spcPts val="0"/>
                        </a:spcAft>
                        <a:buClr>
                          <a:srgbClr val="000000"/>
                        </a:buClr>
                        <a:buSzPts val="1600"/>
                        <a:buFont typeface="Calibri"/>
                        <a:buNone/>
                      </a:pPr>
                      <a:r>
                        <a:rPr lang="en-US" sz="1800" b="0" i="0" u="none" strike="noStrike" cap="none" dirty="0">
                          <a:solidFill>
                            <a:srgbClr val="000000"/>
                          </a:solidFill>
                          <a:latin typeface="Open Sans Semibold"/>
                          <a:ea typeface="Calibri"/>
                          <a:cs typeface="Open Sans Semibold"/>
                          <a:sym typeface="Calibri"/>
                        </a:rPr>
                        <a:t>Used in high-speed applications such as IPSec and ATM</a:t>
                      </a:r>
                      <a:endParaRPr sz="1800" dirty="0">
                        <a:latin typeface="Open Sans Semibold"/>
                        <a:cs typeface="Open Sans Semibold"/>
                      </a:endParaRPr>
                    </a:p>
                  </a:txBody>
                  <a:tcPr marR="91449" marT="114300" marB="1143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extLst>
                  <a:ext uri="{0D108BD9-81ED-4DB2-BD59-A6C34878D82A}">
                    <a16:rowId xmlns:a16="http://schemas.microsoft.com/office/drawing/2014/main" val="10005"/>
                  </a:ext>
                </a:extLst>
              </a:tr>
            </a:tbl>
          </a:graphicData>
        </a:graphic>
      </p:graphicFrame>
      <p:sp>
        <p:nvSpPr>
          <p:cNvPr id="4" name="Title 1"/>
          <p:cNvSpPr txBox="1">
            <a:spLocks/>
          </p:cNvSpPr>
          <p:nvPr/>
        </p:nvSpPr>
        <p:spPr>
          <a:xfrm>
            <a:off x="1195201" y="559553"/>
            <a:ext cx="10517021"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Basic Block Cipher Modes</a:t>
            </a:r>
          </a:p>
        </p:txBody>
      </p:sp>
    </p:spTree>
    <p:extLst>
      <p:ext uri="{BB962C8B-B14F-4D97-AF65-F5344CB8AC3E}">
        <p14:creationId xmlns:p14="http://schemas.microsoft.com/office/powerpoint/2010/main" val="42255023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9" name="Title 1"/>
          <p:cNvSpPr txBox="1">
            <a:spLocks/>
          </p:cNvSpPr>
          <p:nvPr/>
        </p:nvSpPr>
        <p:spPr>
          <a:xfrm>
            <a:off x="1195201" y="559553"/>
            <a:ext cx="10517021"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Basic Block Cipher Modes</a:t>
            </a:r>
          </a:p>
        </p:txBody>
      </p:sp>
      <p:sp>
        <p:nvSpPr>
          <p:cNvPr id="3" name="Content Placeholder 2">
            <a:extLst>
              <a:ext uri="{FF2B5EF4-FFF2-40B4-BE49-F238E27FC236}">
                <a16:creationId xmlns:a16="http://schemas.microsoft.com/office/drawing/2014/main" id="{50CD3946-6201-49D1-BDA3-7B3C2CD7BF56}"/>
              </a:ext>
            </a:extLst>
          </p:cNvPr>
          <p:cNvSpPr>
            <a:spLocks noGrp="1"/>
          </p:cNvSpPr>
          <p:nvPr>
            <p:ph sz="half" idx="10"/>
          </p:nvPr>
        </p:nvSpPr>
        <p:spPr>
          <a:xfrm>
            <a:off x="1158240" y="1812126"/>
            <a:ext cx="10038080" cy="1257645"/>
          </a:xfrm>
        </p:spPr>
        <p:txBody>
          <a:bodyPr/>
          <a:lstStyle/>
          <a:p>
            <a:r>
              <a:rPr lang="en-US" dirty="0">
                <a:ea typeface="Calibri"/>
                <a:sym typeface="Calibri"/>
              </a:rPr>
              <a:t>Electronic Codebook (ECB) Mode </a:t>
            </a:r>
          </a:p>
          <a:p>
            <a:r>
              <a:rPr lang="en-US" dirty="0">
                <a:sym typeface="Source Sans Pro"/>
              </a:rPr>
              <a:t>Cipher Block Chaining (CBC) Mode </a:t>
            </a:r>
          </a:p>
          <a:p>
            <a:endParaRPr lang="en-US" dirty="0"/>
          </a:p>
        </p:txBody>
      </p:sp>
    </p:spTree>
    <p:extLst>
      <p:ext uri="{BB962C8B-B14F-4D97-AF65-F5344CB8AC3E}">
        <p14:creationId xmlns:p14="http://schemas.microsoft.com/office/powerpoint/2010/main" val="30883334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0" name="Title 1"/>
          <p:cNvSpPr txBox="1">
            <a:spLocks/>
          </p:cNvSpPr>
          <p:nvPr/>
        </p:nvSpPr>
        <p:spPr>
          <a:xfrm>
            <a:off x="1195201" y="559553"/>
            <a:ext cx="10517021"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sz="5400" dirty="0"/>
              <a:t>Using Symmetric Block Cyphers to Simulate Stream Ciphers</a:t>
            </a:r>
          </a:p>
        </p:txBody>
      </p:sp>
      <p:sp>
        <p:nvSpPr>
          <p:cNvPr id="3" name="Content Placeholder 2">
            <a:extLst>
              <a:ext uri="{FF2B5EF4-FFF2-40B4-BE49-F238E27FC236}">
                <a16:creationId xmlns:a16="http://schemas.microsoft.com/office/drawing/2014/main" id="{4AD7FB81-8B5F-4BF1-9B3C-68586BF94082}"/>
              </a:ext>
            </a:extLst>
          </p:cNvPr>
          <p:cNvSpPr>
            <a:spLocks noGrp="1"/>
          </p:cNvSpPr>
          <p:nvPr>
            <p:ph sz="half" idx="10"/>
          </p:nvPr>
        </p:nvSpPr>
        <p:spPr>
          <a:xfrm>
            <a:off x="1158240" y="1812126"/>
            <a:ext cx="10038080" cy="1399160"/>
          </a:xfrm>
        </p:spPr>
        <p:txBody>
          <a:bodyPr/>
          <a:lstStyle/>
          <a:p>
            <a:r>
              <a:rPr lang="en-US" dirty="0">
                <a:sym typeface="Calibri"/>
              </a:rPr>
              <a:t>Cipher Feedback (CFB) Mode </a:t>
            </a:r>
            <a:endParaRPr lang="en-US" dirty="0"/>
          </a:p>
          <a:p>
            <a:r>
              <a:rPr lang="en-US" dirty="0">
                <a:sym typeface="Calibri"/>
              </a:rPr>
              <a:t>Output Feedback (OFB) Mode </a:t>
            </a:r>
            <a:endParaRPr lang="en-US" dirty="0"/>
          </a:p>
          <a:p>
            <a:r>
              <a:rPr lang="en-US" dirty="0">
                <a:sym typeface="Calibri"/>
              </a:rPr>
              <a:t>Counter (CTR) Mode </a:t>
            </a:r>
            <a:endParaRPr lang="en-US" dirty="0"/>
          </a:p>
          <a:p>
            <a:endParaRPr lang="en-US" dirty="0"/>
          </a:p>
        </p:txBody>
      </p:sp>
    </p:spTree>
    <p:extLst>
      <p:ext uri="{BB962C8B-B14F-4D97-AF65-F5344CB8AC3E}">
        <p14:creationId xmlns:p14="http://schemas.microsoft.com/office/powerpoint/2010/main" val="42436670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65" name="Shape 1365"/>
          <p:cNvSpPr txBox="1"/>
          <p:nvPr/>
        </p:nvSpPr>
        <p:spPr>
          <a:xfrm>
            <a:off x="2092339" y="-869133"/>
            <a:ext cx="8013972" cy="1092646"/>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851619"/>
              </a:buClr>
              <a:buSzPts val="1800"/>
              <a:buFont typeface="Arial"/>
              <a:buChar char="•"/>
            </a:pPr>
            <a:endParaRPr sz="1800" b="1" dirty="0">
              <a:solidFill>
                <a:schemeClr val="dk1"/>
              </a:solidFill>
              <a:latin typeface="Calibri"/>
              <a:ea typeface="Calibri"/>
              <a:cs typeface="Calibri"/>
              <a:sym typeface="Calibri"/>
            </a:endParaRPr>
          </a:p>
        </p:txBody>
      </p:sp>
      <p:sp>
        <p:nvSpPr>
          <p:cNvPr id="25" name="Title 4"/>
          <p:cNvSpPr txBox="1">
            <a:spLocks/>
          </p:cNvSpPr>
          <p:nvPr/>
        </p:nvSpPr>
        <p:spPr>
          <a:xfrm>
            <a:off x="1195201" y="559553"/>
            <a:ext cx="8666723"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Electronic Codebook (ECB) Mode </a:t>
            </a:r>
          </a:p>
        </p:txBody>
      </p:sp>
      <p:sp>
        <p:nvSpPr>
          <p:cNvPr id="26" name="Rectangle 25"/>
          <p:cNvSpPr/>
          <p:nvPr/>
        </p:nvSpPr>
        <p:spPr>
          <a:xfrm>
            <a:off x="1195201" y="1702553"/>
            <a:ext cx="10956846" cy="892552"/>
          </a:xfrm>
          <a:prstGeom prst="rect">
            <a:avLst/>
          </a:prstGeom>
        </p:spPr>
        <p:txBody>
          <a:bodyPr wrap="none">
            <a:spAutoFit/>
          </a:bodyPr>
          <a:lstStyle/>
          <a:p>
            <a:pPr marL="342900" indent="-342900" defTabSz="1022043">
              <a:lnSpc>
                <a:spcPct val="90000"/>
              </a:lnSpc>
              <a:spcBef>
                <a:spcPct val="0"/>
              </a:spcBef>
              <a:spcAft>
                <a:spcPct val="35000"/>
              </a:spcAft>
              <a:buClr>
                <a:srgbClr val="006F52"/>
              </a:buClr>
              <a:buFont typeface="Arial" charset="0"/>
              <a:buChar char="•"/>
            </a:pPr>
            <a:r>
              <a:rPr lang="en-US" sz="2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Each block of plaintext is encrypted independently using the same key</a:t>
            </a:r>
          </a:p>
          <a:p>
            <a:pPr marL="342900" indent="-342900" defTabSz="1022043">
              <a:lnSpc>
                <a:spcPct val="90000"/>
              </a:lnSpc>
              <a:spcBef>
                <a:spcPct val="0"/>
              </a:spcBef>
              <a:spcAft>
                <a:spcPct val="35000"/>
              </a:spcAft>
              <a:buClr>
                <a:srgbClr val="006F52"/>
              </a:buClr>
              <a:buFont typeface="Arial" charset="0"/>
              <a:buChar char="•"/>
            </a:pPr>
            <a:r>
              <a:rPr lang="en-US" sz="2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Only used for small messages – smaller than 64 bits</a:t>
            </a:r>
          </a:p>
        </p:txBody>
      </p:sp>
      <p:pic>
        <p:nvPicPr>
          <p:cNvPr id="3" name="Picture 2">
            <a:extLst>
              <a:ext uri="{FF2B5EF4-FFF2-40B4-BE49-F238E27FC236}">
                <a16:creationId xmlns:a16="http://schemas.microsoft.com/office/drawing/2014/main" id="{A8B16CC4-BFB3-450A-B527-377F63467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272" y="2845553"/>
            <a:ext cx="6796580" cy="3175972"/>
          </a:xfrm>
          <a:prstGeom prst="rect">
            <a:avLst/>
          </a:prstGeom>
        </p:spPr>
      </p:pic>
    </p:spTree>
    <p:extLst>
      <p:ext uri="{BB962C8B-B14F-4D97-AF65-F5344CB8AC3E}">
        <p14:creationId xmlns:p14="http://schemas.microsoft.com/office/powerpoint/2010/main" val="12764367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34" name="Title 4"/>
          <p:cNvSpPr txBox="1">
            <a:spLocks/>
          </p:cNvSpPr>
          <p:nvPr/>
        </p:nvSpPr>
        <p:spPr>
          <a:xfrm>
            <a:off x="1195201" y="559553"/>
            <a:ext cx="8666723"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Cipher Block Chaining (CBC) Mode </a:t>
            </a:r>
          </a:p>
        </p:txBody>
      </p:sp>
      <p:pic>
        <p:nvPicPr>
          <p:cNvPr id="4" name="Picture 3">
            <a:extLst>
              <a:ext uri="{FF2B5EF4-FFF2-40B4-BE49-F238E27FC236}">
                <a16:creationId xmlns:a16="http://schemas.microsoft.com/office/drawing/2014/main" id="{D9A6E925-7A1D-4AF0-B71E-85C148170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9058" y="1498305"/>
            <a:ext cx="7859007" cy="4406919"/>
          </a:xfrm>
          <a:prstGeom prst="rect">
            <a:avLst/>
          </a:prstGeom>
        </p:spPr>
      </p:pic>
    </p:spTree>
    <p:extLst>
      <p:ext uri="{BB962C8B-B14F-4D97-AF65-F5344CB8AC3E}">
        <p14:creationId xmlns:p14="http://schemas.microsoft.com/office/powerpoint/2010/main" val="13158421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33" name="Title 4"/>
          <p:cNvSpPr txBox="1">
            <a:spLocks/>
          </p:cNvSpPr>
          <p:nvPr/>
        </p:nvSpPr>
        <p:spPr>
          <a:xfrm>
            <a:off x="1195201" y="559553"/>
            <a:ext cx="8666723"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Cipher Feedback (CFB) Mode </a:t>
            </a:r>
          </a:p>
        </p:txBody>
      </p:sp>
      <p:pic>
        <p:nvPicPr>
          <p:cNvPr id="3" name="Picture 2">
            <a:extLst>
              <a:ext uri="{FF2B5EF4-FFF2-40B4-BE49-F238E27FC236}">
                <a16:creationId xmlns:a16="http://schemas.microsoft.com/office/drawing/2014/main" id="{2C6486C3-5CEE-4516-83DC-2723F2839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812" y="1702553"/>
            <a:ext cx="8115499" cy="4286525"/>
          </a:xfrm>
          <a:prstGeom prst="rect">
            <a:avLst/>
          </a:prstGeom>
        </p:spPr>
      </p:pic>
    </p:spTree>
    <p:extLst>
      <p:ext uri="{BB962C8B-B14F-4D97-AF65-F5344CB8AC3E}">
        <p14:creationId xmlns:p14="http://schemas.microsoft.com/office/powerpoint/2010/main" val="25082427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30" name="Title 4"/>
          <p:cNvSpPr txBox="1">
            <a:spLocks/>
          </p:cNvSpPr>
          <p:nvPr/>
        </p:nvSpPr>
        <p:spPr>
          <a:xfrm>
            <a:off x="1195201" y="559553"/>
            <a:ext cx="8666723"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Output Feedback (OFB) Mode </a:t>
            </a:r>
          </a:p>
        </p:txBody>
      </p:sp>
      <p:pic>
        <p:nvPicPr>
          <p:cNvPr id="4" name="Picture 3">
            <a:extLst>
              <a:ext uri="{FF2B5EF4-FFF2-40B4-BE49-F238E27FC236}">
                <a16:creationId xmlns:a16="http://schemas.microsoft.com/office/drawing/2014/main" id="{DE8353DA-8803-4069-A0CC-D0CCE4A10F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559" y="1702553"/>
            <a:ext cx="8314014" cy="4196224"/>
          </a:xfrm>
          <a:prstGeom prst="rect">
            <a:avLst/>
          </a:prstGeom>
        </p:spPr>
      </p:pic>
    </p:spTree>
    <p:extLst>
      <p:ext uri="{BB962C8B-B14F-4D97-AF65-F5344CB8AC3E}">
        <p14:creationId xmlns:p14="http://schemas.microsoft.com/office/powerpoint/2010/main" val="14590231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30" name="Title 4"/>
          <p:cNvSpPr txBox="1">
            <a:spLocks/>
          </p:cNvSpPr>
          <p:nvPr/>
        </p:nvSpPr>
        <p:spPr>
          <a:xfrm>
            <a:off x="1195201" y="559553"/>
            <a:ext cx="8666723"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Counter Mode (CTR)</a:t>
            </a:r>
          </a:p>
        </p:txBody>
      </p:sp>
      <p:pic>
        <p:nvPicPr>
          <p:cNvPr id="3" name="Picture 2">
            <a:extLst>
              <a:ext uri="{FF2B5EF4-FFF2-40B4-BE49-F238E27FC236}">
                <a16:creationId xmlns:a16="http://schemas.microsoft.com/office/drawing/2014/main" id="{5473043A-78C9-4F86-AE12-D17A8BCB6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681" y="1702553"/>
            <a:ext cx="8473761" cy="4397462"/>
          </a:xfrm>
          <a:prstGeom prst="rect">
            <a:avLst/>
          </a:prstGeom>
        </p:spPr>
      </p:pic>
    </p:spTree>
    <p:extLst>
      <p:ext uri="{BB962C8B-B14F-4D97-AF65-F5344CB8AC3E}">
        <p14:creationId xmlns:p14="http://schemas.microsoft.com/office/powerpoint/2010/main" val="2659628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System and Security Engineering Processes</a:t>
            </a:r>
            <a:endParaRPr lang="en-US" sz="6000" dirty="0"/>
          </a:p>
        </p:txBody>
      </p:sp>
      <p:sp>
        <p:nvSpPr>
          <p:cNvPr id="6" name="Content Placeholder 5"/>
          <p:cNvSpPr>
            <a:spLocks noGrp="1"/>
          </p:cNvSpPr>
          <p:nvPr>
            <p:ph sz="half" idx="10"/>
          </p:nvPr>
        </p:nvSpPr>
        <p:spPr>
          <a:xfrm>
            <a:off x="1158239" y="1812126"/>
            <a:ext cx="10187093" cy="4042574"/>
          </a:xfrm>
          <a:prstGeom prst="rect">
            <a:avLst/>
          </a:prstGeom>
        </p:spPr>
        <p:txBody>
          <a:bodyPr/>
          <a:lstStyle/>
          <a:p>
            <a:pPr lvl="0">
              <a:buFont typeface="Open Sans Semibold" panose="020B0706030804020204" pitchFamily="34" charset="0"/>
              <a:buChar char="•"/>
            </a:pPr>
            <a:r>
              <a:rPr lang="en-US" dirty="0"/>
              <a:t>Commonly accepted sources for engineering processes:</a:t>
            </a:r>
          </a:p>
          <a:p>
            <a:pPr marL="717550" lvl="1" indent="-358775"/>
            <a:r>
              <a:rPr lang="en-US" dirty="0"/>
              <a:t>International Council on Systems Engineering (INCOSE)</a:t>
            </a:r>
          </a:p>
          <a:p>
            <a:pPr marL="717550" lvl="1" indent="-358775"/>
            <a:r>
              <a:rPr lang="en-US" dirty="0"/>
              <a:t>NIST SP800-160 System Security Engineering</a:t>
            </a:r>
          </a:p>
          <a:p>
            <a:pPr marL="717550" lvl="1" indent="-358775"/>
            <a:r>
              <a:rPr lang="en-US" dirty="0"/>
              <a:t>ISO/IEC 15026 series-Systems and Software Engineering</a:t>
            </a:r>
          </a:p>
          <a:p>
            <a:pPr marL="717550" lvl="1" indent="-358775">
              <a:spcAft>
                <a:spcPts val="600"/>
              </a:spcAft>
            </a:pPr>
            <a:r>
              <a:rPr lang="en-US" dirty="0"/>
              <a:t>ISO/IEC/IEEE 15288 Systems and Software Engineering</a:t>
            </a:r>
          </a:p>
          <a:p>
            <a:pPr lvl="0">
              <a:buFont typeface="Open Sans Semibold" panose="020B0706030804020204" pitchFamily="34" charset="0"/>
              <a:buChar char="•"/>
            </a:pPr>
            <a:r>
              <a:rPr lang="en-US" dirty="0"/>
              <a:t>Systems and systems security engineering processes have converged across major sources: </a:t>
            </a:r>
          </a:p>
          <a:p>
            <a:pPr marL="717550" lvl="1" indent="-358775"/>
            <a:r>
              <a:rPr lang="en-US" dirty="0"/>
              <a:t>NIST and INCOSE recognize system security engineering as a specialty engineering function</a:t>
            </a:r>
          </a:p>
        </p:txBody>
      </p:sp>
    </p:spTree>
    <p:extLst>
      <p:ext uri="{BB962C8B-B14F-4D97-AF65-F5344CB8AC3E}">
        <p14:creationId xmlns:p14="http://schemas.microsoft.com/office/powerpoint/2010/main" val="42293220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3" name="Title 4"/>
          <p:cNvSpPr txBox="1">
            <a:spLocks/>
          </p:cNvSpPr>
          <p:nvPr/>
        </p:nvSpPr>
        <p:spPr>
          <a:xfrm>
            <a:off x="1195201" y="-2398390"/>
            <a:ext cx="10501767"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endParaRPr lang="en-US" dirty="0"/>
          </a:p>
        </p:txBody>
      </p:sp>
      <p:sp>
        <p:nvSpPr>
          <p:cNvPr id="15" name="Title 1"/>
          <p:cNvSpPr>
            <a:spLocks noGrp="1"/>
          </p:cNvSpPr>
          <p:nvPr>
            <p:ph type="title"/>
          </p:nvPr>
        </p:nvSpPr>
        <p:spPr>
          <a:xfrm>
            <a:off x="1195201" y="559553"/>
            <a:ext cx="10517021" cy="1143000"/>
          </a:xfrm>
        </p:spPr>
        <p:txBody>
          <a:bodyPr>
            <a:noAutofit/>
          </a:bodyPr>
          <a:lstStyle/>
          <a:p>
            <a:r>
              <a:rPr lang="en-US" dirty="0"/>
              <a:t>The Data Encryption Standard (DES)</a:t>
            </a:r>
          </a:p>
        </p:txBody>
      </p:sp>
      <p:sp>
        <p:nvSpPr>
          <p:cNvPr id="3" name="Content Placeholder 2"/>
          <p:cNvSpPr>
            <a:spLocks noGrp="1"/>
          </p:cNvSpPr>
          <p:nvPr>
            <p:ph sz="half" idx="10"/>
          </p:nvPr>
        </p:nvSpPr>
        <p:spPr/>
        <p:txBody>
          <a:bodyPr/>
          <a:lstStyle/>
          <a:p>
            <a:pPr lvl="0"/>
            <a:r>
              <a:rPr lang="en-US" spc="-50" dirty="0"/>
              <a:t>Horst </a:t>
            </a:r>
            <a:r>
              <a:rPr lang="en-US" spc="-50" dirty="0" err="1"/>
              <a:t>Feistel</a:t>
            </a:r>
            <a:r>
              <a:rPr lang="en-US" spc="-50" dirty="0"/>
              <a:t> had developed a family of algorithms that had a core principle of taking the input block of plaintext and dividing it in half</a:t>
            </a:r>
          </a:p>
          <a:p>
            <a:r>
              <a:rPr lang="en-US" dirty="0"/>
              <a:t>Then, each half was used several times through an exclusive-or operation to alter the other half — providing a type of permutation as well as substitution</a:t>
            </a:r>
          </a:p>
          <a:p>
            <a:pPr lvl="0"/>
            <a:r>
              <a:rPr lang="en-US" spc="-100" dirty="0"/>
              <a:t>A </a:t>
            </a:r>
            <a:r>
              <a:rPr lang="en-US" spc="-100" dirty="0" err="1"/>
              <a:t>Feistal</a:t>
            </a:r>
            <a:r>
              <a:rPr lang="en-US" spc="-100" dirty="0"/>
              <a:t> algorithm became the data encryption algorithm used for DES</a:t>
            </a:r>
          </a:p>
          <a:p>
            <a:r>
              <a:rPr lang="en-US" dirty="0"/>
              <a:t>DEA Algorithm is Symmetric Block Cipher, 64-bit blocks, 16 rounds, 56-bit effective key length</a:t>
            </a:r>
          </a:p>
          <a:p>
            <a:pPr lvl="0"/>
            <a:endParaRPr lang="en-US" spc="-100" dirty="0"/>
          </a:p>
          <a:p>
            <a:endParaRPr lang="en-US" dirty="0"/>
          </a:p>
          <a:p>
            <a:pPr lvl="0"/>
            <a:endParaRPr lang="en-US" spc="-50" dirty="0"/>
          </a:p>
          <a:p>
            <a:pPr lvl="0"/>
            <a:endParaRPr lang="en-US" spc="-50" dirty="0"/>
          </a:p>
          <a:p>
            <a:endParaRPr lang="en-US" dirty="0"/>
          </a:p>
        </p:txBody>
      </p:sp>
    </p:spTree>
    <p:extLst>
      <p:ext uri="{BB962C8B-B14F-4D97-AF65-F5344CB8AC3E}">
        <p14:creationId xmlns:p14="http://schemas.microsoft.com/office/powerpoint/2010/main" val="132395337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2" name="Title 1">
            <a:extLst>
              <a:ext uri="{FF2B5EF4-FFF2-40B4-BE49-F238E27FC236}">
                <a16:creationId xmlns:a16="http://schemas.microsoft.com/office/drawing/2014/main" id="{97147E8E-5C7F-419F-B540-E206AD805244}"/>
              </a:ext>
            </a:extLst>
          </p:cNvPr>
          <p:cNvSpPr>
            <a:spLocks noGrp="1"/>
          </p:cNvSpPr>
          <p:nvPr>
            <p:ph type="title"/>
          </p:nvPr>
        </p:nvSpPr>
        <p:spPr/>
        <p:txBody>
          <a:bodyPr>
            <a:normAutofit/>
          </a:bodyPr>
          <a:lstStyle/>
          <a:p>
            <a:r>
              <a:rPr lang="en-US" dirty="0"/>
              <a:t>Double-DES (2DES)</a:t>
            </a:r>
          </a:p>
        </p:txBody>
      </p:sp>
      <p:sp>
        <p:nvSpPr>
          <p:cNvPr id="3" name="Content Placeholder 2">
            <a:extLst>
              <a:ext uri="{FF2B5EF4-FFF2-40B4-BE49-F238E27FC236}">
                <a16:creationId xmlns:a16="http://schemas.microsoft.com/office/drawing/2014/main" id="{63D7EFE3-35CF-4B0F-BAB1-6D642C524835}"/>
              </a:ext>
            </a:extLst>
          </p:cNvPr>
          <p:cNvSpPr>
            <a:spLocks noGrp="1"/>
          </p:cNvSpPr>
          <p:nvPr>
            <p:ph sz="half" idx="10"/>
          </p:nvPr>
        </p:nvSpPr>
        <p:spPr>
          <a:xfrm>
            <a:off x="1158240" y="1812125"/>
            <a:ext cx="10038080" cy="2280903"/>
          </a:xfrm>
        </p:spPr>
        <p:txBody>
          <a:bodyPr/>
          <a:lstStyle/>
          <a:p>
            <a:r>
              <a:rPr lang="en-US" dirty="0">
                <a:ea typeface="Calibri"/>
                <a:sym typeface="Calibri"/>
              </a:rPr>
              <a:t>Given today’s technology, DES key is too short to provide adequate protection</a:t>
            </a:r>
          </a:p>
          <a:p>
            <a:r>
              <a:rPr lang="en-US" dirty="0">
                <a:sym typeface="Source Sans Pro"/>
              </a:rPr>
              <a:t>One of the first alternatives to create a stronger version of DES was to double the encryption process</a:t>
            </a:r>
          </a:p>
          <a:p>
            <a:endParaRPr lang="en-US" dirty="0"/>
          </a:p>
        </p:txBody>
      </p:sp>
    </p:spTree>
    <p:extLst>
      <p:ext uri="{BB962C8B-B14F-4D97-AF65-F5344CB8AC3E}">
        <p14:creationId xmlns:p14="http://schemas.microsoft.com/office/powerpoint/2010/main" val="1549396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Shape 1530"/>
          <p:cNvSpPr/>
          <p:nvPr/>
        </p:nvSpPr>
        <p:spPr>
          <a:xfrm>
            <a:off x="1522808" y="1611313"/>
            <a:ext cx="9146382" cy="426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Title 4"/>
          <p:cNvSpPr txBox="1">
            <a:spLocks/>
          </p:cNvSpPr>
          <p:nvPr/>
        </p:nvSpPr>
        <p:spPr>
          <a:xfrm>
            <a:off x="1195201" y="559553"/>
            <a:ext cx="10134148"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Meet-in-the-Middle Attack on 2DES</a:t>
            </a:r>
          </a:p>
        </p:txBody>
      </p:sp>
      <p:pic>
        <p:nvPicPr>
          <p:cNvPr id="4" name="Picture 3">
            <a:extLst>
              <a:ext uri="{FF2B5EF4-FFF2-40B4-BE49-F238E27FC236}">
                <a16:creationId xmlns:a16="http://schemas.microsoft.com/office/drawing/2014/main" id="{83E3EE37-A926-49C6-9F2B-8C2D293CD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844" y="1479216"/>
            <a:ext cx="9986309" cy="4399297"/>
          </a:xfrm>
          <a:prstGeom prst="rect">
            <a:avLst/>
          </a:prstGeom>
        </p:spPr>
      </p:pic>
    </p:spTree>
    <p:extLst>
      <p:ext uri="{BB962C8B-B14F-4D97-AF65-F5344CB8AC3E}">
        <p14:creationId xmlns:p14="http://schemas.microsoft.com/office/powerpoint/2010/main" val="10513032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4" name="Title 4"/>
          <p:cNvSpPr txBox="1">
            <a:spLocks/>
          </p:cNvSpPr>
          <p:nvPr/>
        </p:nvSpPr>
        <p:spPr>
          <a:xfrm>
            <a:off x="1195201" y="559553"/>
            <a:ext cx="8666723"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Triple DES (3DES)</a:t>
            </a:r>
          </a:p>
        </p:txBody>
      </p:sp>
      <p:sp>
        <p:nvSpPr>
          <p:cNvPr id="5" name="Rectangle 4"/>
          <p:cNvSpPr/>
          <p:nvPr/>
        </p:nvSpPr>
        <p:spPr>
          <a:xfrm>
            <a:off x="1195202" y="1702552"/>
            <a:ext cx="10084017" cy="1557350"/>
          </a:xfrm>
          <a:prstGeom prst="rect">
            <a:avLst/>
          </a:prstGeom>
        </p:spPr>
        <p:txBody>
          <a:bodyPr wrap="square">
            <a:spAutoFit/>
          </a:bodyPr>
          <a:lstStyle/>
          <a:p>
            <a:pPr marL="342900" indent="-342900" defTabSz="1022043">
              <a:lnSpc>
                <a:spcPct val="90000"/>
              </a:lnSpc>
              <a:spcBef>
                <a:spcPct val="0"/>
              </a:spcBef>
              <a:spcAft>
                <a:spcPct val="35000"/>
              </a:spcAft>
              <a:buClr>
                <a:srgbClr val="006F52"/>
              </a:buClr>
              <a:buFont typeface="Arial" charset="0"/>
              <a:buChar char="•"/>
            </a:pPr>
            <a:r>
              <a:rPr lang="en-US" sz="2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Triple DES was designed to operate at a relative strength of 2</a:t>
            </a:r>
            <a:r>
              <a:rPr lang="en-US" sz="2400" baseline="300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112</a:t>
            </a:r>
            <a:r>
              <a:rPr lang="en-US" sz="2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 using two, or three, different keys to perform the encryption</a:t>
            </a:r>
          </a:p>
          <a:p>
            <a:pPr marL="342900" indent="-342900" defTabSz="1022043">
              <a:lnSpc>
                <a:spcPct val="90000"/>
              </a:lnSpc>
              <a:spcBef>
                <a:spcPct val="0"/>
              </a:spcBef>
              <a:spcAft>
                <a:spcPct val="35000"/>
              </a:spcAft>
              <a:buClr>
                <a:srgbClr val="006F52"/>
              </a:buClr>
              <a:buFont typeface="Arial" charset="0"/>
              <a:buChar char="•"/>
            </a:pPr>
            <a:r>
              <a:rPr lang="en-US" sz="2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This effectively rendered a key with a 168-bit strength, as there are always three iterations done with the keys</a:t>
            </a:r>
          </a:p>
        </p:txBody>
      </p:sp>
    </p:spTree>
    <p:extLst>
      <p:ext uri="{BB962C8B-B14F-4D97-AF65-F5344CB8AC3E}">
        <p14:creationId xmlns:p14="http://schemas.microsoft.com/office/powerpoint/2010/main" val="27870353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7" name="Title 4"/>
          <p:cNvSpPr txBox="1">
            <a:spLocks/>
          </p:cNvSpPr>
          <p:nvPr/>
        </p:nvSpPr>
        <p:spPr>
          <a:xfrm>
            <a:off x="1195200" y="559553"/>
            <a:ext cx="10535187"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sz="5400" dirty="0"/>
              <a:t>Counter Mode with Cipher Block Chaining Message Authentication Code Protocol (CCMP)</a:t>
            </a:r>
          </a:p>
        </p:txBody>
      </p:sp>
      <p:sp>
        <p:nvSpPr>
          <p:cNvPr id="3" name="Content Placeholder 2">
            <a:extLst>
              <a:ext uri="{FF2B5EF4-FFF2-40B4-BE49-F238E27FC236}">
                <a16:creationId xmlns:a16="http://schemas.microsoft.com/office/drawing/2014/main" id="{997F7454-67A3-4069-836B-C67B248B3C2F}"/>
              </a:ext>
            </a:extLst>
          </p:cNvPr>
          <p:cNvSpPr>
            <a:spLocks noGrp="1"/>
          </p:cNvSpPr>
          <p:nvPr>
            <p:ph sz="half" idx="10"/>
          </p:nvPr>
        </p:nvSpPr>
        <p:spPr/>
        <p:txBody>
          <a:bodyPr/>
          <a:lstStyle/>
          <a:p>
            <a:pPr marL="0" indent="0">
              <a:buNone/>
            </a:pPr>
            <a:r>
              <a:rPr lang="en-US" dirty="0">
                <a:sym typeface="Calibri"/>
              </a:rPr>
              <a:t>CCMP is an authentication protocol that forms part of the 802.11i standard for wireless local area networks.</a:t>
            </a:r>
          </a:p>
          <a:p>
            <a:endParaRPr lang="en-US" dirty="0"/>
          </a:p>
        </p:txBody>
      </p:sp>
    </p:spTree>
    <p:extLst>
      <p:ext uri="{BB962C8B-B14F-4D97-AF65-F5344CB8AC3E}">
        <p14:creationId xmlns:p14="http://schemas.microsoft.com/office/powerpoint/2010/main" val="34770705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3" name="Title 1"/>
          <p:cNvSpPr txBox="1">
            <a:spLocks/>
          </p:cNvSpPr>
          <p:nvPr/>
        </p:nvSpPr>
        <p:spPr>
          <a:xfrm>
            <a:off x="1195201" y="559553"/>
            <a:ext cx="10785132"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How CCMP Works</a:t>
            </a:r>
          </a:p>
        </p:txBody>
      </p:sp>
      <p:sp>
        <p:nvSpPr>
          <p:cNvPr id="3" name="Content Placeholder 2"/>
          <p:cNvSpPr>
            <a:spLocks noGrp="1"/>
          </p:cNvSpPr>
          <p:nvPr>
            <p:ph sz="half" idx="10"/>
          </p:nvPr>
        </p:nvSpPr>
        <p:spPr/>
        <p:txBody>
          <a:bodyPr/>
          <a:lstStyle/>
          <a:p>
            <a:pPr lvl="0"/>
            <a:r>
              <a:rPr lang="en-US" dirty="0"/>
              <a:t>AES processing in CCMP must use AES 128-bit key and 128-bit block size </a:t>
            </a:r>
          </a:p>
          <a:p>
            <a:r>
              <a:rPr lang="en-US" dirty="0">
                <a:sym typeface="Calibri"/>
              </a:rPr>
              <a:t>CCMP use of 128-bit keys and a 48-bit IV minimizes vulnerability to replay attacks; the CTR component provides data privacy</a:t>
            </a:r>
          </a:p>
          <a:p>
            <a:r>
              <a:rPr lang="en-US" dirty="0">
                <a:sym typeface="Calibri"/>
              </a:rPr>
              <a:t>The Cipher Block Chaining Message Authentication Code component produces a MIC that provides data origin authentication and data integrity for the packet payload data </a:t>
            </a:r>
          </a:p>
          <a:p>
            <a:pPr lvl="0"/>
            <a:endParaRPr lang="en-US" dirty="0"/>
          </a:p>
          <a:p>
            <a:endParaRPr lang="en-US" dirty="0"/>
          </a:p>
        </p:txBody>
      </p:sp>
    </p:spTree>
    <p:extLst>
      <p:ext uri="{BB962C8B-B14F-4D97-AF65-F5344CB8AC3E}">
        <p14:creationId xmlns:p14="http://schemas.microsoft.com/office/powerpoint/2010/main" val="11171334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4" name="Title 4"/>
          <p:cNvSpPr txBox="1">
            <a:spLocks/>
          </p:cNvSpPr>
          <p:nvPr/>
        </p:nvSpPr>
        <p:spPr>
          <a:xfrm>
            <a:off x="1195201" y="559553"/>
            <a:ext cx="8666723"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err="1"/>
              <a:t>Rijndael</a:t>
            </a:r>
            <a:endParaRPr lang="en-US" dirty="0"/>
          </a:p>
        </p:txBody>
      </p:sp>
      <p:sp>
        <p:nvSpPr>
          <p:cNvPr id="15" name="Content Placeholder 2"/>
          <p:cNvSpPr txBox="1">
            <a:spLocks/>
          </p:cNvSpPr>
          <p:nvPr/>
        </p:nvSpPr>
        <p:spPr>
          <a:xfrm>
            <a:off x="1158240" y="1812126"/>
            <a:ext cx="6778988" cy="1346356"/>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The </a:t>
            </a:r>
            <a:r>
              <a:rPr lang="en-US" dirty="0" err="1"/>
              <a:t>Rijndael</a:t>
            </a:r>
            <a:r>
              <a:rPr lang="en-US" dirty="0"/>
              <a:t> algorithm can be used with block sizes of 128, 192, or 256 bits </a:t>
            </a:r>
          </a:p>
          <a:p>
            <a:r>
              <a:rPr lang="en-US" dirty="0"/>
              <a:t>Four major operations:</a:t>
            </a:r>
          </a:p>
        </p:txBody>
      </p:sp>
      <p:sp>
        <p:nvSpPr>
          <p:cNvPr id="19" name="Shape 1571"/>
          <p:cNvSpPr txBox="1"/>
          <p:nvPr/>
        </p:nvSpPr>
        <p:spPr>
          <a:xfrm>
            <a:off x="1598105" y="3294323"/>
            <a:ext cx="2119864" cy="1271587"/>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40950" tIns="140950" rIns="140950" bIns="140950" anchor="ctr" anchorCtr="0">
            <a:noAutofit/>
          </a:bodyPr>
          <a:lstStyle>
            <a:defPPr>
              <a:defRPr lang="en-US"/>
            </a:defPPr>
            <a:lvl1pPr marR="0" lvl="0" indent="0" algn="ctr">
              <a:spcBef>
                <a:spcPts val="0"/>
              </a:spcBef>
              <a:spcAft>
                <a:spcPts val="0"/>
              </a:spcAft>
              <a:buSzPct val="25000"/>
              <a:buNone/>
              <a:defRPr sz="2400">
                <a:solidFill>
                  <a:srgbClr val="000000"/>
                </a:solidFill>
                <a:latin typeface="Open Sans Semibold"/>
                <a:ea typeface="Calibri"/>
                <a:cs typeface="Open Sans Semibold"/>
              </a:defRPr>
            </a:lvl1pPr>
          </a:lstStyle>
          <a:p>
            <a:r>
              <a:rPr lang="en-US" sz="1800" dirty="0">
                <a:sym typeface="Calibri"/>
              </a:rPr>
              <a:t>Substitute bytes</a:t>
            </a:r>
            <a:endParaRPr sz="1800" dirty="0">
              <a:sym typeface="Calibri"/>
            </a:endParaRPr>
          </a:p>
        </p:txBody>
      </p:sp>
      <p:sp>
        <p:nvSpPr>
          <p:cNvPr id="20" name="Shape 1573"/>
          <p:cNvSpPr txBox="1"/>
          <p:nvPr/>
        </p:nvSpPr>
        <p:spPr>
          <a:xfrm>
            <a:off x="3920713" y="3294323"/>
            <a:ext cx="2119864" cy="1271587"/>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40950" tIns="140950" rIns="140950" bIns="140950" anchor="ctr" anchorCtr="0">
            <a:noAutofit/>
          </a:bodyPr>
          <a:lstStyle>
            <a:defPPr>
              <a:defRPr lang="en-US"/>
            </a:defPPr>
            <a:lvl1pPr marR="0" lvl="0" indent="0" algn="ctr">
              <a:spcBef>
                <a:spcPts val="0"/>
              </a:spcBef>
              <a:spcAft>
                <a:spcPts val="0"/>
              </a:spcAft>
              <a:buSzPct val="25000"/>
              <a:buNone/>
              <a:defRPr sz="2400">
                <a:solidFill>
                  <a:srgbClr val="000000"/>
                </a:solidFill>
                <a:latin typeface="Open Sans Semibold"/>
                <a:ea typeface="Calibri"/>
                <a:cs typeface="Open Sans Semibold"/>
              </a:defRPr>
            </a:lvl1pPr>
          </a:lstStyle>
          <a:p>
            <a:r>
              <a:rPr lang="en-US" sz="1800" dirty="0">
                <a:sym typeface="Calibri"/>
              </a:rPr>
              <a:t>Shift rows</a:t>
            </a:r>
            <a:endParaRPr sz="1800" dirty="0">
              <a:sym typeface="Calibri"/>
            </a:endParaRPr>
          </a:p>
        </p:txBody>
      </p:sp>
      <p:sp>
        <p:nvSpPr>
          <p:cNvPr id="21" name="Shape 1575"/>
          <p:cNvSpPr txBox="1"/>
          <p:nvPr/>
        </p:nvSpPr>
        <p:spPr>
          <a:xfrm>
            <a:off x="1588862" y="4777842"/>
            <a:ext cx="2119864" cy="1271587"/>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40950" tIns="140950" rIns="140950" bIns="140950" anchor="ctr" anchorCtr="0">
            <a:noAutofit/>
          </a:bodyPr>
          <a:lstStyle>
            <a:defPPr>
              <a:defRPr lang="en-US"/>
            </a:defPPr>
            <a:lvl1pPr marR="0" lvl="0" indent="0" algn="ctr">
              <a:spcBef>
                <a:spcPts val="0"/>
              </a:spcBef>
              <a:spcAft>
                <a:spcPts val="0"/>
              </a:spcAft>
              <a:buSzPct val="25000"/>
              <a:buNone/>
              <a:defRPr sz="2400">
                <a:solidFill>
                  <a:srgbClr val="000000"/>
                </a:solidFill>
                <a:latin typeface="Open Sans Semibold"/>
                <a:ea typeface="Calibri"/>
                <a:cs typeface="Open Sans Semibold"/>
              </a:defRPr>
            </a:lvl1pPr>
          </a:lstStyle>
          <a:p>
            <a:r>
              <a:rPr lang="en-US" sz="1800" dirty="0">
                <a:sym typeface="Calibri"/>
              </a:rPr>
              <a:t>Mix columns</a:t>
            </a:r>
            <a:endParaRPr sz="1800" dirty="0">
              <a:sym typeface="Calibri"/>
            </a:endParaRPr>
          </a:p>
        </p:txBody>
      </p:sp>
      <p:sp>
        <p:nvSpPr>
          <p:cNvPr id="22" name="Shape 1577"/>
          <p:cNvSpPr txBox="1"/>
          <p:nvPr/>
        </p:nvSpPr>
        <p:spPr>
          <a:xfrm>
            <a:off x="3920713" y="4777842"/>
            <a:ext cx="2119864" cy="1271587"/>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40950" tIns="140950" rIns="140950" bIns="140950" anchor="ctr" anchorCtr="0">
            <a:noAutofit/>
          </a:bodyPr>
          <a:lstStyle>
            <a:defPPr>
              <a:defRPr lang="en-US"/>
            </a:defPPr>
            <a:lvl1pPr marR="0" lvl="0" indent="0" algn="ctr">
              <a:spcBef>
                <a:spcPts val="0"/>
              </a:spcBef>
              <a:spcAft>
                <a:spcPts val="0"/>
              </a:spcAft>
              <a:buSzPct val="25000"/>
              <a:buNone/>
              <a:defRPr sz="2400">
                <a:solidFill>
                  <a:srgbClr val="000000"/>
                </a:solidFill>
                <a:latin typeface="Open Sans Semibold"/>
                <a:ea typeface="Calibri"/>
                <a:cs typeface="Open Sans Semibold"/>
              </a:defRPr>
            </a:lvl1pPr>
          </a:lstStyle>
          <a:p>
            <a:r>
              <a:rPr lang="en-US" sz="1800" dirty="0">
                <a:sym typeface="Calibri"/>
              </a:rPr>
              <a:t>Add round key</a:t>
            </a:r>
            <a:endParaRPr sz="1800" dirty="0">
              <a:sym typeface="Calibri"/>
            </a:endParaRPr>
          </a:p>
        </p:txBody>
      </p:sp>
      <p:grpSp>
        <p:nvGrpSpPr>
          <p:cNvPr id="3" name="Group 2"/>
          <p:cNvGrpSpPr/>
          <p:nvPr/>
        </p:nvGrpSpPr>
        <p:grpSpPr>
          <a:xfrm>
            <a:off x="7950853" y="806824"/>
            <a:ext cx="4241148" cy="5244353"/>
            <a:chOff x="7950853" y="806824"/>
            <a:chExt cx="4241148" cy="5244353"/>
          </a:xfrm>
        </p:grpSpPr>
        <p:pic>
          <p:nvPicPr>
            <p:cNvPr id="2" name="Picture 1" descr="Untitled.png"/>
            <p:cNvPicPr>
              <a:picLocks noChangeAspect="1"/>
            </p:cNvPicPr>
            <p:nvPr/>
          </p:nvPicPr>
          <p:blipFill rotWithShape="1">
            <a:blip r:embed="rId3">
              <a:extLst>
                <a:ext uri="{28A0092B-C50C-407E-A947-70E740481C1C}">
                  <a14:useLocalDpi xmlns:a14="http://schemas.microsoft.com/office/drawing/2010/main" val="0"/>
                </a:ext>
              </a:extLst>
            </a:blip>
            <a:srcRect l="1171" r="29277"/>
            <a:stretch/>
          </p:blipFill>
          <p:spPr>
            <a:xfrm>
              <a:off x="7950853" y="806824"/>
              <a:ext cx="2263785" cy="5244353"/>
            </a:xfrm>
            <a:prstGeom prst="rect">
              <a:avLst/>
            </a:prstGeom>
          </p:spPr>
        </p:pic>
        <p:sp>
          <p:nvSpPr>
            <p:cNvPr id="9" name="Content Placeholder 2"/>
            <p:cNvSpPr txBox="1">
              <a:spLocks/>
            </p:cNvSpPr>
            <p:nvPr/>
          </p:nvSpPr>
          <p:spPr>
            <a:xfrm>
              <a:off x="10310567" y="1412296"/>
              <a:ext cx="1881434" cy="548118"/>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dirty="0"/>
                <a:t>Byte Sub</a:t>
              </a:r>
            </a:p>
          </p:txBody>
        </p:sp>
        <p:sp>
          <p:nvSpPr>
            <p:cNvPr id="10" name="Content Placeholder 2"/>
            <p:cNvSpPr txBox="1">
              <a:spLocks/>
            </p:cNvSpPr>
            <p:nvPr/>
          </p:nvSpPr>
          <p:spPr>
            <a:xfrm>
              <a:off x="10310567" y="2531097"/>
              <a:ext cx="1881434" cy="548118"/>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dirty="0"/>
                <a:t>Shift Row</a:t>
              </a:r>
            </a:p>
          </p:txBody>
        </p:sp>
        <p:sp>
          <p:nvSpPr>
            <p:cNvPr id="11" name="Content Placeholder 2"/>
            <p:cNvSpPr txBox="1">
              <a:spLocks/>
            </p:cNvSpPr>
            <p:nvPr/>
          </p:nvSpPr>
          <p:spPr>
            <a:xfrm>
              <a:off x="10310567" y="3511305"/>
              <a:ext cx="1881434" cy="548118"/>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dirty="0"/>
                <a:t>Mix Column</a:t>
              </a:r>
            </a:p>
          </p:txBody>
        </p:sp>
        <p:sp>
          <p:nvSpPr>
            <p:cNvPr id="12" name="Content Placeholder 2"/>
            <p:cNvSpPr txBox="1">
              <a:spLocks/>
            </p:cNvSpPr>
            <p:nvPr/>
          </p:nvSpPr>
          <p:spPr>
            <a:xfrm>
              <a:off x="10310566" y="4422483"/>
              <a:ext cx="1607114" cy="1086005"/>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dirty="0"/>
                <a:t>Add </a:t>
              </a:r>
            </a:p>
            <a:p>
              <a:pPr marL="0" indent="0">
                <a:buNone/>
              </a:pPr>
              <a:r>
                <a:rPr lang="en-US" dirty="0"/>
                <a:t>Round </a:t>
              </a:r>
            </a:p>
            <a:p>
              <a:pPr marL="0" indent="0">
                <a:buNone/>
              </a:pPr>
              <a:r>
                <a:rPr lang="en-US" dirty="0"/>
                <a:t>Key</a:t>
              </a:r>
            </a:p>
          </p:txBody>
        </p:sp>
      </p:grpSp>
    </p:spTree>
    <p:extLst>
      <p:ext uri="{BB962C8B-B14F-4D97-AF65-F5344CB8AC3E}">
        <p14:creationId xmlns:p14="http://schemas.microsoft.com/office/powerpoint/2010/main" val="255201854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25" name="Title 1"/>
          <p:cNvSpPr txBox="1">
            <a:spLocks/>
          </p:cNvSpPr>
          <p:nvPr/>
        </p:nvSpPr>
        <p:spPr>
          <a:xfrm>
            <a:off x="1195201" y="559553"/>
            <a:ext cx="8666723"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endParaRPr lang="en-US" dirty="0"/>
          </a:p>
        </p:txBody>
      </p:sp>
      <p:sp>
        <p:nvSpPr>
          <p:cNvPr id="5" name="Title 1"/>
          <p:cNvSpPr>
            <a:spLocks noGrp="1"/>
          </p:cNvSpPr>
          <p:nvPr>
            <p:ph type="title"/>
          </p:nvPr>
        </p:nvSpPr>
        <p:spPr>
          <a:xfrm>
            <a:off x="1195201" y="559553"/>
            <a:ext cx="10785132" cy="1143000"/>
          </a:xfrm>
        </p:spPr>
        <p:txBody>
          <a:bodyPr>
            <a:normAutofit/>
          </a:bodyPr>
          <a:lstStyle/>
          <a:p>
            <a:r>
              <a:rPr lang="en-US" dirty="0"/>
              <a:t>Other Symmetric Algorithms</a:t>
            </a:r>
            <a:endParaRPr lang="en-US" sz="6000" dirty="0"/>
          </a:p>
        </p:txBody>
      </p:sp>
      <p:sp>
        <p:nvSpPr>
          <p:cNvPr id="3" name="Content Placeholder 2"/>
          <p:cNvSpPr>
            <a:spLocks noGrp="1"/>
          </p:cNvSpPr>
          <p:nvPr>
            <p:ph sz="half" idx="10"/>
          </p:nvPr>
        </p:nvSpPr>
        <p:spPr/>
        <p:txBody>
          <a:bodyPr/>
          <a:lstStyle/>
          <a:p>
            <a:pPr lvl="0"/>
            <a:r>
              <a:rPr lang="en-US" b="1" dirty="0"/>
              <a:t>International  Data Encryption Algorithm (IDEA) </a:t>
            </a:r>
            <a:r>
              <a:rPr lang="en-US" dirty="0"/>
              <a:t>128-bit key </a:t>
            </a:r>
            <a:br>
              <a:rPr lang="en-US" dirty="0"/>
            </a:br>
            <a:r>
              <a:rPr lang="en-US" dirty="0"/>
              <a:t>64-bit blocks</a:t>
            </a:r>
          </a:p>
          <a:p>
            <a:r>
              <a:rPr lang="en-US" b="1" dirty="0"/>
              <a:t>CAST-128</a:t>
            </a:r>
            <a:r>
              <a:rPr lang="en-US" dirty="0"/>
              <a:t> key length between 40 and 128 bits. 12 and 16 rounds</a:t>
            </a:r>
          </a:p>
          <a:p>
            <a:pPr lvl="0"/>
            <a:r>
              <a:rPr lang="en-US" b="1" dirty="0"/>
              <a:t>SAFER</a:t>
            </a:r>
            <a:r>
              <a:rPr lang="en-US" dirty="0"/>
              <a:t> uses 64-bit (SAFER-SK64) or 128-bit blocks (SAFER-SK128)</a:t>
            </a:r>
          </a:p>
          <a:p>
            <a:r>
              <a:rPr lang="en-US" b="1" dirty="0"/>
              <a:t>Blowfish</a:t>
            </a:r>
            <a:r>
              <a:rPr lang="en-US" dirty="0"/>
              <a:t> uses variable key sizes, from 32 up to 448 bits on 64-bit blocks </a:t>
            </a:r>
          </a:p>
          <a:p>
            <a:pPr lvl="0"/>
            <a:endParaRPr lang="en-US" dirty="0"/>
          </a:p>
          <a:p>
            <a:endParaRPr lang="en-US" dirty="0"/>
          </a:p>
          <a:p>
            <a:pPr lvl="0"/>
            <a:endParaRPr lang="en-US" dirty="0"/>
          </a:p>
          <a:p>
            <a:endParaRPr lang="en-US" dirty="0"/>
          </a:p>
        </p:txBody>
      </p:sp>
    </p:spTree>
    <p:extLst>
      <p:ext uri="{BB962C8B-B14F-4D97-AF65-F5344CB8AC3E}">
        <p14:creationId xmlns:p14="http://schemas.microsoft.com/office/powerpoint/2010/main" val="14270265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195201" y="559553"/>
            <a:ext cx="10785132" cy="1143000"/>
          </a:xfrm>
        </p:spPr>
        <p:txBody>
          <a:bodyPr>
            <a:normAutofit/>
          </a:bodyPr>
          <a:lstStyle/>
          <a:p>
            <a:r>
              <a:rPr lang="en-US" dirty="0"/>
              <a:t>Other Symmetric Algorithms (continued)</a:t>
            </a:r>
            <a:endParaRPr lang="en-US" sz="6000" dirty="0"/>
          </a:p>
        </p:txBody>
      </p:sp>
      <p:sp>
        <p:nvSpPr>
          <p:cNvPr id="3" name="Content Placeholder 2"/>
          <p:cNvSpPr>
            <a:spLocks noGrp="1"/>
          </p:cNvSpPr>
          <p:nvPr>
            <p:ph sz="half" idx="10"/>
          </p:nvPr>
        </p:nvSpPr>
        <p:spPr/>
        <p:txBody>
          <a:bodyPr/>
          <a:lstStyle/>
          <a:p>
            <a:pPr lvl="0"/>
            <a:r>
              <a:rPr lang="en-US" b="1" dirty="0" err="1">
                <a:sym typeface="Calibri"/>
              </a:rPr>
              <a:t>Twofish</a:t>
            </a:r>
            <a:r>
              <a:rPr lang="en-US" dirty="0">
                <a:sym typeface="Calibri"/>
              </a:rPr>
              <a:t> can operate with keys of 128, 192, or 256 bits on blocks of 128 bits</a:t>
            </a:r>
          </a:p>
          <a:p>
            <a:r>
              <a:rPr lang="en-US" b="1" dirty="0">
                <a:sym typeface="Calibri"/>
              </a:rPr>
              <a:t>RC4</a:t>
            </a:r>
            <a:r>
              <a:rPr lang="en-US" dirty="0">
                <a:sym typeface="Calibri"/>
              </a:rPr>
              <a:t> commonly used stream-based cipher</a:t>
            </a:r>
          </a:p>
          <a:p>
            <a:r>
              <a:rPr lang="en-US" dirty="0">
                <a:sym typeface="Calibri"/>
              </a:rPr>
              <a:t>RC5/RC6 key size can vary from 0 to 2,040 bits; the number of rounds 0 to 255</a:t>
            </a:r>
          </a:p>
          <a:p>
            <a:pPr lvl="0"/>
            <a:endParaRPr lang="en-US" dirty="0">
              <a:sym typeface="Calibri"/>
            </a:endParaRPr>
          </a:p>
          <a:p>
            <a:endParaRPr lang="en-US" dirty="0"/>
          </a:p>
        </p:txBody>
      </p:sp>
    </p:spTree>
    <p:extLst>
      <p:ext uri="{BB962C8B-B14F-4D97-AF65-F5344CB8AC3E}">
        <p14:creationId xmlns:p14="http://schemas.microsoft.com/office/powerpoint/2010/main" val="31140762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9" name="Title 4"/>
          <p:cNvSpPr txBox="1">
            <a:spLocks/>
          </p:cNvSpPr>
          <p:nvPr/>
        </p:nvSpPr>
        <p:spPr>
          <a:xfrm>
            <a:off x="1195201" y="559553"/>
            <a:ext cx="8780641"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sz="5400" dirty="0"/>
              <a:t>International Data Encryption Algorithm (IDEA)</a:t>
            </a:r>
          </a:p>
        </p:txBody>
      </p:sp>
      <p:sp>
        <p:nvSpPr>
          <p:cNvPr id="3" name="Content Placeholder 2">
            <a:extLst>
              <a:ext uri="{FF2B5EF4-FFF2-40B4-BE49-F238E27FC236}">
                <a16:creationId xmlns:a16="http://schemas.microsoft.com/office/drawing/2014/main" id="{EBA2A251-151D-4A6A-BF41-D784AA2C227C}"/>
              </a:ext>
            </a:extLst>
          </p:cNvPr>
          <p:cNvSpPr>
            <a:spLocks noGrp="1"/>
          </p:cNvSpPr>
          <p:nvPr>
            <p:ph sz="half" idx="10"/>
          </p:nvPr>
        </p:nvSpPr>
        <p:spPr>
          <a:xfrm>
            <a:off x="1158240" y="1812126"/>
            <a:ext cx="10038080" cy="1616874"/>
          </a:xfrm>
        </p:spPr>
        <p:txBody>
          <a:bodyPr/>
          <a:lstStyle/>
          <a:p>
            <a:r>
              <a:rPr lang="en-US" dirty="0">
                <a:ea typeface="Calibri"/>
                <a:sym typeface="Calibri"/>
              </a:rPr>
              <a:t>IDEA uses a 128-bit key and operates on 64-bit blocks</a:t>
            </a:r>
          </a:p>
          <a:p>
            <a:r>
              <a:rPr lang="en-US" dirty="0">
                <a:sym typeface="Source Sans Pro"/>
              </a:rPr>
              <a:t>IDEA does eight rounds of transposition and substitution using modular addition and multiplication and bitwise XOR</a:t>
            </a:r>
          </a:p>
          <a:p>
            <a:endParaRPr lang="en-US" dirty="0"/>
          </a:p>
        </p:txBody>
      </p:sp>
    </p:spTree>
    <p:extLst>
      <p:ext uri="{BB962C8B-B14F-4D97-AF65-F5344CB8AC3E}">
        <p14:creationId xmlns:p14="http://schemas.microsoft.com/office/powerpoint/2010/main" val="1087102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Technical Processes</a:t>
            </a:r>
            <a:endParaRPr lang="en-US" sz="6000" dirty="0"/>
          </a:p>
        </p:txBody>
      </p:sp>
      <p:sp>
        <p:nvSpPr>
          <p:cNvPr id="6" name="Content Placeholder 5"/>
          <p:cNvSpPr>
            <a:spLocks noGrp="1"/>
          </p:cNvSpPr>
          <p:nvPr>
            <p:ph sz="half" idx="10"/>
          </p:nvPr>
        </p:nvSpPr>
        <p:spPr>
          <a:xfrm>
            <a:off x="1158239" y="1812126"/>
            <a:ext cx="5341933" cy="4042574"/>
          </a:xfrm>
          <a:prstGeom prst="rect">
            <a:avLst/>
          </a:prstGeom>
        </p:spPr>
        <p:txBody>
          <a:bodyPr/>
          <a:lstStyle/>
          <a:p>
            <a:pPr lvl="0">
              <a:buFont typeface="Open Sans Semibold" panose="020B0706030804020204" pitchFamily="34" charset="0"/>
              <a:buChar char="•"/>
            </a:pPr>
            <a:r>
              <a:rPr lang="en-US" dirty="0"/>
              <a:t>Business and mission analysis process</a:t>
            </a:r>
          </a:p>
          <a:p>
            <a:pPr lvl="0">
              <a:buFont typeface="Open Sans Semibold" panose="020B0706030804020204" pitchFamily="34" charset="0"/>
              <a:buChar char="•"/>
            </a:pPr>
            <a:r>
              <a:rPr lang="en-US" dirty="0"/>
              <a:t>Stakeholder needs and requirements definition process</a:t>
            </a:r>
          </a:p>
          <a:p>
            <a:pPr lvl="0">
              <a:buFont typeface="Open Sans Semibold" panose="020B0706030804020204" pitchFamily="34" charset="0"/>
              <a:buChar char="•"/>
            </a:pPr>
            <a:r>
              <a:rPr lang="en-US" dirty="0"/>
              <a:t>System requirements definition process</a:t>
            </a:r>
          </a:p>
          <a:p>
            <a:pPr lvl="0">
              <a:buFont typeface="Open Sans Semibold" panose="020B0706030804020204" pitchFamily="34" charset="0"/>
              <a:buChar char="•"/>
            </a:pPr>
            <a:r>
              <a:rPr lang="en-US" dirty="0"/>
              <a:t>Architecture definition process</a:t>
            </a:r>
          </a:p>
          <a:p>
            <a:pPr lvl="0">
              <a:buFont typeface="Open Sans Semibold" panose="020B0706030804020204" pitchFamily="34" charset="0"/>
              <a:buChar char="•"/>
            </a:pPr>
            <a:r>
              <a:rPr lang="en-US" dirty="0"/>
              <a:t>Design definition process</a:t>
            </a:r>
          </a:p>
          <a:p>
            <a:pPr lvl="0">
              <a:buFont typeface="Open Sans Semibold" panose="020B0706030804020204" pitchFamily="34" charset="0"/>
              <a:buChar char="•"/>
            </a:pPr>
            <a:r>
              <a:rPr lang="en-US" dirty="0"/>
              <a:t>System analysis process</a:t>
            </a:r>
          </a:p>
        </p:txBody>
      </p:sp>
      <p:sp>
        <p:nvSpPr>
          <p:cNvPr id="4" name="Content Placeholder 5"/>
          <p:cNvSpPr txBox="1">
            <a:spLocks/>
          </p:cNvSpPr>
          <p:nvPr/>
        </p:nvSpPr>
        <p:spPr>
          <a:xfrm>
            <a:off x="6936575" y="1812126"/>
            <a:ext cx="4192254" cy="4042574"/>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a:buFont typeface="Open Sans Semibold" panose="020B0706030804020204" pitchFamily="34" charset="0"/>
              <a:buChar char="•"/>
            </a:pPr>
            <a:r>
              <a:rPr lang="en-US" dirty="0"/>
              <a:t>Implementation process</a:t>
            </a:r>
          </a:p>
          <a:p>
            <a:pPr>
              <a:buFont typeface="Open Sans Semibold" panose="020B0706030804020204" pitchFamily="34" charset="0"/>
              <a:buChar char="•"/>
            </a:pPr>
            <a:r>
              <a:rPr lang="en-US" dirty="0"/>
              <a:t>Integration process</a:t>
            </a:r>
          </a:p>
          <a:p>
            <a:pPr>
              <a:buFont typeface="Open Sans Semibold" panose="020B0706030804020204" pitchFamily="34" charset="0"/>
              <a:buChar char="•"/>
            </a:pPr>
            <a:r>
              <a:rPr lang="en-US" dirty="0"/>
              <a:t>Verification process</a:t>
            </a:r>
          </a:p>
          <a:p>
            <a:pPr>
              <a:buFont typeface="Open Sans Semibold" panose="020B0706030804020204" pitchFamily="34" charset="0"/>
              <a:buChar char="•"/>
            </a:pPr>
            <a:r>
              <a:rPr lang="en-US" dirty="0"/>
              <a:t>Validation process</a:t>
            </a:r>
          </a:p>
          <a:p>
            <a:pPr>
              <a:buFont typeface="Open Sans Semibold" panose="020B0706030804020204" pitchFamily="34" charset="0"/>
              <a:buChar char="•"/>
            </a:pPr>
            <a:r>
              <a:rPr lang="en-US" dirty="0"/>
              <a:t>Transition process</a:t>
            </a:r>
          </a:p>
          <a:p>
            <a:pPr>
              <a:buFont typeface="Open Sans Semibold" panose="020B0706030804020204" pitchFamily="34" charset="0"/>
              <a:buChar char="•"/>
            </a:pPr>
            <a:r>
              <a:rPr lang="en-US" dirty="0"/>
              <a:t>Operation process</a:t>
            </a:r>
          </a:p>
          <a:p>
            <a:pPr>
              <a:buFont typeface="Open Sans Semibold" panose="020B0706030804020204" pitchFamily="34" charset="0"/>
              <a:buChar char="•"/>
            </a:pPr>
            <a:r>
              <a:rPr lang="en-US" dirty="0"/>
              <a:t>Maintenance process</a:t>
            </a:r>
          </a:p>
          <a:p>
            <a:pPr>
              <a:buFont typeface="Open Sans Semibold" panose="020B0706030804020204" pitchFamily="34" charset="0"/>
              <a:buChar char="•"/>
            </a:pPr>
            <a:r>
              <a:rPr lang="en-US" dirty="0"/>
              <a:t>Disposal process</a:t>
            </a:r>
          </a:p>
        </p:txBody>
      </p:sp>
    </p:spTree>
    <p:extLst>
      <p:ext uri="{BB962C8B-B14F-4D97-AF65-F5344CB8AC3E}">
        <p14:creationId xmlns:p14="http://schemas.microsoft.com/office/powerpoint/2010/main" val="34478538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7" name="Title 4"/>
          <p:cNvSpPr txBox="1">
            <a:spLocks/>
          </p:cNvSpPr>
          <p:nvPr/>
        </p:nvSpPr>
        <p:spPr>
          <a:xfrm>
            <a:off x="1195201" y="559553"/>
            <a:ext cx="8666723"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CAST</a:t>
            </a:r>
          </a:p>
        </p:txBody>
      </p:sp>
      <p:sp>
        <p:nvSpPr>
          <p:cNvPr id="3" name="Content Placeholder 2">
            <a:extLst>
              <a:ext uri="{FF2B5EF4-FFF2-40B4-BE49-F238E27FC236}">
                <a16:creationId xmlns:a16="http://schemas.microsoft.com/office/drawing/2014/main" id="{4C84DCB8-B26D-4385-B191-A44AFD43C755}"/>
              </a:ext>
            </a:extLst>
          </p:cNvPr>
          <p:cNvSpPr>
            <a:spLocks noGrp="1"/>
          </p:cNvSpPr>
          <p:nvPr>
            <p:ph sz="half" idx="10"/>
          </p:nvPr>
        </p:nvSpPr>
        <p:spPr/>
        <p:txBody>
          <a:bodyPr/>
          <a:lstStyle/>
          <a:p>
            <a:pPr marL="0" indent="0">
              <a:buNone/>
            </a:pPr>
            <a:r>
              <a:rPr lang="en-US" dirty="0">
                <a:sym typeface="Calibri"/>
              </a:rPr>
              <a:t>CAST-128 can use keys between 40 and 128 bits in length and will do between 12 and 16 rounds of operation, depending on key length</a:t>
            </a:r>
          </a:p>
          <a:p>
            <a:endParaRPr lang="en-US" dirty="0"/>
          </a:p>
        </p:txBody>
      </p:sp>
    </p:spTree>
    <p:extLst>
      <p:ext uri="{BB962C8B-B14F-4D97-AF65-F5344CB8AC3E}">
        <p14:creationId xmlns:p14="http://schemas.microsoft.com/office/powerpoint/2010/main" val="40091016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0" name="Title 4"/>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Secure and Fast Encryption Routine (SAFER)</a:t>
            </a:r>
          </a:p>
        </p:txBody>
      </p:sp>
      <p:sp>
        <p:nvSpPr>
          <p:cNvPr id="3" name="Content Placeholder 2">
            <a:extLst>
              <a:ext uri="{FF2B5EF4-FFF2-40B4-BE49-F238E27FC236}">
                <a16:creationId xmlns:a16="http://schemas.microsoft.com/office/drawing/2014/main" id="{60B39479-6C36-41F8-8ABC-D699BDF09D90}"/>
              </a:ext>
            </a:extLst>
          </p:cNvPr>
          <p:cNvSpPr>
            <a:spLocks noGrp="1"/>
          </p:cNvSpPr>
          <p:nvPr>
            <p:ph sz="half" idx="10"/>
          </p:nvPr>
        </p:nvSpPr>
        <p:spPr>
          <a:xfrm>
            <a:off x="1158240" y="1812126"/>
            <a:ext cx="10038080" cy="2106731"/>
          </a:xfrm>
        </p:spPr>
        <p:txBody>
          <a:bodyPr/>
          <a:lstStyle/>
          <a:p>
            <a:r>
              <a:rPr lang="en-US" dirty="0">
                <a:ea typeface="Calibri"/>
                <a:sym typeface="Calibri"/>
              </a:rPr>
              <a:t>All of the algorithms in SAFER are patent-free</a:t>
            </a:r>
          </a:p>
          <a:p>
            <a:r>
              <a:rPr lang="en-US" dirty="0">
                <a:sym typeface="Source Sans Pro"/>
              </a:rPr>
              <a:t>The algorithms work on either 64-bit input blocks (SAFER-SK64) or 128-bit blocks (SAFER-SK128)</a:t>
            </a:r>
          </a:p>
          <a:p>
            <a:endParaRPr lang="en-US" dirty="0"/>
          </a:p>
        </p:txBody>
      </p:sp>
    </p:spTree>
    <p:extLst>
      <p:ext uri="{BB962C8B-B14F-4D97-AF65-F5344CB8AC3E}">
        <p14:creationId xmlns:p14="http://schemas.microsoft.com/office/powerpoint/2010/main" val="6301470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8" name="Title 4"/>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Blowfish</a:t>
            </a:r>
          </a:p>
        </p:txBody>
      </p:sp>
      <p:sp>
        <p:nvSpPr>
          <p:cNvPr id="3" name="Content Placeholder 2">
            <a:extLst>
              <a:ext uri="{FF2B5EF4-FFF2-40B4-BE49-F238E27FC236}">
                <a16:creationId xmlns:a16="http://schemas.microsoft.com/office/drawing/2014/main" id="{A48EC25F-F44B-44FA-BD34-13114F20EBC5}"/>
              </a:ext>
            </a:extLst>
          </p:cNvPr>
          <p:cNvSpPr>
            <a:spLocks noGrp="1"/>
          </p:cNvSpPr>
          <p:nvPr>
            <p:ph sz="half" idx="10"/>
          </p:nvPr>
        </p:nvSpPr>
        <p:spPr>
          <a:xfrm>
            <a:off x="1158240" y="1812126"/>
            <a:ext cx="10038080" cy="1518903"/>
          </a:xfrm>
        </p:spPr>
        <p:txBody>
          <a:bodyPr/>
          <a:lstStyle/>
          <a:p>
            <a:r>
              <a:rPr lang="en-US" dirty="0">
                <a:ea typeface="Calibri"/>
                <a:sym typeface="Calibri"/>
              </a:rPr>
              <a:t>Extremely fast cipher and can be implemented in as little as 5K of memory </a:t>
            </a:r>
          </a:p>
          <a:p>
            <a:r>
              <a:rPr lang="en-US" dirty="0">
                <a:sym typeface="Source Sans Pro"/>
              </a:rPr>
              <a:t>Operates with variable key sizes, from 32 up to 448 bits on 64-bit input and output blocks </a:t>
            </a:r>
          </a:p>
          <a:p>
            <a:endParaRPr lang="en-US" dirty="0"/>
          </a:p>
        </p:txBody>
      </p:sp>
    </p:spTree>
    <p:extLst>
      <p:ext uri="{BB962C8B-B14F-4D97-AF65-F5344CB8AC3E}">
        <p14:creationId xmlns:p14="http://schemas.microsoft.com/office/powerpoint/2010/main" val="12832923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0" name="Title 4"/>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err="1"/>
              <a:t>Twofish</a:t>
            </a:r>
            <a:endParaRPr lang="en-US" dirty="0"/>
          </a:p>
        </p:txBody>
      </p:sp>
      <p:sp>
        <p:nvSpPr>
          <p:cNvPr id="3" name="Content Placeholder 2">
            <a:extLst>
              <a:ext uri="{FF2B5EF4-FFF2-40B4-BE49-F238E27FC236}">
                <a16:creationId xmlns:a16="http://schemas.microsoft.com/office/drawing/2014/main" id="{8580AFF3-8F26-40DA-A610-94CB62F7C126}"/>
              </a:ext>
            </a:extLst>
          </p:cNvPr>
          <p:cNvSpPr>
            <a:spLocks noGrp="1"/>
          </p:cNvSpPr>
          <p:nvPr>
            <p:ph sz="half" idx="10"/>
          </p:nvPr>
        </p:nvSpPr>
        <p:spPr>
          <a:xfrm>
            <a:off x="1158240" y="1812126"/>
            <a:ext cx="10038080" cy="1007843"/>
          </a:xfrm>
        </p:spPr>
        <p:txBody>
          <a:bodyPr/>
          <a:lstStyle/>
          <a:p>
            <a:r>
              <a:rPr lang="en-US" dirty="0">
                <a:sym typeface="Calibri"/>
              </a:rPr>
              <a:t>Was one of the finalists for the AES</a:t>
            </a:r>
            <a:endParaRPr lang="en-US" dirty="0"/>
          </a:p>
          <a:p>
            <a:r>
              <a:rPr lang="en-US" dirty="0">
                <a:sym typeface="Calibri"/>
              </a:rPr>
              <a:t>Can operate with keys of 128, 192, or 256 bits on blocks of 128 bits</a:t>
            </a:r>
            <a:endParaRPr lang="en-US" dirty="0"/>
          </a:p>
          <a:p>
            <a:r>
              <a:rPr lang="en-US" dirty="0">
                <a:sym typeface="Calibri"/>
              </a:rPr>
              <a:t>Performs 16 rounds during the encryption/decryption process</a:t>
            </a:r>
            <a:endParaRPr lang="en-US" dirty="0"/>
          </a:p>
          <a:p>
            <a:endParaRPr lang="en-US" dirty="0"/>
          </a:p>
        </p:txBody>
      </p:sp>
    </p:spTree>
    <p:extLst>
      <p:ext uri="{BB962C8B-B14F-4D97-AF65-F5344CB8AC3E}">
        <p14:creationId xmlns:p14="http://schemas.microsoft.com/office/powerpoint/2010/main" val="40032066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sp>
        <p:nvSpPr>
          <p:cNvPr id="19" name="Title 1"/>
          <p:cNvSpPr txBox="1">
            <a:spLocks/>
          </p:cNvSpPr>
          <p:nvPr/>
        </p:nvSpPr>
        <p:spPr>
          <a:xfrm>
            <a:off x="1195201" y="559553"/>
            <a:ext cx="8666723"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err="1"/>
              <a:t>Rivest</a:t>
            </a:r>
            <a:r>
              <a:rPr lang="en-US" dirty="0"/>
              <a:t> Cipher 5 (RC5)</a:t>
            </a:r>
          </a:p>
        </p:txBody>
      </p:sp>
      <p:sp>
        <p:nvSpPr>
          <p:cNvPr id="3" name="Content Placeholder 2"/>
          <p:cNvSpPr>
            <a:spLocks noGrp="1"/>
          </p:cNvSpPr>
          <p:nvPr>
            <p:ph sz="half" idx="10"/>
          </p:nvPr>
        </p:nvSpPr>
        <p:spPr/>
        <p:txBody>
          <a:bodyPr/>
          <a:lstStyle/>
          <a:p>
            <a:pPr lvl="0"/>
            <a:r>
              <a:rPr lang="en-US" dirty="0"/>
              <a:t>Very adaptable product useful for many applications</a:t>
            </a:r>
          </a:p>
          <a:p>
            <a:pPr lvl="0"/>
            <a:r>
              <a:rPr lang="en-US" dirty="0"/>
              <a:t>The key for RC5 can vary from 0 to 2,040 bits</a:t>
            </a:r>
          </a:p>
          <a:p>
            <a:pPr lvl="0"/>
            <a:r>
              <a:rPr lang="en-US" dirty="0"/>
              <a:t>The number of rounds it executes can be adjusted from 0 to 255</a:t>
            </a:r>
          </a:p>
          <a:p>
            <a:pPr lvl="0"/>
            <a:r>
              <a:rPr lang="en-US" dirty="0"/>
              <a:t>The length of the input words can also be chosen from 16-, 32-, </a:t>
            </a:r>
            <a:br>
              <a:rPr lang="en-US" dirty="0"/>
            </a:br>
            <a:r>
              <a:rPr lang="en-US" dirty="0"/>
              <a:t>and 64-bit lengths</a:t>
            </a:r>
          </a:p>
          <a:p>
            <a:pPr lvl="0"/>
            <a:r>
              <a:rPr lang="en-US" dirty="0"/>
              <a:t>The algorithm operates on two words at a time in a fast and secure manner</a:t>
            </a:r>
          </a:p>
          <a:p>
            <a:endParaRPr lang="en-US" dirty="0"/>
          </a:p>
          <a:p>
            <a:endParaRPr lang="en-US" dirty="0"/>
          </a:p>
        </p:txBody>
      </p:sp>
    </p:spTree>
    <p:extLst>
      <p:ext uri="{BB962C8B-B14F-4D97-AF65-F5344CB8AC3E}">
        <p14:creationId xmlns:p14="http://schemas.microsoft.com/office/powerpoint/2010/main" val="1100061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0" name="Title 1"/>
          <p:cNvSpPr txBox="1">
            <a:spLocks/>
          </p:cNvSpPr>
          <p:nvPr/>
        </p:nvSpPr>
        <p:spPr>
          <a:xfrm>
            <a:off x="1195201" y="559553"/>
            <a:ext cx="10785132"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err="1"/>
              <a:t>Rivest</a:t>
            </a:r>
            <a:r>
              <a:rPr lang="en-US" dirty="0"/>
              <a:t> Cipher 4 (RC4)</a:t>
            </a:r>
          </a:p>
        </p:txBody>
      </p:sp>
      <p:sp>
        <p:nvSpPr>
          <p:cNvPr id="3" name="Content Placeholder 2"/>
          <p:cNvSpPr>
            <a:spLocks noGrp="1"/>
          </p:cNvSpPr>
          <p:nvPr>
            <p:ph sz="half" idx="10"/>
          </p:nvPr>
        </p:nvSpPr>
        <p:spPr/>
        <p:txBody>
          <a:bodyPr/>
          <a:lstStyle/>
          <a:p>
            <a:pPr lvl="0"/>
            <a:r>
              <a:rPr lang="en-US" dirty="0"/>
              <a:t>If RC4 is used with a key length of at least 128 bits, there are currently no practical ways to attack it</a:t>
            </a:r>
          </a:p>
          <a:p>
            <a:r>
              <a:rPr lang="en-US" dirty="0">
                <a:sym typeface="Calibri"/>
              </a:rPr>
              <a:t>The published successful attacks against the use of RC4 in WEP applications are related to problems with the implementation </a:t>
            </a:r>
            <a:br>
              <a:rPr lang="en-US" dirty="0">
                <a:sym typeface="Calibri"/>
              </a:rPr>
            </a:br>
            <a:r>
              <a:rPr lang="en-US" dirty="0">
                <a:sym typeface="Calibri"/>
              </a:rPr>
              <a:t>of the algorithm, not the algorithm itself</a:t>
            </a:r>
          </a:p>
          <a:p>
            <a:endParaRPr lang="en-US" dirty="0"/>
          </a:p>
        </p:txBody>
      </p:sp>
    </p:spTree>
    <p:extLst>
      <p:ext uri="{BB962C8B-B14F-4D97-AF65-F5344CB8AC3E}">
        <p14:creationId xmlns:p14="http://schemas.microsoft.com/office/powerpoint/2010/main" val="22442603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5" name="Shape 1695"/>
          <p:cNvSpPr txBox="1">
            <a:spLocks noGrp="1"/>
          </p:cNvSpPr>
          <p:nvPr>
            <p:ph type="title"/>
          </p:nvPr>
        </p:nvSpPr>
        <p:spPr>
          <a:xfrm>
            <a:off x="1195202" y="559553"/>
            <a:ext cx="8668571" cy="114324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6F53"/>
              </a:buClr>
              <a:buSzPts val="6045"/>
              <a:buFont typeface="Open Sans SemiBold"/>
              <a:buNone/>
            </a:pPr>
            <a:r>
              <a:rPr lang="en-US" sz="6045" b="0" i="0" u="sng" strike="noStrike" cap="none" baseline="30000" dirty="0">
                <a:solidFill>
                  <a:srgbClr val="006F53"/>
                </a:solidFill>
                <a:latin typeface="Open Sans SemiBold"/>
                <a:ea typeface="Open Sans SemiBold"/>
                <a:cs typeface="Open Sans SemiBold"/>
                <a:sym typeface="Open Sans SemiBold"/>
              </a:rPr>
              <a:t>Symmetric Algorithms</a:t>
            </a:r>
            <a:endParaRPr dirty="0"/>
          </a:p>
        </p:txBody>
      </p:sp>
      <p:graphicFrame>
        <p:nvGraphicFramePr>
          <p:cNvPr id="5" name="Shape 844"/>
          <p:cNvGraphicFramePr/>
          <p:nvPr>
            <p:extLst>
              <p:ext uri="{D42A27DB-BD31-4B8C-83A1-F6EECF244321}">
                <p14:modId xmlns:p14="http://schemas.microsoft.com/office/powerpoint/2010/main" val="4188718529"/>
              </p:ext>
            </p:extLst>
          </p:nvPr>
        </p:nvGraphicFramePr>
        <p:xfrm>
          <a:off x="1261392" y="1914473"/>
          <a:ext cx="4837740" cy="3769360"/>
        </p:xfrm>
        <a:graphic>
          <a:graphicData uri="http://schemas.openxmlformats.org/drawingml/2006/table">
            <a:tbl>
              <a:tblPr firstRow="1" bandRow="1">
                <a:noFill/>
              </a:tblPr>
              <a:tblGrid>
                <a:gridCol w="1612580">
                  <a:extLst>
                    <a:ext uri="{9D8B030D-6E8A-4147-A177-3AD203B41FA5}">
                      <a16:colId xmlns:a16="http://schemas.microsoft.com/office/drawing/2014/main" val="20000"/>
                    </a:ext>
                  </a:extLst>
                </a:gridCol>
                <a:gridCol w="1612580">
                  <a:extLst>
                    <a:ext uri="{9D8B030D-6E8A-4147-A177-3AD203B41FA5}">
                      <a16:colId xmlns:a16="http://schemas.microsoft.com/office/drawing/2014/main" val="20001"/>
                    </a:ext>
                  </a:extLst>
                </a:gridCol>
                <a:gridCol w="1612580">
                  <a:extLst>
                    <a:ext uri="{9D8B030D-6E8A-4147-A177-3AD203B41FA5}">
                      <a16:colId xmlns:a16="http://schemas.microsoft.com/office/drawing/2014/main" val="20004"/>
                    </a:ext>
                  </a:extLst>
                </a:gridCol>
              </a:tblGrid>
              <a:tr h="301402">
                <a:tc>
                  <a:txBody>
                    <a:bodyPr/>
                    <a:lstStyle/>
                    <a:p>
                      <a:pPr marL="0" marR="0" lvl="0" indent="0" algn="ctr" rtl="0">
                        <a:spcBef>
                          <a:spcPts val="0"/>
                        </a:spcBef>
                        <a:buSzPct val="25000"/>
                        <a:buNone/>
                      </a:pPr>
                      <a:r>
                        <a:rPr lang="en-US" sz="1600" b="0" u="none" strike="noStrike" cap="none" dirty="0">
                          <a:solidFill>
                            <a:schemeClr val="bg1">
                              <a:lumMod val="95000"/>
                            </a:schemeClr>
                          </a:solidFill>
                          <a:latin typeface="Open Sans Semibold"/>
                          <a:cs typeface="Open Sans Semibold"/>
                        </a:rPr>
                        <a:t>Strength</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2F2F2"/>
                      </a:solidFill>
                      <a:prstDash val="solid"/>
                      <a:round/>
                      <a:headEnd type="none" w="med" len="med"/>
                      <a:tailEnd type="none" w="med" len="med"/>
                    </a:lnB>
                    <a:solidFill>
                      <a:schemeClr val="accent5">
                        <a:lumMod val="75000"/>
                      </a:schemeClr>
                    </a:solidFill>
                  </a:tcPr>
                </a:tc>
                <a:tc>
                  <a:txBody>
                    <a:bodyPr/>
                    <a:lstStyle/>
                    <a:p>
                      <a:pPr marL="0" marR="0" lvl="0" indent="0" algn="ctr" rtl="0">
                        <a:spcBef>
                          <a:spcPts val="0"/>
                        </a:spcBef>
                        <a:buSzPct val="25000"/>
                        <a:buNone/>
                      </a:pPr>
                      <a:r>
                        <a:rPr lang="en-US" sz="1600" b="0" u="none" strike="noStrike" cap="none" dirty="0">
                          <a:solidFill>
                            <a:schemeClr val="bg1">
                              <a:lumMod val="95000"/>
                            </a:schemeClr>
                          </a:solidFill>
                          <a:latin typeface="Open Sans Semibold"/>
                          <a:cs typeface="Open Sans Semibold"/>
                        </a:rPr>
                        <a:t>Name</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2F2F2"/>
                      </a:solidFill>
                      <a:prstDash val="solid"/>
                      <a:round/>
                      <a:headEnd type="none" w="med" len="med"/>
                      <a:tailEnd type="none" w="med" len="med"/>
                    </a:lnB>
                    <a:solidFill>
                      <a:schemeClr val="accent5">
                        <a:lumMod val="75000"/>
                      </a:schemeClr>
                    </a:solidFill>
                  </a:tcPr>
                </a:tc>
                <a:tc>
                  <a:txBody>
                    <a:bodyPr/>
                    <a:lstStyle/>
                    <a:p>
                      <a:pPr marL="0" marR="0" lvl="0" indent="0" algn="ctr" rtl="0">
                        <a:spcBef>
                          <a:spcPts val="0"/>
                        </a:spcBef>
                        <a:buSzPct val="25000"/>
                        <a:buNone/>
                      </a:pPr>
                      <a:r>
                        <a:rPr lang="en-US" sz="1600" b="0" dirty="0">
                          <a:solidFill>
                            <a:schemeClr val="bg1">
                              <a:lumMod val="95000"/>
                            </a:schemeClr>
                          </a:solidFill>
                          <a:latin typeface="Open Sans Semibold"/>
                          <a:cs typeface="Open Sans Semibold"/>
                        </a:rPr>
                        <a:t>Key Size</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2F2F2"/>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0"/>
                  </a:ext>
                </a:extLst>
              </a:tr>
              <a:tr h="0">
                <a:tc>
                  <a:txBody>
                    <a:bodyPr/>
                    <a:lstStyle/>
                    <a:p>
                      <a:pPr marL="0" marR="0" lvl="0" indent="0" algn="l" rtl="0">
                        <a:spcBef>
                          <a:spcPts val="0"/>
                        </a:spcBef>
                        <a:spcAft>
                          <a:spcPts val="200"/>
                        </a:spcAft>
                        <a:buSzPct val="25000"/>
                        <a:buNone/>
                      </a:pPr>
                      <a:r>
                        <a:rPr lang="en-US" sz="1400" dirty="0">
                          <a:latin typeface="Open Sans Semibold"/>
                          <a:cs typeface="Open Sans Semibold"/>
                        </a:rPr>
                        <a:t>Weak</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RC2-40</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40</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extLst>
                  <a:ext uri="{0D108BD9-81ED-4DB2-BD59-A6C34878D82A}">
                    <a16:rowId xmlns:a16="http://schemas.microsoft.com/office/drawing/2014/main" val="10001"/>
                  </a:ext>
                </a:extLst>
              </a:tr>
              <a:tr h="0">
                <a:tc>
                  <a:txBody>
                    <a:bodyPr/>
                    <a:lstStyle/>
                    <a:p>
                      <a:pPr marL="0" marR="0" lvl="0" indent="0" algn="l" rtl="0">
                        <a:spcBef>
                          <a:spcPts val="0"/>
                        </a:spcBef>
                        <a:spcAft>
                          <a:spcPts val="200"/>
                        </a:spcAft>
                        <a:buSzPct val="25000"/>
                        <a:buNone/>
                      </a:pPr>
                      <a:endParaRPr lang="en-US" sz="1400" dirty="0">
                        <a:latin typeface="Open Sans Semibold"/>
                        <a:cs typeface="Open Sans Semibold"/>
                      </a:endParaRP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DES</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56</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extLst>
                  <a:ext uri="{0D108BD9-81ED-4DB2-BD59-A6C34878D82A}">
                    <a16:rowId xmlns:a16="http://schemas.microsoft.com/office/drawing/2014/main" val="10002"/>
                  </a:ext>
                </a:extLst>
              </a:tr>
              <a:tr h="363790">
                <a:tc>
                  <a:txBody>
                    <a:bodyPr/>
                    <a:lstStyle/>
                    <a:p>
                      <a:pPr marL="0" marR="0" lvl="0" indent="0" algn="l" rtl="0">
                        <a:spcBef>
                          <a:spcPts val="0"/>
                        </a:spcBef>
                        <a:spcAft>
                          <a:spcPts val="200"/>
                        </a:spcAft>
                        <a:buSzPct val="25000"/>
                        <a:buNone/>
                      </a:pPr>
                      <a:endParaRPr lang="en-US" sz="1400" dirty="0">
                        <a:latin typeface="Open Sans Semibold"/>
                        <a:cs typeface="Open Sans Semibold"/>
                      </a:endParaRP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RC5-64/16/7</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56</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extLst>
                  <a:ext uri="{0D108BD9-81ED-4DB2-BD59-A6C34878D82A}">
                    <a16:rowId xmlns:a16="http://schemas.microsoft.com/office/drawing/2014/main" val="10003"/>
                  </a:ext>
                </a:extLst>
              </a:tr>
              <a:tr h="363790">
                <a:tc>
                  <a:txBody>
                    <a:bodyPr/>
                    <a:lstStyle/>
                    <a:p>
                      <a:pPr marL="0" marR="0" lvl="0" indent="0" algn="l" rtl="0">
                        <a:spcBef>
                          <a:spcPts val="0"/>
                        </a:spcBef>
                        <a:spcAft>
                          <a:spcPts val="200"/>
                        </a:spcAft>
                        <a:buSzPct val="25000"/>
                        <a:buNone/>
                      </a:pPr>
                      <a:r>
                        <a:rPr lang="en-US" sz="1400" dirty="0">
                          <a:latin typeface="Open Sans Semibold"/>
                          <a:cs typeface="Open Sans Semibold"/>
                        </a:rPr>
                        <a:t>Medium</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RC5-64/16/10</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80</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extLst>
                  <a:ext uri="{0D108BD9-81ED-4DB2-BD59-A6C34878D82A}">
                    <a16:rowId xmlns:a16="http://schemas.microsoft.com/office/drawing/2014/main" val="10004"/>
                  </a:ext>
                </a:extLst>
              </a:tr>
              <a:tr h="363790">
                <a:tc>
                  <a:txBody>
                    <a:bodyPr/>
                    <a:lstStyle/>
                    <a:p>
                      <a:pPr marL="0" marR="0" lvl="0" indent="0" algn="l" rtl="0">
                        <a:spcBef>
                          <a:spcPts val="0"/>
                        </a:spcBef>
                        <a:spcAft>
                          <a:spcPts val="200"/>
                        </a:spcAft>
                        <a:buSzPct val="25000"/>
                        <a:buNone/>
                      </a:pPr>
                      <a:endParaRPr lang="en-US" sz="1400" dirty="0">
                        <a:latin typeface="Open Sans Semibold"/>
                        <a:cs typeface="Open Sans Semibold"/>
                      </a:endParaRP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Skipjack</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80</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extLst>
                  <a:ext uri="{0D108BD9-81ED-4DB2-BD59-A6C34878D82A}">
                    <a16:rowId xmlns:a16="http://schemas.microsoft.com/office/drawing/2014/main" val="10005"/>
                  </a:ext>
                </a:extLst>
              </a:tr>
              <a:tr h="363790">
                <a:tc>
                  <a:txBody>
                    <a:bodyPr/>
                    <a:lstStyle/>
                    <a:p>
                      <a:pPr marL="0" marR="0" lvl="0" indent="0" algn="l" rtl="0">
                        <a:spcBef>
                          <a:spcPts val="0"/>
                        </a:spcBef>
                        <a:spcAft>
                          <a:spcPts val="200"/>
                        </a:spcAft>
                        <a:buSzPct val="25000"/>
                        <a:buNone/>
                      </a:pPr>
                      <a:r>
                        <a:rPr lang="en-US" sz="1400" dirty="0">
                          <a:latin typeface="Open Sans Semibold"/>
                          <a:cs typeface="Open Sans Semibold"/>
                        </a:rPr>
                        <a:t>Strong</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RC2-128</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128</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extLst>
                  <a:ext uri="{0D108BD9-81ED-4DB2-BD59-A6C34878D82A}">
                    <a16:rowId xmlns:a16="http://schemas.microsoft.com/office/drawing/2014/main" val="10006"/>
                  </a:ext>
                </a:extLst>
              </a:tr>
              <a:tr h="363790">
                <a:tc>
                  <a:txBody>
                    <a:bodyPr/>
                    <a:lstStyle/>
                    <a:p>
                      <a:pPr marL="0" marR="0" lvl="0" indent="0" algn="l" rtl="0">
                        <a:spcBef>
                          <a:spcPts val="0"/>
                        </a:spcBef>
                        <a:spcAft>
                          <a:spcPts val="200"/>
                        </a:spcAft>
                        <a:buSzPct val="25000"/>
                        <a:buNone/>
                      </a:pPr>
                      <a:endParaRPr lang="en-US" sz="1400" dirty="0">
                        <a:latin typeface="Open Sans Semibold"/>
                        <a:cs typeface="Open Sans Semibold"/>
                      </a:endParaRP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RC5-64/12/16</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128</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extLst>
                  <a:ext uri="{0D108BD9-81ED-4DB2-BD59-A6C34878D82A}">
                    <a16:rowId xmlns:a16="http://schemas.microsoft.com/office/drawing/2014/main" val="10007"/>
                  </a:ext>
                </a:extLst>
              </a:tr>
            </a:tbl>
          </a:graphicData>
        </a:graphic>
      </p:graphicFrame>
      <p:graphicFrame>
        <p:nvGraphicFramePr>
          <p:cNvPr id="7" name="Shape 844"/>
          <p:cNvGraphicFramePr/>
          <p:nvPr>
            <p:extLst>
              <p:ext uri="{D42A27DB-BD31-4B8C-83A1-F6EECF244321}">
                <p14:modId xmlns:p14="http://schemas.microsoft.com/office/powerpoint/2010/main" val="836695382"/>
              </p:ext>
            </p:extLst>
          </p:nvPr>
        </p:nvGraphicFramePr>
        <p:xfrm>
          <a:off x="6660718" y="1914473"/>
          <a:ext cx="4837740" cy="3769360"/>
        </p:xfrm>
        <a:graphic>
          <a:graphicData uri="http://schemas.openxmlformats.org/drawingml/2006/table">
            <a:tbl>
              <a:tblPr firstRow="1" bandRow="1">
                <a:noFill/>
              </a:tblPr>
              <a:tblGrid>
                <a:gridCol w="1612580">
                  <a:extLst>
                    <a:ext uri="{9D8B030D-6E8A-4147-A177-3AD203B41FA5}">
                      <a16:colId xmlns:a16="http://schemas.microsoft.com/office/drawing/2014/main" val="20000"/>
                    </a:ext>
                  </a:extLst>
                </a:gridCol>
                <a:gridCol w="1612580">
                  <a:extLst>
                    <a:ext uri="{9D8B030D-6E8A-4147-A177-3AD203B41FA5}">
                      <a16:colId xmlns:a16="http://schemas.microsoft.com/office/drawing/2014/main" val="20001"/>
                    </a:ext>
                  </a:extLst>
                </a:gridCol>
                <a:gridCol w="1612580">
                  <a:extLst>
                    <a:ext uri="{9D8B030D-6E8A-4147-A177-3AD203B41FA5}">
                      <a16:colId xmlns:a16="http://schemas.microsoft.com/office/drawing/2014/main" val="20004"/>
                    </a:ext>
                  </a:extLst>
                </a:gridCol>
              </a:tblGrid>
              <a:tr h="301402">
                <a:tc>
                  <a:txBody>
                    <a:bodyPr/>
                    <a:lstStyle/>
                    <a:p>
                      <a:pPr marL="0" marR="0" lvl="0" indent="0" algn="ctr" rtl="0">
                        <a:spcBef>
                          <a:spcPts val="0"/>
                        </a:spcBef>
                        <a:buSzPct val="25000"/>
                        <a:buNone/>
                      </a:pPr>
                      <a:r>
                        <a:rPr lang="en-US" sz="1600" b="0" u="none" strike="noStrike" cap="none" dirty="0">
                          <a:solidFill>
                            <a:schemeClr val="bg1">
                              <a:lumMod val="95000"/>
                            </a:schemeClr>
                          </a:solidFill>
                          <a:latin typeface="Open Sans Semibold"/>
                          <a:cs typeface="Open Sans Semibold"/>
                        </a:rPr>
                        <a:t>Strength</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2F2F2"/>
                      </a:solidFill>
                      <a:prstDash val="solid"/>
                      <a:round/>
                      <a:headEnd type="none" w="med" len="med"/>
                      <a:tailEnd type="none" w="med" len="med"/>
                    </a:lnB>
                    <a:solidFill>
                      <a:schemeClr val="accent5">
                        <a:lumMod val="75000"/>
                      </a:schemeClr>
                    </a:solidFill>
                  </a:tcPr>
                </a:tc>
                <a:tc>
                  <a:txBody>
                    <a:bodyPr/>
                    <a:lstStyle/>
                    <a:p>
                      <a:pPr marL="0" marR="0" lvl="0" indent="0" algn="ctr" rtl="0">
                        <a:spcBef>
                          <a:spcPts val="0"/>
                        </a:spcBef>
                        <a:buSzPct val="25000"/>
                        <a:buNone/>
                      </a:pPr>
                      <a:r>
                        <a:rPr lang="en-US" sz="1600" b="0" u="none" strike="noStrike" cap="none" dirty="0">
                          <a:solidFill>
                            <a:schemeClr val="bg1">
                              <a:lumMod val="95000"/>
                            </a:schemeClr>
                          </a:solidFill>
                          <a:latin typeface="Open Sans Semibold"/>
                          <a:cs typeface="Open Sans Semibold"/>
                        </a:rPr>
                        <a:t>Name</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2F2F2"/>
                      </a:solidFill>
                      <a:prstDash val="solid"/>
                      <a:round/>
                      <a:headEnd type="none" w="med" len="med"/>
                      <a:tailEnd type="none" w="med" len="med"/>
                    </a:lnB>
                    <a:solidFill>
                      <a:schemeClr val="accent5">
                        <a:lumMod val="75000"/>
                      </a:schemeClr>
                    </a:solidFill>
                  </a:tcPr>
                </a:tc>
                <a:tc>
                  <a:txBody>
                    <a:bodyPr/>
                    <a:lstStyle/>
                    <a:p>
                      <a:pPr marL="0" marR="0" lvl="0" indent="0" algn="ctr" rtl="0">
                        <a:spcBef>
                          <a:spcPts val="0"/>
                        </a:spcBef>
                        <a:buSzPct val="25000"/>
                        <a:buNone/>
                      </a:pPr>
                      <a:r>
                        <a:rPr lang="en-US" sz="1600" b="0" dirty="0">
                          <a:solidFill>
                            <a:schemeClr val="bg1">
                              <a:lumMod val="95000"/>
                            </a:schemeClr>
                          </a:solidFill>
                          <a:latin typeface="Open Sans Semibold"/>
                          <a:cs typeface="Open Sans Semibold"/>
                        </a:rPr>
                        <a:t>Key Size</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2F2F2"/>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0"/>
                  </a:ext>
                </a:extLst>
              </a:tr>
              <a:tr h="363790">
                <a:tc>
                  <a:txBody>
                    <a:bodyPr/>
                    <a:lstStyle/>
                    <a:p>
                      <a:pPr marL="0" marR="0" lvl="0" indent="0" algn="l" rtl="0">
                        <a:spcBef>
                          <a:spcPts val="0"/>
                        </a:spcBef>
                        <a:spcAft>
                          <a:spcPts val="200"/>
                        </a:spcAft>
                        <a:buSzPct val="25000"/>
                        <a:buNone/>
                      </a:pPr>
                      <a:endParaRPr lang="en-US" sz="1400" dirty="0">
                        <a:latin typeface="Open Sans Semibold"/>
                        <a:cs typeface="Open Sans Semibold"/>
                      </a:endParaRP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IDEA</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128</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extLst>
                  <a:ext uri="{0D108BD9-81ED-4DB2-BD59-A6C34878D82A}">
                    <a16:rowId xmlns:a16="http://schemas.microsoft.com/office/drawing/2014/main" val="10001"/>
                  </a:ext>
                </a:extLst>
              </a:tr>
              <a:tr h="363790">
                <a:tc>
                  <a:txBody>
                    <a:bodyPr/>
                    <a:lstStyle/>
                    <a:p>
                      <a:pPr marL="0" marR="0" lvl="0" indent="0" algn="l" rtl="0">
                        <a:spcBef>
                          <a:spcPts val="0"/>
                        </a:spcBef>
                        <a:spcAft>
                          <a:spcPts val="200"/>
                        </a:spcAft>
                        <a:buSzPct val="25000"/>
                        <a:buNone/>
                      </a:pPr>
                      <a:endParaRPr lang="en-US" sz="1400" dirty="0">
                        <a:latin typeface="Open Sans Semibold"/>
                        <a:cs typeface="Open Sans Semibold"/>
                      </a:endParaRP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Blowfish</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128</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extLst>
                  <a:ext uri="{0D108BD9-81ED-4DB2-BD59-A6C34878D82A}">
                    <a16:rowId xmlns:a16="http://schemas.microsoft.com/office/drawing/2014/main" val="10002"/>
                  </a:ext>
                </a:extLst>
              </a:tr>
              <a:tr h="363790">
                <a:tc>
                  <a:txBody>
                    <a:bodyPr/>
                    <a:lstStyle/>
                    <a:p>
                      <a:pPr marL="0" marR="0" lvl="0" indent="0" algn="l" rtl="0">
                        <a:spcBef>
                          <a:spcPts val="0"/>
                        </a:spcBef>
                        <a:spcAft>
                          <a:spcPts val="200"/>
                        </a:spcAft>
                        <a:buSzPct val="25000"/>
                        <a:buNone/>
                      </a:pPr>
                      <a:endParaRPr lang="en-US" sz="1400" dirty="0">
                        <a:latin typeface="Open Sans Semibold"/>
                        <a:cs typeface="Open Sans Semibold"/>
                      </a:endParaRP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3DES</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168</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extLst>
                  <a:ext uri="{0D108BD9-81ED-4DB2-BD59-A6C34878D82A}">
                    <a16:rowId xmlns:a16="http://schemas.microsoft.com/office/drawing/2014/main" val="10003"/>
                  </a:ext>
                </a:extLst>
              </a:tr>
              <a:tr h="363790">
                <a:tc>
                  <a:txBody>
                    <a:bodyPr/>
                    <a:lstStyle/>
                    <a:p>
                      <a:pPr marL="0" marR="0" lvl="0" indent="0" algn="l" rtl="0">
                        <a:spcBef>
                          <a:spcPts val="0"/>
                        </a:spcBef>
                        <a:spcAft>
                          <a:spcPts val="200"/>
                        </a:spcAft>
                        <a:buSzPct val="25000"/>
                        <a:buNone/>
                      </a:pPr>
                      <a:r>
                        <a:rPr lang="en-US" sz="1400" dirty="0">
                          <a:latin typeface="Open Sans Semibold"/>
                          <a:cs typeface="Open Sans Semibold"/>
                        </a:rPr>
                        <a:t>Very Strong</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RC5-64/12/32</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256</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extLst>
                  <a:ext uri="{0D108BD9-81ED-4DB2-BD59-A6C34878D82A}">
                    <a16:rowId xmlns:a16="http://schemas.microsoft.com/office/drawing/2014/main" val="10004"/>
                  </a:ext>
                </a:extLst>
              </a:tr>
              <a:tr h="363790">
                <a:tc>
                  <a:txBody>
                    <a:bodyPr/>
                    <a:lstStyle/>
                    <a:p>
                      <a:pPr marL="0" marR="0" lvl="0" indent="0" algn="l" rtl="0">
                        <a:spcBef>
                          <a:spcPts val="0"/>
                        </a:spcBef>
                        <a:spcAft>
                          <a:spcPts val="200"/>
                        </a:spcAft>
                        <a:buSzPct val="25000"/>
                        <a:buNone/>
                      </a:pPr>
                      <a:endParaRPr lang="en-US" sz="1400" dirty="0">
                        <a:latin typeface="Open Sans Semibold"/>
                        <a:cs typeface="Open Sans Semibold"/>
                      </a:endParaRP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tc>
                  <a:txBody>
                    <a:bodyPr/>
                    <a:lstStyle/>
                    <a:p>
                      <a:pPr marL="0" marR="0" lvl="0" indent="0" algn="l" rtl="0">
                        <a:spcBef>
                          <a:spcPts val="0"/>
                        </a:spcBef>
                        <a:spcAft>
                          <a:spcPts val="200"/>
                        </a:spcAft>
                        <a:buSzPct val="25000"/>
                        <a:buNone/>
                      </a:pPr>
                      <a:r>
                        <a:rPr lang="en-US" sz="1400" dirty="0" err="1">
                          <a:latin typeface="Open Sans Semibold"/>
                          <a:cs typeface="Open Sans Semibold"/>
                        </a:rPr>
                        <a:t>Twofish</a:t>
                      </a:r>
                      <a:endParaRPr lang="en-US" sz="1400" dirty="0">
                        <a:latin typeface="Open Sans Semibold"/>
                        <a:cs typeface="Open Sans Semibold"/>
                      </a:endParaRP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256</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extLst>
                  <a:ext uri="{0D108BD9-81ED-4DB2-BD59-A6C34878D82A}">
                    <a16:rowId xmlns:a16="http://schemas.microsoft.com/office/drawing/2014/main" val="10005"/>
                  </a:ext>
                </a:extLst>
              </a:tr>
              <a:tr h="363790">
                <a:tc>
                  <a:txBody>
                    <a:bodyPr/>
                    <a:lstStyle/>
                    <a:p>
                      <a:pPr marL="0" marR="0" lvl="0" indent="0" algn="l" rtl="0">
                        <a:spcBef>
                          <a:spcPts val="0"/>
                        </a:spcBef>
                        <a:spcAft>
                          <a:spcPts val="200"/>
                        </a:spcAft>
                        <a:buSzPct val="25000"/>
                        <a:buNone/>
                      </a:pPr>
                      <a:endParaRPr lang="en-US" sz="1400" dirty="0">
                        <a:latin typeface="Open Sans Semibold"/>
                        <a:cs typeface="Open Sans Semibold"/>
                      </a:endParaRP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RC6</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256</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extLst>
                  <a:ext uri="{0D108BD9-81ED-4DB2-BD59-A6C34878D82A}">
                    <a16:rowId xmlns:a16="http://schemas.microsoft.com/office/drawing/2014/main" val="10006"/>
                  </a:ext>
                </a:extLst>
              </a:tr>
              <a:tr h="363790">
                <a:tc>
                  <a:txBody>
                    <a:bodyPr/>
                    <a:lstStyle/>
                    <a:p>
                      <a:pPr marL="0" marR="0" lvl="0" indent="0" algn="l" rtl="0">
                        <a:spcBef>
                          <a:spcPts val="0"/>
                        </a:spcBef>
                        <a:spcAft>
                          <a:spcPts val="200"/>
                        </a:spcAft>
                        <a:buSzPct val="25000"/>
                        <a:buNone/>
                      </a:pPr>
                      <a:endParaRPr lang="en-US" sz="1400" dirty="0">
                        <a:latin typeface="Open Sans Semibold"/>
                        <a:cs typeface="Open Sans Semibold"/>
                      </a:endParaRP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prstClr val="black">
                          <a:lumMod val="65000"/>
                          <a:lumOff val="35000"/>
                        </a:prstClr>
                      </a:solidFill>
                      <a:prstDash val="solid"/>
                      <a:round/>
                      <a:headEnd type="none" w="med" len="med"/>
                      <a:tailEnd type="none" w="med" len="med"/>
                    </a:lnB>
                    <a:solidFill>
                      <a:srgbClr val="E4E3E8">
                        <a:alpha val="10000"/>
                      </a:srgbClr>
                    </a:solidFill>
                  </a:tcPr>
                </a:tc>
                <a:tc>
                  <a:txBody>
                    <a:bodyPr/>
                    <a:lstStyle/>
                    <a:p>
                      <a:pPr marL="0" marR="0" lvl="0" indent="0" algn="l" rtl="0">
                        <a:spcBef>
                          <a:spcPts val="0"/>
                        </a:spcBef>
                        <a:spcAft>
                          <a:spcPts val="200"/>
                        </a:spcAft>
                        <a:buSzPct val="25000"/>
                        <a:buNone/>
                      </a:pPr>
                      <a:r>
                        <a:rPr lang="en-US" sz="1400" dirty="0" err="1">
                          <a:latin typeface="Open Sans Semibold"/>
                          <a:cs typeface="Open Sans Semibold"/>
                        </a:rPr>
                        <a:t>Rijndael</a:t>
                      </a:r>
                      <a:endParaRPr lang="en-US" sz="1400" dirty="0">
                        <a:latin typeface="Open Sans Semibold"/>
                        <a:cs typeface="Open Sans Semibold"/>
                      </a:endParaRP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prstClr val="black">
                          <a:lumMod val="65000"/>
                          <a:lumOff val="35000"/>
                        </a:prstClr>
                      </a:solidFill>
                      <a:prstDash val="solid"/>
                      <a:round/>
                      <a:headEnd type="none" w="med" len="med"/>
                      <a:tailEnd type="none" w="med" len="med"/>
                    </a:lnB>
                    <a:solidFill>
                      <a:srgbClr val="E4E3E8">
                        <a:alpha val="10000"/>
                      </a:srgbClr>
                    </a:solidFill>
                  </a:tcPr>
                </a:tc>
                <a:tc>
                  <a:txBody>
                    <a:bodyPr/>
                    <a:lstStyle/>
                    <a:p>
                      <a:pPr marL="0" marR="0" lvl="0" indent="0" algn="l" rtl="0">
                        <a:spcBef>
                          <a:spcPts val="0"/>
                        </a:spcBef>
                        <a:spcAft>
                          <a:spcPts val="200"/>
                        </a:spcAft>
                        <a:buSzPct val="25000"/>
                        <a:buNone/>
                      </a:pPr>
                      <a:r>
                        <a:rPr lang="en-US" sz="1400" dirty="0">
                          <a:latin typeface="Open Sans Semibold"/>
                          <a:cs typeface="Open Sans Semibold"/>
                        </a:rPr>
                        <a:t>256</a:t>
                      </a:r>
                    </a:p>
                  </a:txBody>
                  <a:tcPr marL="137150" marR="137150" marT="127000" marB="127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prstClr val="black">
                          <a:lumMod val="65000"/>
                          <a:lumOff val="35000"/>
                        </a:prstClr>
                      </a:solidFill>
                      <a:prstDash val="solid"/>
                      <a:round/>
                      <a:headEnd type="none" w="med" len="med"/>
                      <a:tailEnd type="none" w="med" len="med"/>
                    </a:lnB>
                    <a:solidFill>
                      <a:srgbClr val="E4E3E8">
                        <a:alpha val="10000"/>
                      </a:srgb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34594990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2" name="Title 4"/>
          <p:cNvSpPr txBox="1">
            <a:spLocks/>
          </p:cNvSpPr>
          <p:nvPr/>
        </p:nvSpPr>
        <p:spPr>
          <a:xfrm>
            <a:off x="1195201" y="-1913756"/>
            <a:ext cx="10830215"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20000"/>
              </a:lnSpc>
            </a:pPr>
            <a:endParaRPr lang="en-US" sz="5400" spc="-70" dirty="0"/>
          </a:p>
        </p:txBody>
      </p:sp>
      <p:sp>
        <p:nvSpPr>
          <p:cNvPr id="17" name="Title 4"/>
          <p:cNvSpPr txBox="1">
            <a:spLocks/>
          </p:cNvSpPr>
          <p:nvPr/>
        </p:nvSpPr>
        <p:spPr>
          <a:xfrm>
            <a:off x="1195202" y="559553"/>
            <a:ext cx="9889504"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sz="5400" dirty="0"/>
              <a:t>Advantages and Disadvantages of Symmetric Algorithms</a:t>
            </a:r>
          </a:p>
        </p:txBody>
      </p:sp>
      <p:sp>
        <p:nvSpPr>
          <p:cNvPr id="18" name="Content Placeholder 5"/>
          <p:cNvSpPr txBox="1">
            <a:spLocks/>
          </p:cNvSpPr>
          <p:nvPr/>
        </p:nvSpPr>
        <p:spPr>
          <a:xfrm>
            <a:off x="1254281" y="2699383"/>
            <a:ext cx="4749902" cy="3321702"/>
          </a:xfrm>
          <a:prstGeom prst="rect">
            <a:avLst/>
          </a:prstGeom>
          <a:solidFill>
            <a:srgbClr val="E4E3E8"/>
          </a:solidFill>
        </p:spPr>
        <p:txBody>
          <a:bodyPr lIns="152400" tIns="152400" rIns="152400" bIns="152400"/>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a:buFont typeface="Open Sans Semibold" panose="020B0706030804020204" pitchFamily="34" charset="0"/>
              <a:buChar char="•"/>
            </a:pPr>
            <a:r>
              <a:rPr lang="en-US" sz="2000" dirty="0"/>
              <a:t>Fast </a:t>
            </a:r>
          </a:p>
          <a:p>
            <a:pPr>
              <a:buFont typeface="Open Sans Semibold" panose="020B0706030804020204" pitchFamily="34" charset="0"/>
              <a:buChar char="•"/>
            </a:pPr>
            <a:r>
              <a:rPr lang="en-US" sz="2000" dirty="0"/>
              <a:t>Secure </a:t>
            </a:r>
          </a:p>
          <a:p>
            <a:pPr>
              <a:buFont typeface="Open Sans Semibold" panose="020B0706030804020204" pitchFamily="34" charset="0"/>
              <a:buChar char="•"/>
            </a:pPr>
            <a:r>
              <a:rPr lang="en-US" sz="2000" dirty="0"/>
              <a:t>Confidentiality </a:t>
            </a:r>
          </a:p>
        </p:txBody>
      </p:sp>
      <p:sp>
        <p:nvSpPr>
          <p:cNvPr id="19" name="Freeform: Shape 4"/>
          <p:cNvSpPr/>
          <p:nvPr/>
        </p:nvSpPr>
        <p:spPr>
          <a:xfrm>
            <a:off x="1254280" y="2019033"/>
            <a:ext cx="4749902" cy="678907"/>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chemeClr val="accent5">
              <a:lumMod val="75000"/>
            </a:schemeClr>
          </a:solidFill>
          <a:ln>
            <a:noFill/>
          </a:ln>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lvl="0" algn="ctr">
              <a:buSzPct val="25000"/>
            </a:pPr>
            <a:r>
              <a:rPr lang="en-US" sz="2400" dirty="0">
                <a:solidFill>
                  <a:schemeClr val="bg1"/>
                </a:solidFill>
                <a:latin typeface="Open Sans Semibold"/>
                <a:ea typeface="Open Sans"/>
                <a:cs typeface="Open Sans Semibold"/>
                <a:sym typeface="Open Sans"/>
              </a:rPr>
              <a:t>Advantages</a:t>
            </a:r>
          </a:p>
        </p:txBody>
      </p:sp>
      <p:sp>
        <p:nvSpPr>
          <p:cNvPr id="20" name="Content Placeholder 5"/>
          <p:cNvSpPr txBox="1">
            <a:spLocks/>
          </p:cNvSpPr>
          <p:nvPr/>
        </p:nvSpPr>
        <p:spPr>
          <a:xfrm>
            <a:off x="6601257" y="2699383"/>
            <a:ext cx="4754038" cy="3321701"/>
          </a:xfrm>
          <a:prstGeom prst="rect">
            <a:avLst/>
          </a:prstGeom>
          <a:solidFill>
            <a:srgbClr val="E4E3E8"/>
          </a:solidFill>
        </p:spPr>
        <p:txBody>
          <a:bodyPr lIns="152400" tIns="152400" rIns="152400" bIns="152400"/>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a:buFont typeface="Open Sans Semibold" panose="020B0706030804020204" pitchFamily="34" charset="0"/>
              <a:buChar char="•"/>
            </a:pPr>
            <a:r>
              <a:rPr lang="en-US" sz="2000" dirty="0"/>
              <a:t>Key distribution is very difficult</a:t>
            </a:r>
          </a:p>
          <a:p>
            <a:pPr>
              <a:buFont typeface="Open Sans Semibold" panose="020B0706030804020204" pitchFamily="34" charset="0"/>
              <a:buChar char="•"/>
            </a:pPr>
            <a:r>
              <a:rPr lang="en-US" sz="2000" dirty="0"/>
              <a:t>Not able to provide integrity, authenticity, non-repudiation of origin, access control, and digital signatures</a:t>
            </a:r>
          </a:p>
          <a:p>
            <a:pPr>
              <a:buFont typeface="Open Sans Semibold" panose="020B0706030804020204" pitchFamily="34" charset="0"/>
              <a:buChar char="•"/>
            </a:pPr>
            <a:r>
              <a:rPr lang="en-US" sz="2000" dirty="0"/>
              <a:t>Require both sender and receiver to share the same key</a:t>
            </a:r>
          </a:p>
          <a:p>
            <a:pPr>
              <a:buFont typeface="Open Sans Semibold" panose="020B0706030804020204" pitchFamily="34" charset="0"/>
              <a:buChar char="•"/>
            </a:pPr>
            <a:r>
              <a:rPr lang="en-US" sz="2000" spc="-80" dirty="0"/>
              <a:t>Challenges with secure key distribution</a:t>
            </a:r>
          </a:p>
          <a:p>
            <a:pPr>
              <a:buFont typeface="Open Sans Semibold" panose="020B0706030804020204" pitchFamily="34" charset="0"/>
              <a:buChar char="•"/>
            </a:pPr>
            <a:r>
              <a:rPr lang="en-US" sz="2000" dirty="0"/>
              <a:t>Scalability</a:t>
            </a:r>
          </a:p>
        </p:txBody>
      </p:sp>
      <p:sp>
        <p:nvSpPr>
          <p:cNvPr id="21" name="Freeform: Shape 4"/>
          <p:cNvSpPr/>
          <p:nvPr/>
        </p:nvSpPr>
        <p:spPr>
          <a:xfrm>
            <a:off x="6609975" y="2019033"/>
            <a:ext cx="4749902" cy="678907"/>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chemeClr val="accent5">
              <a:lumMod val="75000"/>
            </a:schemeClr>
          </a:solidFill>
          <a:ln>
            <a:noFill/>
          </a:ln>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lvl="0" algn="ctr">
              <a:buSzPct val="25000"/>
            </a:pPr>
            <a:r>
              <a:rPr lang="en-US" sz="2400" dirty="0">
                <a:solidFill>
                  <a:srgbClr val="FFFFFF"/>
                </a:solidFill>
                <a:latin typeface="Open Sans Semibold"/>
                <a:ea typeface="Open Sans"/>
                <a:cs typeface="Open Sans Semibold"/>
                <a:sym typeface="Open Sans"/>
              </a:rPr>
              <a:t>Disadvantages</a:t>
            </a:r>
          </a:p>
        </p:txBody>
      </p:sp>
    </p:spTree>
    <p:extLst>
      <p:ext uri="{BB962C8B-B14F-4D97-AF65-F5344CB8AC3E}">
        <p14:creationId xmlns:p14="http://schemas.microsoft.com/office/powerpoint/2010/main" val="133399276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8" name="Shape 1718"/>
          <p:cNvSpPr txBox="1"/>
          <p:nvPr/>
        </p:nvSpPr>
        <p:spPr>
          <a:xfrm>
            <a:off x="4261039" y="5510725"/>
            <a:ext cx="3734554" cy="50543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dirty="0">
                <a:solidFill>
                  <a:schemeClr val="dk1"/>
                </a:solidFill>
                <a:latin typeface="Open Sans Semibold"/>
                <a:ea typeface="Calibri"/>
                <a:cs typeface="Open Sans Semibold"/>
                <a:sym typeface="Calibri"/>
              </a:rPr>
              <a:t>Out-of-Band Key Distribution</a:t>
            </a:r>
            <a:endParaRPr dirty="0">
              <a:latin typeface="Open Sans Semibold"/>
              <a:cs typeface="Open Sans Semibold"/>
            </a:endParaRPr>
          </a:p>
        </p:txBody>
      </p:sp>
      <p:sp>
        <p:nvSpPr>
          <p:cNvPr id="1719" name="Shape 1719"/>
          <p:cNvSpPr txBox="1"/>
          <p:nvPr/>
        </p:nvSpPr>
        <p:spPr>
          <a:xfrm>
            <a:off x="5065131" y="5833577"/>
            <a:ext cx="2126370" cy="45527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dirty="0">
                <a:solidFill>
                  <a:schemeClr val="dk1"/>
                </a:solidFill>
                <a:latin typeface="Open Sans Semibold"/>
                <a:ea typeface="Times New Roman"/>
                <a:cs typeface="Open Sans Semibold"/>
                <a:sym typeface="Times New Roman"/>
              </a:rPr>
              <a:t>Cryptovariable</a:t>
            </a:r>
            <a:endParaRPr sz="1800" b="1" dirty="0">
              <a:solidFill>
                <a:schemeClr val="dk1"/>
              </a:solidFill>
              <a:latin typeface="Open Sans Semibold"/>
              <a:ea typeface="Times New Roman"/>
              <a:cs typeface="Open Sans Semibold"/>
              <a:sym typeface="Times New Roman"/>
            </a:endParaRPr>
          </a:p>
        </p:txBody>
      </p:sp>
      <p:sp>
        <p:nvSpPr>
          <p:cNvPr id="7" name="Title 1"/>
          <p:cNvSpPr txBox="1">
            <a:spLocks/>
          </p:cNvSpPr>
          <p:nvPr/>
        </p:nvSpPr>
        <p:spPr>
          <a:xfrm>
            <a:off x="1195201" y="559553"/>
            <a:ext cx="10785132"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Out-of-Band Key Distribution </a:t>
            </a:r>
          </a:p>
        </p:txBody>
      </p:sp>
      <p:pic>
        <p:nvPicPr>
          <p:cNvPr id="3" name="Picture 2">
            <a:extLst>
              <a:ext uri="{FF2B5EF4-FFF2-40B4-BE49-F238E27FC236}">
                <a16:creationId xmlns:a16="http://schemas.microsoft.com/office/drawing/2014/main" id="{46EB8BE2-F959-451F-9805-AF99EF8CBA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030" y="1612938"/>
            <a:ext cx="9573939" cy="3897787"/>
          </a:xfrm>
          <a:prstGeom prst="rect">
            <a:avLst/>
          </a:prstGeom>
        </p:spPr>
      </p:pic>
    </p:spTree>
    <p:extLst>
      <p:ext uri="{BB962C8B-B14F-4D97-AF65-F5344CB8AC3E}">
        <p14:creationId xmlns:p14="http://schemas.microsoft.com/office/powerpoint/2010/main" val="18130955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sp>
        <p:nvSpPr>
          <p:cNvPr id="5" name="Content Placeholder 5"/>
          <p:cNvSpPr>
            <a:spLocks noGrp="1"/>
          </p:cNvSpPr>
          <p:nvPr>
            <p:ph sz="half" idx="10"/>
          </p:nvPr>
        </p:nvSpPr>
        <p:spPr>
          <a:xfrm>
            <a:off x="1158240" y="1812126"/>
            <a:ext cx="9987300" cy="4042574"/>
          </a:xfrm>
          <a:prstGeom prst="rect">
            <a:avLst/>
          </a:prstGeom>
        </p:spPr>
        <p:txBody>
          <a:bodyPr/>
          <a:lstStyle/>
          <a:p>
            <a:pPr lvl="0">
              <a:buFont typeface="Open Sans Semibold" panose="020B0706030804020204" pitchFamily="34" charset="0"/>
              <a:buChar char="•"/>
            </a:pPr>
            <a:r>
              <a:rPr lang="en-US" dirty="0"/>
              <a:t>Asymmetric algorithms:</a:t>
            </a:r>
          </a:p>
          <a:p>
            <a:pPr marL="650875" lvl="1" indent="-358775"/>
            <a:r>
              <a:rPr lang="en-US" dirty="0"/>
              <a:t>Based on the use of a pair of mathematically related keys</a:t>
            </a:r>
          </a:p>
          <a:p>
            <a:pPr marL="650875" lvl="1" indent="-358775"/>
            <a:r>
              <a:rPr lang="en-US" dirty="0"/>
              <a:t>Relies on hard mathematical problems and one-way functions</a:t>
            </a:r>
          </a:p>
          <a:p>
            <a:pPr marL="908050" lvl="2" defTabSz="379413"/>
            <a:r>
              <a:rPr lang="en-US" dirty="0"/>
              <a:t>A process that is much simpler to go in one direction (forward) than to go in the other direction (backward or reverse engineering) </a:t>
            </a:r>
          </a:p>
          <a:p>
            <a:pPr lvl="0">
              <a:buFont typeface="Open Sans Semibold" panose="020B0706030804020204" pitchFamily="34" charset="0"/>
              <a:buChar char="•"/>
            </a:pPr>
            <a:r>
              <a:rPr lang="en-US" dirty="0"/>
              <a:t>The process to generate the public key (forward) is fairly simple</a:t>
            </a:r>
          </a:p>
          <a:p>
            <a:pPr marL="650875" lvl="1" indent="-358775"/>
            <a:r>
              <a:rPr lang="en-US" dirty="0"/>
              <a:t>To learn the private key from knowledge of the public key in computationally infeasible</a:t>
            </a:r>
          </a:p>
        </p:txBody>
      </p:sp>
      <p:sp>
        <p:nvSpPr>
          <p:cNvPr id="6" name="Title 1"/>
          <p:cNvSpPr txBox="1">
            <a:spLocks/>
          </p:cNvSpPr>
          <p:nvPr/>
        </p:nvSpPr>
        <p:spPr>
          <a:xfrm>
            <a:off x="1195201" y="559553"/>
            <a:ext cx="10785132"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Asymmetric Algorithms</a:t>
            </a:r>
          </a:p>
        </p:txBody>
      </p:sp>
    </p:spTree>
    <p:extLst>
      <p:ext uri="{BB962C8B-B14F-4D97-AF65-F5344CB8AC3E}">
        <p14:creationId xmlns:p14="http://schemas.microsoft.com/office/powerpoint/2010/main" val="1185235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Technical Management Processes</a:t>
            </a:r>
            <a:endParaRPr lang="en-US" sz="6000" dirty="0"/>
          </a:p>
        </p:txBody>
      </p:sp>
      <p:sp>
        <p:nvSpPr>
          <p:cNvPr id="6" name="Content Placeholder 5"/>
          <p:cNvSpPr>
            <a:spLocks noGrp="1"/>
          </p:cNvSpPr>
          <p:nvPr>
            <p:ph sz="half" idx="10"/>
          </p:nvPr>
        </p:nvSpPr>
        <p:spPr>
          <a:xfrm>
            <a:off x="1158239" y="1812126"/>
            <a:ext cx="9736651" cy="4042574"/>
          </a:xfrm>
          <a:prstGeom prst="rect">
            <a:avLst/>
          </a:prstGeom>
        </p:spPr>
        <p:txBody>
          <a:bodyPr/>
          <a:lstStyle/>
          <a:p>
            <a:pPr lvl="0">
              <a:buFont typeface="Open Sans Semibold" panose="020B0706030804020204" pitchFamily="34" charset="0"/>
              <a:buChar char="•"/>
            </a:pPr>
            <a:r>
              <a:rPr lang="en-US" dirty="0"/>
              <a:t>Project planning process</a:t>
            </a:r>
          </a:p>
          <a:p>
            <a:pPr lvl="0">
              <a:buFont typeface="Open Sans Semibold" panose="020B0706030804020204" pitchFamily="34" charset="0"/>
              <a:buChar char="•"/>
            </a:pPr>
            <a:r>
              <a:rPr lang="en-US" dirty="0"/>
              <a:t>Project assessment and control process</a:t>
            </a:r>
          </a:p>
          <a:p>
            <a:pPr lvl="0">
              <a:buFont typeface="Open Sans Semibold" panose="020B0706030804020204" pitchFamily="34" charset="0"/>
              <a:buChar char="•"/>
            </a:pPr>
            <a:r>
              <a:rPr lang="en-US" dirty="0"/>
              <a:t>Decision management process</a:t>
            </a:r>
          </a:p>
          <a:p>
            <a:pPr lvl="0">
              <a:buFont typeface="Open Sans Semibold" panose="020B0706030804020204" pitchFamily="34" charset="0"/>
              <a:buChar char="•"/>
            </a:pPr>
            <a:r>
              <a:rPr lang="en-US" dirty="0"/>
              <a:t>Risk management process</a:t>
            </a:r>
          </a:p>
          <a:p>
            <a:pPr lvl="0">
              <a:buFont typeface="Open Sans Semibold" panose="020B0706030804020204" pitchFamily="34" charset="0"/>
              <a:buChar char="•"/>
            </a:pPr>
            <a:r>
              <a:rPr lang="en-US" dirty="0"/>
              <a:t>Configuration management process</a:t>
            </a:r>
          </a:p>
          <a:p>
            <a:pPr lvl="0">
              <a:buFont typeface="Open Sans Semibold" panose="020B0706030804020204" pitchFamily="34" charset="0"/>
              <a:buChar char="•"/>
            </a:pPr>
            <a:r>
              <a:rPr lang="en-US" dirty="0"/>
              <a:t>Information management process</a:t>
            </a:r>
          </a:p>
          <a:p>
            <a:pPr lvl="0">
              <a:buFont typeface="Open Sans Semibold" panose="020B0706030804020204" pitchFamily="34" charset="0"/>
              <a:buChar char="•"/>
            </a:pPr>
            <a:r>
              <a:rPr lang="en-US" dirty="0"/>
              <a:t>Measurement process</a:t>
            </a:r>
          </a:p>
          <a:p>
            <a:pPr lvl="0">
              <a:buFont typeface="Open Sans Semibold" panose="020B0706030804020204" pitchFamily="34" charset="0"/>
              <a:buChar char="•"/>
            </a:pPr>
            <a:r>
              <a:rPr lang="en-US" dirty="0"/>
              <a:t>Quality assurance process</a:t>
            </a:r>
          </a:p>
        </p:txBody>
      </p:sp>
    </p:spTree>
    <p:extLst>
      <p:ext uri="{BB962C8B-B14F-4D97-AF65-F5344CB8AC3E}">
        <p14:creationId xmlns:p14="http://schemas.microsoft.com/office/powerpoint/2010/main" val="25080647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sp>
        <p:nvSpPr>
          <p:cNvPr id="12" name="Shape 1695"/>
          <p:cNvSpPr txBox="1">
            <a:spLocks/>
          </p:cNvSpPr>
          <p:nvPr/>
        </p:nvSpPr>
        <p:spPr>
          <a:xfrm>
            <a:off x="1195202" y="559553"/>
            <a:ext cx="10251116" cy="1143244"/>
          </a:xfrm>
          <a:prstGeom prst="rect">
            <a:avLst/>
          </a:prstGeom>
          <a:noFill/>
          <a:ln>
            <a:noFill/>
          </a:ln>
        </p:spPr>
        <p:txBody>
          <a:bodyPr spcFirstLastPara="1" vert="horz" wrap="square" lIns="91425" tIns="45700" rIns="91425" bIns="45700" rtlCol="0" anchor="ctr" anchorCtr="0">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spcBef>
                <a:spcPts val="0"/>
              </a:spcBef>
              <a:buClr>
                <a:srgbClr val="006F53"/>
              </a:buClr>
              <a:buSzPts val="6045"/>
            </a:pPr>
            <a:r>
              <a:rPr lang="en-US" sz="6045" baseline="30000" dirty="0">
                <a:latin typeface="Open Sans SemiBold"/>
                <a:ea typeface="Open Sans SemiBold"/>
                <a:cs typeface="Open Sans SemiBold"/>
                <a:sym typeface="Open Sans SemiBold"/>
              </a:rPr>
              <a:t>Asymmetric Algorithms (continued)</a:t>
            </a:r>
            <a:endParaRPr lang="en-US" dirty="0"/>
          </a:p>
        </p:txBody>
      </p:sp>
      <p:sp>
        <p:nvSpPr>
          <p:cNvPr id="14" name="Content Placeholder 5"/>
          <p:cNvSpPr txBox="1">
            <a:spLocks/>
          </p:cNvSpPr>
          <p:nvPr/>
        </p:nvSpPr>
        <p:spPr>
          <a:xfrm>
            <a:off x="1254281" y="2482132"/>
            <a:ext cx="5101870" cy="3534023"/>
          </a:xfrm>
          <a:prstGeom prst="rect">
            <a:avLst/>
          </a:prstGeom>
          <a:solidFill>
            <a:srgbClr val="E4E3E8"/>
          </a:solidFill>
        </p:spPr>
        <p:txBody>
          <a:bodyPr lIns="152400" tIns="152400" rIns="152400" bIns="152400"/>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a:buFont typeface="Open Sans Semibold" panose="020B0706030804020204" pitchFamily="34" charset="0"/>
              <a:buChar char="•"/>
            </a:pPr>
            <a:r>
              <a:rPr lang="en-US" sz="2000" dirty="0"/>
              <a:t>Given P and Q, it is easy to compute P*Q</a:t>
            </a:r>
          </a:p>
          <a:p>
            <a:pPr>
              <a:buFont typeface="Open Sans Semibold" panose="020B0706030804020204" pitchFamily="34" charset="0"/>
              <a:buChar char="•"/>
            </a:pPr>
            <a:r>
              <a:rPr lang="en-US" sz="2000" dirty="0"/>
              <a:t>Given the product N = P*Q, it is not easy to compute P and Q</a:t>
            </a:r>
          </a:p>
          <a:p>
            <a:pPr>
              <a:buFont typeface="Open Sans Semibold" panose="020B0706030804020204" pitchFamily="34" charset="0"/>
              <a:buChar char="•"/>
            </a:pPr>
            <a:r>
              <a:rPr lang="en-US" sz="2000" dirty="0"/>
              <a:t>Pick E (encrypt number)</a:t>
            </a:r>
          </a:p>
          <a:p>
            <a:pPr>
              <a:buFont typeface="Open Sans Semibold" panose="020B0706030804020204" pitchFamily="34" charset="0"/>
              <a:buChar char="•"/>
            </a:pPr>
            <a:r>
              <a:rPr lang="en-US" sz="2000" dirty="0"/>
              <a:t>Compute D so that D*E = 1, MOD (P-1)*(Q-1)</a:t>
            </a:r>
          </a:p>
          <a:p>
            <a:pPr>
              <a:buFont typeface="Open Sans Semibold" panose="020B0706030804020204" pitchFamily="34" charset="0"/>
              <a:buChar char="•"/>
            </a:pPr>
            <a:r>
              <a:rPr lang="en-US" sz="2000" dirty="0"/>
              <a:t>E and N together are the public key, and D and N are the private key</a:t>
            </a:r>
          </a:p>
        </p:txBody>
      </p:sp>
      <p:sp>
        <p:nvSpPr>
          <p:cNvPr id="15" name="Freeform: Shape 4"/>
          <p:cNvSpPr/>
          <p:nvPr/>
        </p:nvSpPr>
        <p:spPr>
          <a:xfrm>
            <a:off x="1254280" y="1801783"/>
            <a:ext cx="5101870" cy="678907"/>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00533E"/>
          </a:solidFill>
          <a:ln>
            <a:noFill/>
          </a:ln>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lvl="0" algn="ctr">
              <a:buSzPct val="25000"/>
            </a:pPr>
            <a:r>
              <a:rPr lang="en-US" sz="2400" dirty="0">
                <a:solidFill>
                  <a:schemeClr val="bg1"/>
                </a:solidFill>
                <a:latin typeface="Open Sans Semibold"/>
                <a:ea typeface="Open Sans"/>
                <a:cs typeface="Open Sans Semibold"/>
                <a:sym typeface="Open Sans"/>
              </a:rPr>
              <a:t>Factoring</a:t>
            </a:r>
          </a:p>
        </p:txBody>
      </p:sp>
      <p:sp>
        <p:nvSpPr>
          <p:cNvPr id="16" name="Content Placeholder 5"/>
          <p:cNvSpPr txBox="1">
            <a:spLocks/>
          </p:cNvSpPr>
          <p:nvPr/>
        </p:nvSpPr>
        <p:spPr>
          <a:xfrm>
            <a:off x="6601256" y="2482132"/>
            <a:ext cx="5106313" cy="3517311"/>
          </a:xfrm>
          <a:prstGeom prst="rect">
            <a:avLst/>
          </a:prstGeom>
          <a:solidFill>
            <a:srgbClr val="E4E3E8"/>
          </a:solidFill>
        </p:spPr>
        <p:txBody>
          <a:bodyPr lIns="152400" tIns="152400" rIns="152400" bIns="152400"/>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a:buFont typeface="Open Sans Semibold" panose="020B0706030804020204" pitchFamily="34" charset="0"/>
              <a:buChar char="•"/>
            </a:pPr>
            <a:r>
              <a:rPr lang="en-US" sz="2000" dirty="0"/>
              <a:t>Exponentiation is easy: if you have G and X, it is easy to compute S = G to the power of X</a:t>
            </a:r>
          </a:p>
          <a:p>
            <a:pPr>
              <a:buFont typeface="Open Sans Semibold" panose="020B0706030804020204" pitchFamily="34" charset="0"/>
              <a:buChar char="•"/>
            </a:pPr>
            <a:r>
              <a:rPr lang="en-US" sz="2000" dirty="0"/>
              <a:t>Logarithms are hard: if you have S and G, it is hard to find X such that G to the power of X = S</a:t>
            </a:r>
          </a:p>
          <a:p>
            <a:pPr>
              <a:buFont typeface="Open Sans Semibold" panose="020B0706030804020204" pitchFamily="34" charset="0"/>
              <a:buChar char="•"/>
            </a:pPr>
            <a:r>
              <a:rPr lang="en-US" sz="2000" dirty="0"/>
              <a:t>There are better attacks against discrete logs than brute force</a:t>
            </a:r>
          </a:p>
          <a:p>
            <a:pPr>
              <a:buFont typeface="Open Sans Semibold" panose="020B0706030804020204" pitchFamily="34" charset="0"/>
              <a:buChar char="•"/>
            </a:pPr>
            <a:r>
              <a:rPr lang="en-US" sz="2000" dirty="0"/>
              <a:t>Parameters have to be as large as factoring (512, 1024, 2048 bits)</a:t>
            </a:r>
          </a:p>
        </p:txBody>
      </p:sp>
      <p:sp>
        <p:nvSpPr>
          <p:cNvPr id="17" name="Freeform: Shape 4"/>
          <p:cNvSpPr/>
          <p:nvPr/>
        </p:nvSpPr>
        <p:spPr>
          <a:xfrm>
            <a:off x="6609974" y="1801783"/>
            <a:ext cx="5101871" cy="678907"/>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00533E"/>
          </a:solidFill>
          <a:ln>
            <a:noFill/>
          </a:ln>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lvl="0" algn="ctr">
              <a:buSzPct val="25000"/>
            </a:pPr>
            <a:r>
              <a:rPr lang="en-US" sz="2400" dirty="0">
                <a:solidFill>
                  <a:srgbClr val="FFFFFF"/>
                </a:solidFill>
                <a:latin typeface="Open Sans Semibold"/>
                <a:ea typeface="Open Sans"/>
                <a:cs typeface="Open Sans Semibold"/>
                <a:sym typeface="Open Sans"/>
              </a:rPr>
              <a:t>Discrete Logs</a:t>
            </a:r>
          </a:p>
        </p:txBody>
      </p:sp>
    </p:spTree>
    <p:extLst>
      <p:ext uri="{BB962C8B-B14F-4D97-AF65-F5344CB8AC3E}">
        <p14:creationId xmlns:p14="http://schemas.microsoft.com/office/powerpoint/2010/main" val="34763737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Shape 1746"/>
          <p:cNvSpPr/>
          <p:nvPr/>
        </p:nvSpPr>
        <p:spPr>
          <a:xfrm>
            <a:off x="1522808" y="1611313"/>
            <a:ext cx="9146382" cy="426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Title 4"/>
          <p:cNvSpPr txBox="1">
            <a:spLocks/>
          </p:cNvSpPr>
          <p:nvPr/>
        </p:nvSpPr>
        <p:spPr>
          <a:xfrm>
            <a:off x="1195202" y="559553"/>
            <a:ext cx="9687206"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sz="5400" dirty="0"/>
              <a:t>Using Public Key Cryptography to Send a Confidential Message</a:t>
            </a:r>
          </a:p>
        </p:txBody>
      </p:sp>
      <p:pic>
        <p:nvPicPr>
          <p:cNvPr id="3" name="Picture 2">
            <a:extLst>
              <a:ext uri="{FF2B5EF4-FFF2-40B4-BE49-F238E27FC236}">
                <a16:creationId xmlns:a16="http://schemas.microsoft.com/office/drawing/2014/main" id="{C9C2B94A-CAB1-48DF-8D18-BA9BAE22C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202" y="1963065"/>
            <a:ext cx="9525000" cy="3276600"/>
          </a:xfrm>
          <a:prstGeom prst="rect">
            <a:avLst/>
          </a:prstGeom>
        </p:spPr>
      </p:pic>
    </p:spTree>
    <p:extLst>
      <p:ext uri="{BB962C8B-B14F-4D97-AF65-F5344CB8AC3E}">
        <p14:creationId xmlns:p14="http://schemas.microsoft.com/office/powerpoint/2010/main" val="378385167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3" name="Title 1"/>
          <p:cNvSpPr txBox="1">
            <a:spLocks/>
          </p:cNvSpPr>
          <p:nvPr/>
        </p:nvSpPr>
        <p:spPr>
          <a:xfrm>
            <a:off x="1195201" y="559553"/>
            <a:ext cx="8666723"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Open Message</a:t>
            </a:r>
          </a:p>
        </p:txBody>
      </p:sp>
      <p:sp>
        <p:nvSpPr>
          <p:cNvPr id="3" name="Content Placeholder 2">
            <a:extLst>
              <a:ext uri="{FF2B5EF4-FFF2-40B4-BE49-F238E27FC236}">
                <a16:creationId xmlns:a16="http://schemas.microsoft.com/office/drawing/2014/main" id="{384195F6-6404-468B-A1AA-EF45BBF43107}"/>
              </a:ext>
            </a:extLst>
          </p:cNvPr>
          <p:cNvSpPr>
            <a:spLocks noGrp="1"/>
          </p:cNvSpPr>
          <p:nvPr>
            <p:ph sz="half" idx="10"/>
          </p:nvPr>
        </p:nvSpPr>
        <p:spPr/>
        <p:txBody>
          <a:bodyPr/>
          <a:lstStyle/>
          <a:p>
            <a:pPr lvl="0"/>
            <a:r>
              <a:rPr lang="en-US" dirty="0"/>
              <a:t>When a message is encrypted with the private key of a sender, </a:t>
            </a:r>
            <a:br>
              <a:rPr lang="en-US" dirty="0"/>
            </a:br>
            <a:r>
              <a:rPr lang="en-US" dirty="0"/>
              <a:t>it can be opened or read by anyone who possesses the corresponding public key</a:t>
            </a:r>
          </a:p>
          <a:p>
            <a:r>
              <a:rPr lang="en-US" dirty="0"/>
              <a:t>When a person needs to send a message and provide proof of origin (non-repudiation), he can do so by encrypting it with his </a:t>
            </a:r>
            <a:br>
              <a:rPr lang="en-US" dirty="0"/>
            </a:br>
            <a:r>
              <a:rPr lang="en-US" dirty="0"/>
              <a:t>own private key</a:t>
            </a:r>
          </a:p>
          <a:p>
            <a:r>
              <a:rPr lang="en-US" dirty="0"/>
              <a:t>The recipient then has some guarantee that the message did originate with the sender</a:t>
            </a:r>
          </a:p>
          <a:p>
            <a:endParaRPr lang="en-US" dirty="0"/>
          </a:p>
          <a:p>
            <a:pPr lvl="0"/>
            <a:endParaRPr lang="en-US" dirty="0"/>
          </a:p>
          <a:p>
            <a:endParaRPr lang="en-US" dirty="0"/>
          </a:p>
        </p:txBody>
      </p:sp>
    </p:spTree>
    <p:extLst>
      <p:ext uri="{BB962C8B-B14F-4D97-AF65-F5344CB8AC3E}">
        <p14:creationId xmlns:p14="http://schemas.microsoft.com/office/powerpoint/2010/main" val="214041878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5" name="Title 4"/>
          <p:cNvSpPr txBox="1">
            <a:spLocks/>
          </p:cNvSpPr>
          <p:nvPr/>
        </p:nvSpPr>
        <p:spPr>
          <a:xfrm>
            <a:off x="1195202" y="559553"/>
            <a:ext cx="9889504"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sz="5400" dirty="0"/>
              <a:t>Using Public Key Cryptography to Send a Message with Proof of Origin</a:t>
            </a:r>
          </a:p>
        </p:txBody>
      </p:sp>
      <p:pic>
        <p:nvPicPr>
          <p:cNvPr id="3" name="Picture 2">
            <a:extLst>
              <a:ext uri="{FF2B5EF4-FFF2-40B4-BE49-F238E27FC236}">
                <a16:creationId xmlns:a16="http://schemas.microsoft.com/office/drawing/2014/main" id="{36E0E005-1666-44FE-BE31-31AA72411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202" y="1963338"/>
            <a:ext cx="9525000" cy="3276600"/>
          </a:xfrm>
          <a:prstGeom prst="rect">
            <a:avLst/>
          </a:prstGeom>
        </p:spPr>
      </p:pic>
    </p:spTree>
    <p:extLst>
      <p:ext uri="{BB962C8B-B14F-4D97-AF65-F5344CB8AC3E}">
        <p14:creationId xmlns:p14="http://schemas.microsoft.com/office/powerpoint/2010/main" val="322848531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Shape 1775"/>
          <p:cNvSpPr/>
          <p:nvPr/>
        </p:nvSpPr>
        <p:spPr>
          <a:xfrm>
            <a:off x="1522808" y="1611313"/>
            <a:ext cx="9146382" cy="426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Confidential Messages with Proof of Origin</a:t>
            </a:r>
          </a:p>
        </p:txBody>
      </p:sp>
      <p:pic>
        <p:nvPicPr>
          <p:cNvPr id="4" name="Picture 3">
            <a:extLst>
              <a:ext uri="{FF2B5EF4-FFF2-40B4-BE49-F238E27FC236}">
                <a16:creationId xmlns:a16="http://schemas.microsoft.com/office/drawing/2014/main" id="{261D1188-1E4F-467D-9312-27FEE91967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 y="2399750"/>
            <a:ext cx="11338559" cy="3022527"/>
          </a:xfrm>
          <a:prstGeom prst="rect">
            <a:avLst/>
          </a:prstGeom>
        </p:spPr>
      </p:pic>
    </p:spTree>
    <p:extLst>
      <p:ext uri="{BB962C8B-B14F-4D97-AF65-F5344CB8AC3E}">
        <p14:creationId xmlns:p14="http://schemas.microsoft.com/office/powerpoint/2010/main" val="25751014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1"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err="1"/>
              <a:t>Rivest</a:t>
            </a:r>
            <a:r>
              <a:rPr lang="en-US" dirty="0"/>
              <a:t>-Shamir-</a:t>
            </a:r>
            <a:r>
              <a:rPr lang="en-US" dirty="0" err="1"/>
              <a:t>Adleman</a:t>
            </a:r>
            <a:r>
              <a:rPr lang="en-US" dirty="0"/>
              <a:t> (RSA) Algorithm</a:t>
            </a:r>
          </a:p>
        </p:txBody>
      </p:sp>
      <p:sp>
        <p:nvSpPr>
          <p:cNvPr id="12" name="Content Placeholder 5"/>
          <p:cNvSpPr>
            <a:spLocks noGrp="1"/>
          </p:cNvSpPr>
          <p:nvPr>
            <p:ph sz="half" idx="10"/>
          </p:nvPr>
        </p:nvSpPr>
        <p:spPr>
          <a:xfrm>
            <a:off x="1158241" y="1812126"/>
            <a:ext cx="10153226" cy="1371341"/>
          </a:xfrm>
          <a:prstGeom prst="rect">
            <a:avLst/>
          </a:prstGeom>
        </p:spPr>
        <p:txBody>
          <a:bodyPr/>
          <a:lstStyle/>
          <a:p>
            <a:pPr lvl="0"/>
            <a:r>
              <a:rPr lang="en-US" dirty="0"/>
              <a:t>RSA is based on the mathematical challenge of factoring the product of two large prime numbers </a:t>
            </a:r>
          </a:p>
          <a:p>
            <a:pPr lvl="0"/>
            <a:r>
              <a:rPr lang="en-US" dirty="0"/>
              <a:t>Three primary attack approaches:</a:t>
            </a:r>
          </a:p>
        </p:txBody>
      </p:sp>
      <p:sp>
        <p:nvSpPr>
          <p:cNvPr id="14" name="Shape 1786"/>
          <p:cNvSpPr txBox="1"/>
          <p:nvPr/>
        </p:nvSpPr>
        <p:spPr>
          <a:xfrm>
            <a:off x="2300252" y="3392133"/>
            <a:ext cx="2415098" cy="1448681"/>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0"/>
              </a:spcAft>
              <a:buSzPct val="25000"/>
              <a:buNone/>
              <a:defRPr sz="2400">
                <a:solidFill>
                  <a:srgbClr val="000000"/>
                </a:solidFill>
                <a:latin typeface="Open Sans Semibold"/>
                <a:ea typeface="Calibri"/>
                <a:cs typeface="Open Sans Semibold"/>
              </a:defRPr>
            </a:lvl1pPr>
          </a:lstStyle>
          <a:p>
            <a:r>
              <a:rPr lang="en-US" dirty="0">
                <a:sym typeface="Calibri"/>
              </a:rPr>
              <a:t>Brute force</a:t>
            </a:r>
            <a:endParaRPr dirty="0"/>
          </a:p>
        </p:txBody>
      </p:sp>
      <p:sp>
        <p:nvSpPr>
          <p:cNvPr id="15" name="Shape 1788"/>
          <p:cNvSpPr txBox="1"/>
          <p:nvPr/>
        </p:nvSpPr>
        <p:spPr>
          <a:xfrm>
            <a:off x="4956860" y="3392133"/>
            <a:ext cx="2415098" cy="1448681"/>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0"/>
              </a:spcAft>
              <a:buSzPct val="25000"/>
              <a:buNone/>
              <a:defRPr sz="2400">
                <a:solidFill>
                  <a:srgbClr val="000000"/>
                </a:solidFill>
                <a:latin typeface="Open Sans Semibold"/>
                <a:ea typeface="Calibri"/>
                <a:cs typeface="Open Sans Semibold"/>
              </a:defRPr>
            </a:lvl1pPr>
          </a:lstStyle>
          <a:p>
            <a:r>
              <a:rPr lang="en-US" dirty="0">
                <a:sym typeface="Calibri"/>
              </a:rPr>
              <a:t>Mathematical attacks</a:t>
            </a:r>
            <a:endParaRPr dirty="0"/>
          </a:p>
        </p:txBody>
      </p:sp>
      <p:sp>
        <p:nvSpPr>
          <p:cNvPr id="16" name="Shape 1790"/>
          <p:cNvSpPr txBox="1"/>
          <p:nvPr/>
        </p:nvSpPr>
        <p:spPr>
          <a:xfrm>
            <a:off x="7613469" y="3392133"/>
            <a:ext cx="2415098" cy="1448681"/>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0"/>
              </a:spcAft>
              <a:buSzPct val="25000"/>
              <a:buNone/>
              <a:defRPr sz="2400">
                <a:solidFill>
                  <a:srgbClr val="000000"/>
                </a:solidFill>
                <a:latin typeface="Open Sans Semibold"/>
                <a:ea typeface="Calibri"/>
                <a:cs typeface="Open Sans Semibold"/>
              </a:defRPr>
            </a:lvl1pPr>
          </a:lstStyle>
          <a:p>
            <a:r>
              <a:rPr lang="en-US" dirty="0">
                <a:sym typeface="Calibri"/>
              </a:rPr>
              <a:t>Timing attacks</a:t>
            </a:r>
            <a:endParaRPr dirty="0"/>
          </a:p>
        </p:txBody>
      </p:sp>
    </p:spTree>
    <p:extLst>
      <p:ext uri="{BB962C8B-B14F-4D97-AF65-F5344CB8AC3E}">
        <p14:creationId xmlns:p14="http://schemas.microsoft.com/office/powerpoint/2010/main" val="40818861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26" name="Title 1"/>
          <p:cNvSpPr txBox="1">
            <a:spLocks/>
          </p:cNvSpPr>
          <p:nvPr/>
        </p:nvSpPr>
        <p:spPr>
          <a:xfrm>
            <a:off x="1195201" y="559553"/>
            <a:ext cx="8666723"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Diffie-Hellman Algorithm</a:t>
            </a:r>
          </a:p>
        </p:txBody>
      </p:sp>
      <p:sp>
        <p:nvSpPr>
          <p:cNvPr id="3" name="Content Placeholder 2">
            <a:extLst>
              <a:ext uri="{FF2B5EF4-FFF2-40B4-BE49-F238E27FC236}">
                <a16:creationId xmlns:a16="http://schemas.microsoft.com/office/drawing/2014/main" id="{66F6BDD4-B2B8-494F-A241-9DE0E4AECF90}"/>
              </a:ext>
            </a:extLst>
          </p:cNvPr>
          <p:cNvSpPr>
            <a:spLocks noGrp="1"/>
          </p:cNvSpPr>
          <p:nvPr>
            <p:ph sz="half" idx="10"/>
          </p:nvPr>
        </p:nvSpPr>
        <p:spPr/>
        <p:txBody>
          <a:bodyPr/>
          <a:lstStyle/>
          <a:p>
            <a:r>
              <a:rPr lang="en-US" dirty="0"/>
              <a:t>Used to enable two users to exchange or negotiate a secret symmetric key that will be used subsequently for message encryption</a:t>
            </a:r>
          </a:p>
          <a:p>
            <a:r>
              <a:rPr lang="en-US" dirty="0"/>
              <a:t>Does not provide for message confidentiality, but it is extremely useful for applications such as TLS and IPSEC</a:t>
            </a:r>
          </a:p>
          <a:p>
            <a:r>
              <a:rPr lang="en-US" dirty="0"/>
              <a:t>Based on discrete logarithms</a:t>
            </a:r>
          </a:p>
          <a:p>
            <a:pPr lvl="0"/>
            <a:endParaRPr lang="en-US" b="1" dirty="0"/>
          </a:p>
          <a:p>
            <a:endParaRPr lang="en-US" dirty="0"/>
          </a:p>
        </p:txBody>
      </p:sp>
    </p:spTree>
    <p:extLst>
      <p:ext uri="{BB962C8B-B14F-4D97-AF65-F5344CB8AC3E}">
        <p14:creationId xmlns:p14="http://schemas.microsoft.com/office/powerpoint/2010/main" val="27932901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26" name="Title 1"/>
          <p:cNvSpPr txBox="1">
            <a:spLocks/>
          </p:cNvSpPr>
          <p:nvPr/>
        </p:nvSpPr>
        <p:spPr>
          <a:xfrm>
            <a:off x="1195201" y="559553"/>
            <a:ext cx="9608266"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err="1"/>
              <a:t>ElGamal</a:t>
            </a:r>
            <a:r>
              <a:rPr lang="en-US" dirty="0"/>
              <a:t> </a:t>
            </a:r>
          </a:p>
        </p:txBody>
      </p:sp>
      <p:sp>
        <p:nvSpPr>
          <p:cNvPr id="3" name="Content Placeholder 2">
            <a:extLst>
              <a:ext uri="{FF2B5EF4-FFF2-40B4-BE49-F238E27FC236}">
                <a16:creationId xmlns:a16="http://schemas.microsoft.com/office/drawing/2014/main" id="{C175CAF1-0BA2-492B-9592-BBC4ED0BCDAB}"/>
              </a:ext>
            </a:extLst>
          </p:cNvPr>
          <p:cNvSpPr>
            <a:spLocks noGrp="1"/>
          </p:cNvSpPr>
          <p:nvPr>
            <p:ph sz="half" idx="10"/>
          </p:nvPr>
        </p:nvSpPr>
        <p:spPr/>
        <p:txBody>
          <a:bodyPr/>
          <a:lstStyle/>
          <a:p>
            <a:r>
              <a:rPr lang="en-US" dirty="0"/>
              <a:t>Included the ability to provide message confidentiality and digital signature services</a:t>
            </a:r>
          </a:p>
          <a:p>
            <a:r>
              <a:rPr lang="en-US" dirty="0"/>
              <a:t>Based on the same mathematical functions of discrete logs</a:t>
            </a:r>
          </a:p>
          <a:p>
            <a:pPr lvl="0"/>
            <a:endParaRPr lang="en-US" b="1" dirty="0"/>
          </a:p>
          <a:p>
            <a:endParaRPr lang="en-US" dirty="0"/>
          </a:p>
        </p:txBody>
      </p:sp>
    </p:spTree>
    <p:extLst>
      <p:ext uri="{BB962C8B-B14F-4D97-AF65-F5344CB8AC3E}">
        <p14:creationId xmlns:p14="http://schemas.microsoft.com/office/powerpoint/2010/main" val="35147958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3" name="Title 1"/>
          <p:cNvSpPr txBox="1">
            <a:spLocks/>
          </p:cNvSpPr>
          <p:nvPr/>
        </p:nvSpPr>
        <p:spPr>
          <a:xfrm>
            <a:off x="1195201" y="559553"/>
            <a:ext cx="8666723"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Elliptic Curve Cryptography (ECC)</a:t>
            </a:r>
          </a:p>
        </p:txBody>
      </p:sp>
      <p:sp>
        <p:nvSpPr>
          <p:cNvPr id="3" name="Content Placeholder 2">
            <a:extLst>
              <a:ext uri="{FF2B5EF4-FFF2-40B4-BE49-F238E27FC236}">
                <a16:creationId xmlns:a16="http://schemas.microsoft.com/office/drawing/2014/main" id="{37FAF738-838F-42AB-A8D3-48FD209DD427}"/>
              </a:ext>
            </a:extLst>
          </p:cNvPr>
          <p:cNvSpPr>
            <a:spLocks noGrp="1"/>
          </p:cNvSpPr>
          <p:nvPr>
            <p:ph sz="half" idx="10"/>
          </p:nvPr>
        </p:nvSpPr>
        <p:spPr/>
        <p:txBody>
          <a:bodyPr/>
          <a:lstStyle/>
          <a:p>
            <a:pPr lvl="0"/>
            <a:r>
              <a:rPr lang="en-US" dirty="0"/>
              <a:t>The ability to use much shorter keys for ECC implementations provides savings on computational power and bandwidth</a:t>
            </a:r>
          </a:p>
          <a:p>
            <a:r>
              <a:rPr lang="en-US" dirty="0"/>
              <a:t>This makes ECC especially beneficial for implementation in smart cards, wireless, and other similar application areas</a:t>
            </a:r>
          </a:p>
          <a:p>
            <a:r>
              <a:rPr lang="en-US" dirty="0"/>
              <a:t>Elliptic curve algorithms provide confidentiality, digital signatures, and message authentication services</a:t>
            </a:r>
          </a:p>
          <a:p>
            <a:pPr lvl="0"/>
            <a:endParaRPr lang="en-US" dirty="0"/>
          </a:p>
          <a:p>
            <a:endParaRPr lang="en-US" dirty="0"/>
          </a:p>
        </p:txBody>
      </p:sp>
    </p:spTree>
    <p:extLst>
      <p:ext uri="{BB962C8B-B14F-4D97-AF65-F5344CB8AC3E}">
        <p14:creationId xmlns:p14="http://schemas.microsoft.com/office/powerpoint/2010/main" val="28354777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sp>
        <p:nvSpPr>
          <p:cNvPr id="1848" name="Shape 1848"/>
          <p:cNvSpPr/>
          <p:nvPr/>
        </p:nvSpPr>
        <p:spPr>
          <a:xfrm>
            <a:off x="2447461" y="9410836"/>
            <a:ext cx="3288024" cy="280076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1849" name="Shape 1849"/>
          <p:cNvSpPr/>
          <p:nvPr/>
        </p:nvSpPr>
        <p:spPr>
          <a:xfrm>
            <a:off x="6499910" y="9410834"/>
            <a:ext cx="3214585" cy="163121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14" name="Title 4"/>
          <p:cNvSpPr txBox="1">
            <a:spLocks/>
          </p:cNvSpPr>
          <p:nvPr/>
        </p:nvSpPr>
        <p:spPr>
          <a:xfrm>
            <a:off x="1195202" y="559553"/>
            <a:ext cx="9889504"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sz="5400" dirty="0"/>
              <a:t>Advantages and Disadvantages of Asymmetric Key Algorithms</a:t>
            </a:r>
          </a:p>
        </p:txBody>
      </p:sp>
      <p:sp>
        <p:nvSpPr>
          <p:cNvPr id="15" name="Content Placeholder 5"/>
          <p:cNvSpPr txBox="1">
            <a:spLocks/>
          </p:cNvSpPr>
          <p:nvPr/>
        </p:nvSpPr>
        <p:spPr>
          <a:xfrm>
            <a:off x="1254281" y="2699383"/>
            <a:ext cx="5101870" cy="2939417"/>
          </a:xfrm>
          <a:prstGeom prst="rect">
            <a:avLst/>
          </a:prstGeom>
          <a:solidFill>
            <a:srgbClr val="E4E3E8"/>
          </a:solidFill>
        </p:spPr>
        <p:txBody>
          <a:bodyPr lIns="152400" tIns="152400" rIns="152400" bIns="152400"/>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sz="2000" dirty="0"/>
              <a:t>Possible to send a message across an untrusted medium in a secure manner without the overhead of prior key exchange or key material distribution </a:t>
            </a:r>
          </a:p>
          <a:p>
            <a:pPr>
              <a:buFont typeface="Open Sans Semibold" panose="020B0706030804020204" pitchFamily="34" charset="0"/>
              <a:buChar char="•"/>
            </a:pPr>
            <a:r>
              <a:rPr lang="en-US" sz="2000" dirty="0"/>
              <a:t>Access control</a:t>
            </a:r>
          </a:p>
          <a:p>
            <a:pPr>
              <a:buFont typeface="Open Sans Semibold" panose="020B0706030804020204" pitchFamily="34" charset="0"/>
              <a:buChar char="•"/>
            </a:pPr>
            <a:r>
              <a:rPr lang="en-US" sz="2000" dirty="0"/>
              <a:t>Confidentiality</a:t>
            </a:r>
          </a:p>
          <a:p>
            <a:pPr>
              <a:buFont typeface="Open Sans Semibold" panose="020B0706030804020204" pitchFamily="34" charset="0"/>
              <a:buChar char="•"/>
            </a:pPr>
            <a:r>
              <a:rPr lang="en-US" sz="2000" dirty="0"/>
              <a:t>Integrity</a:t>
            </a:r>
          </a:p>
        </p:txBody>
      </p:sp>
      <p:sp>
        <p:nvSpPr>
          <p:cNvPr id="16" name="Freeform: Shape 4"/>
          <p:cNvSpPr/>
          <p:nvPr/>
        </p:nvSpPr>
        <p:spPr>
          <a:xfrm>
            <a:off x="1254280" y="2019033"/>
            <a:ext cx="5101870" cy="678907"/>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006F53"/>
          </a:solidFill>
          <a:ln>
            <a:noFill/>
          </a:ln>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lvl="0" algn="ctr">
              <a:buSzPct val="25000"/>
            </a:pPr>
            <a:r>
              <a:rPr lang="en-US" sz="2400" dirty="0">
                <a:solidFill>
                  <a:schemeClr val="bg1"/>
                </a:solidFill>
                <a:latin typeface="Open Sans Semibold"/>
                <a:ea typeface="Open Sans"/>
                <a:cs typeface="Open Sans Semibold"/>
                <a:sym typeface="Open Sans"/>
              </a:rPr>
              <a:t>Advantages</a:t>
            </a:r>
          </a:p>
        </p:txBody>
      </p:sp>
      <p:sp>
        <p:nvSpPr>
          <p:cNvPr id="17" name="Content Placeholder 5"/>
          <p:cNvSpPr txBox="1">
            <a:spLocks/>
          </p:cNvSpPr>
          <p:nvPr/>
        </p:nvSpPr>
        <p:spPr>
          <a:xfrm>
            <a:off x="6601256" y="2699383"/>
            <a:ext cx="5106313" cy="2939417"/>
          </a:xfrm>
          <a:prstGeom prst="rect">
            <a:avLst/>
          </a:prstGeom>
          <a:solidFill>
            <a:srgbClr val="E4E3E8"/>
          </a:solidFill>
        </p:spPr>
        <p:txBody>
          <a:bodyPr lIns="152400" tIns="152400" rIns="152400" bIns="152400"/>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sz="2000" dirty="0"/>
              <a:t>Mathematically intensive and, therefore, becomes extremely slow compared with its symmetric counterpart </a:t>
            </a:r>
          </a:p>
        </p:txBody>
      </p:sp>
      <p:sp>
        <p:nvSpPr>
          <p:cNvPr id="18" name="Freeform: Shape 4"/>
          <p:cNvSpPr/>
          <p:nvPr/>
        </p:nvSpPr>
        <p:spPr>
          <a:xfrm>
            <a:off x="6609974" y="2019033"/>
            <a:ext cx="5101871" cy="678907"/>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006F53"/>
          </a:solidFill>
          <a:ln>
            <a:noFill/>
          </a:ln>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lvl="0" algn="ctr">
              <a:buSzPct val="25000"/>
            </a:pPr>
            <a:r>
              <a:rPr lang="en-US" sz="2400" dirty="0">
                <a:solidFill>
                  <a:srgbClr val="FFFFFF"/>
                </a:solidFill>
                <a:latin typeface="Open Sans Semibold"/>
                <a:ea typeface="Open Sans"/>
                <a:cs typeface="Open Sans Semibold"/>
                <a:sym typeface="Open Sans"/>
              </a:rPr>
              <a:t>Disadvantages</a:t>
            </a:r>
          </a:p>
        </p:txBody>
      </p:sp>
      <p:sp>
        <p:nvSpPr>
          <p:cNvPr id="20" name="Content Placeholder 5"/>
          <p:cNvSpPr txBox="1">
            <a:spLocks/>
          </p:cNvSpPr>
          <p:nvPr/>
        </p:nvSpPr>
        <p:spPr>
          <a:xfrm>
            <a:off x="3641884" y="3986320"/>
            <a:ext cx="2775849" cy="1703284"/>
          </a:xfrm>
          <a:prstGeom prst="rect">
            <a:avLst/>
          </a:prstGeom>
          <a:noFill/>
        </p:spPr>
        <p:txBody>
          <a:bodyPr lIns="152400" tIns="152400" rIns="152400" bIns="152400"/>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a:buFont typeface="Open Sans Semibold" panose="020B0706030804020204" pitchFamily="34" charset="0"/>
              <a:buChar char="•"/>
            </a:pPr>
            <a:r>
              <a:rPr lang="en-US" sz="2000" dirty="0"/>
              <a:t>Non-repudiation</a:t>
            </a:r>
          </a:p>
          <a:p>
            <a:pPr>
              <a:buFont typeface="Open Sans Semibold" panose="020B0706030804020204" pitchFamily="34" charset="0"/>
              <a:buChar char="•"/>
            </a:pPr>
            <a:r>
              <a:rPr lang="en-US" sz="2000" dirty="0"/>
              <a:t>Authenticity</a:t>
            </a:r>
          </a:p>
          <a:p>
            <a:pPr>
              <a:buFont typeface="Open Sans Semibold" panose="020B0706030804020204" pitchFamily="34" charset="0"/>
              <a:buChar char="•"/>
            </a:pPr>
            <a:r>
              <a:rPr lang="en-US" sz="2000" dirty="0"/>
              <a:t>No scalability problem</a:t>
            </a:r>
          </a:p>
        </p:txBody>
      </p:sp>
    </p:spTree>
    <p:extLst>
      <p:ext uri="{BB962C8B-B14F-4D97-AF65-F5344CB8AC3E}">
        <p14:creationId xmlns:p14="http://schemas.microsoft.com/office/powerpoint/2010/main" val="2309482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Enabling Processes</a:t>
            </a:r>
            <a:endParaRPr lang="en-US" sz="6000" dirty="0"/>
          </a:p>
        </p:txBody>
      </p:sp>
      <p:sp>
        <p:nvSpPr>
          <p:cNvPr id="6" name="Content Placeholder 5"/>
          <p:cNvSpPr>
            <a:spLocks noGrp="1"/>
          </p:cNvSpPr>
          <p:nvPr>
            <p:ph sz="half" idx="10"/>
          </p:nvPr>
        </p:nvSpPr>
        <p:spPr>
          <a:xfrm>
            <a:off x="1158239" y="1812126"/>
            <a:ext cx="9736651" cy="4042574"/>
          </a:xfrm>
          <a:prstGeom prst="rect">
            <a:avLst/>
          </a:prstGeom>
        </p:spPr>
        <p:txBody>
          <a:bodyPr/>
          <a:lstStyle/>
          <a:p>
            <a:pPr lvl="0">
              <a:buFont typeface="Open Sans Semibold" panose="020B0706030804020204" pitchFamily="34" charset="0"/>
              <a:buChar char="•"/>
            </a:pPr>
            <a:r>
              <a:rPr lang="en-US" dirty="0"/>
              <a:t>Lifecycle model management process</a:t>
            </a:r>
          </a:p>
          <a:p>
            <a:pPr lvl="0">
              <a:buFont typeface="Open Sans Semibold" panose="020B0706030804020204" pitchFamily="34" charset="0"/>
              <a:buChar char="•"/>
            </a:pPr>
            <a:r>
              <a:rPr lang="en-US" dirty="0"/>
              <a:t>Infrastructure management process</a:t>
            </a:r>
          </a:p>
          <a:p>
            <a:pPr lvl="0">
              <a:buFont typeface="Open Sans Semibold" panose="020B0706030804020204" pitchFamily="34" charset="0"/>
              <a:buChar char="•"/>
            </a:pPr>
            <a:r>
              <a:rPr lang="en-US" dirty="0"/>
              <a:t>Portfolio management process</a:t>
            </a:r>
          </a:p>
          <a:p>
            <a:pPr lvl="0">
              <a:buFont typeface="Open Sans Semibold" panose="020B0706030804020204" pitchFamily="34" charset="0"/>
              <a:buChar char="•"/>
            </a:pPr>
            <a:r>
              <a:rPr lang="en-US" dirty="0"/>
              <a:t>Human resources management process</a:t>
            </a:r>
          </a:p>
          <a:p>
            <a:pPr lvl="0">
              <a:buFont typeface="Open Sans Semibold" panose="020B0706030804020204" pitchFamily="34" charset="0"/>
              <a:buChar char="•"/>
            </a:pPr>
            <a:r>
              <a:rPr lang="en-US" dirty="0"/>
              <a:t>Quality management process</a:t>
            </a:r>
          </a:p>
          <a:p>
            <a:pPr lvl="0">
              <a:buFont typeface="Open Sans Semibold" panose="020B0706030804020204" pitchFamily="34" charset="0"/>
              <a:buChar char="•"/>
            </a:pPr>
            <a:r>
              <a:rPr lang="en-US" dirty="0"/>
              <a:t>Knowledge management process</a:t>
            </a:r>
          </a:p>
        </p:txBody>
      </p:sp>
    </p:spTree>
    <p:extLst>
      <p:ext uri="{BB962C8B-B14F-4D97-AF65-F5344CB8AC3E}">
        <p14:creationId xmlns:p14="http://schemas.microsoft.com/office/powerpoint/2010/main" val="71474405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4" name="Title 4"/>
          <p:cNvSpPr txBox="1">
            <a:spLocks/>
          </p:cNvSpPr>
          <p:nvPr/>
        </p:nvSpPr>
        <p:spPr>
          <a:xfrm>
            <a:off x="1195201" y="559553"/>
            <a:ext cx="10607332"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Activity: Asymmetric Cryptography </a:t>
            </a:r>
          </a:p>
        </p:txBody>
      </p:sp>
      <p:sp>
        <p:nvSpPr>
          <p:cNvPr id="5" name="Content Placeholder 5"/>
          <p:cNvSpPr>
            <a:spLocks noGrp="1"/>
          </p:cNvSpPr>
          <p:nvPr>
            <p:ph sz="half" idx="10"/>
          </p:nvPr>
        </p:nvSpPr>
        <p:spPr>
          <a:xfrm>
            <a:off x="1158240" y="1812126"/>
            <a:ext cx="9345407" cy="4042574"/>
          </a:xfrm>
          <a:prstGeom prst="rect">
            <a:avLst/>
          </a:prstGeom>
        </p:spPr>
        <p:txBody>
          <a:bodyPr/>
          <a:lstStyle/>
          <a:p>
            <a:pPr marL="541338" indent="-541338">
              <a:buClrTx/>
              <a:buSzPct val="100000"/>
              <a:buFont typeface="+mj-lt"/>
              <a:buAutoNum type="arabicPeriod"/>
            </a:pPr>
            <a:r>
              <a:rPr lang="en-US" dirty="0"/>
              <a:t>What must the key holder do to allow for the transmission of a confidential message?</a:t>
            </a:r>
          </a:p>
          <a:p>
            <a:pPr marL="541338" indent="-541338">
              <a:buClrTx/>
              <a:buSzPct val="100000"/>
              <a:buFont typeface="+mj-lt"/>
              <a:buAutoNum type="arabicPeriod"/>
            </a:pPr>
            <a:r>
              <a:rPr lang="en-US" dirty="0"/>
              <a:t>Identify one or more advantages of asymmetric cryptography.</a:t>
            </a:r>
          </a:p>
          <a:p>
            <a:pPr marL="541338" indent="-541338">
              <a:buClrTx/>
              <a:buSzPct val="100000"/>
              <a:buFont typeface="+mj-lt"/>
              <a:buAutoNum type="arabicPeriod"/>
            </a:pPr>
            <a:r>
              <a:rPr lang="en-US" dirty="0"/>
              <a:t>Identify one or more disadvantages of asymmetric cryptography.</a:t>
            </a:r>
          </a:p>
          <a:p>
            <a:pPr marL="541338" indent="-541338">
              <a:buClrTx/>
              <a:buSzPct val="100000"/>
              <a:buFont typeface="+mj-lt"/>
              <a:buAutoNum type="arabicPeriod"/>
            </a:pPr>
            <a:r>
              <a:rPr lang="en-US" dirty="0"/>
              <a:t>Describe RSA.</a:t>
            </a:r>
          </a:p>
        </p:txBody>
      </p:sp>
      <p:pic>
        <p:nvPicPr>
          <p:cNvPr id="6" name="Picture 5" descr="group-activity-green.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23" y="669557"/>
            <a:ext cx="1067978" cy="667486"/>
          </a:xfrm>
          <a:prstGeom prst="rect">
            <a:avLst/>
          </a:prstGeom>
        </p:spPr>
      </p:pic>
    </p:spTree>
    <p:extLst>
      <p:ext uri="{BB962C8B-B14F-4D97-AF65-F5344CB8AC3E}">
        <p14:creationId xmlns:p14="http://schemas.microsoft.com/office/powerpoint/2010/main" val="15355875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4" name="Title 4"/>
          <p:cNvSpPr txBox="1">
            <a:spLocks/>
          </p:cNvSpPr>
          <p:nvPr/>
        </p:nvSpPr>
        <p:spPr>
          <a:xfrm>
            <a:off x="1195201" y="559553"/>
            <a:ext cx="9806241"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sz="5400" dirty="0"/>
              <a:t>Activity: Asymmetric Cryptography (continued)</a:t>
            </a:r>
          </a:p>
        </p:txBody>
      </p:sp>
      <p:sp>
        <p:nvSpPr>
          <p:cNvPr id="5" name="Content Placeholder 5"/>
          <p:cNvSpPr>
            <a:spLocks noGrp="1"/>
          </p:cNvSpPr>
          <p:nvPr>
            <p:ph sz="half" idx="10"/>
          </p:nvPr>
        </p:nvSpPr>
        <p:spPr>
          <a:xfrm>
            <a:off x="1190262" y="1919701"/>
            <a:ext cx="9315525" cy="4042574"/>
          </a:xfrm>
          <a:prstGeom prst="rect">
            <a:avLst/>
          </a:prstGeom>
        </p:spPr>
        <p:txBody>
          <a:bodyPr/>
          <a:lstStyle/>
          <a:p>
            <a:pPr marL="0" indent="0">
              <a:buClrTx/>
              <a:buSzPct val="100000"/>
              <a:buNone/>
            </a:pPr>
            <a:r>
              <a:rPr lang="en-US" b="1" dirty="0"/>
              <a:t>ANSWERS</a:t>
            </a:r>
          </a:p>
          <a:p>
            <a:pPr marL="0" indent="0">
              <a:buClrTx/>
              <a:buSzPct val="100000"/>
              <a:buNone/>
            </a:pPr>
            <a:endParaRPr lang="en-US" dirty="0"/>
          </a:p>
          <a:p>
            <a:pPr marL="457200" indent="-457200">
              <a:buClrTx/>
              <a:buSzPct val="100000"/>
              <a:buFont typeface="+mj-lt"/>
              <a:buAutoNum type="arabicPeriod"/>
            </a:pPr>
            <a:r>
              <a:rPr lang="en-US" dirty="0"/>
              <a:t>Keep their private key confidential.</a:t>
            </a:r>
          </a:p>
          <a:p>
            <a:pPr marL="457200" indent="-457200">
              <a:buClrTx/>
              <a:buSzPct val="100000"/>
              <a:buFont typeface="+mj-lt"/>
              <a:buAutoNum type="arabicPeriod"/>
            </a:pPr>
            <a:r>
              <a:rPr lang="en-US" dirty="0"/>
              <a:t>It makes it possible to send a message across an untrusted medium in a secure manner without the overhead of prior key exchange or key material distribution.</a:t>
            </a:r>
          </a:p>
          <a:p>
            <a:pPr marL="457200" indent="-457200">
              <a:buClrTx/>
              <a:buSzPct val="100000"/>
              <a:buFont typeface="+mj-lt"/>
              <a:buAutoNum type="arabicPeriod"/>
            </a:pPr>
            <a:r>
              <a:rPr lang="en-US" dirty="0"/>
              <a:t>Extremely slow</a:t>
            </a:r>
          </a:p>
          <a:p>
            <a:pPr marL="457200" indent="-457200">
              <a:buClrTx/>
              <a:buSzPct val="100000"/>
              <a:buFont typeface="+mj-lt"/>
              <a:buAutoNum type="arabicPeriod"/>
            </a:pPr>
            <a:r>
              <a:rPr lang="en-US" dirty="0"/>
              <a:t>RSA is based on the mathematical challenge of factoring the product of two large prime numbers.</a:t>
            </a:r>
          </a:p>
          <a:p>
            <a:pPr marL="457200" indent="-457200">
              <a:buClrTx/>
              <a:buSzPct val="100000"/>
              <a:buFont typeface="+mj-lt"/>
              <a:buAutoNum type="arabicPeriod"/>
            </a:pPr>
            <a:endParaRPr lang="en-US" dirty="0"/>
          </a:p>
        </p:txBody>
      </p:sp>
      <p:pic>
        <p:nvPicPr>
          <p:cNvPr id="8" name="Picture 7" descr="group-activity-green.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84" y="631408"/>
            <a:ext cx="1067978" cy="667486"/>
          </a:xfrm>
          <a:prstGeom prst="rect">
            <a:avLst/>
          </a:prstGeom>
        </p:spPr>
      </p:pic>
    </p:spTree>
    <p:extLst>
      <p:ext uri="{BB962C8B-B14F-4D97-AF65-F5344CB8AC3E}">
        <p14:creationId xmlns:p14="http://schemas.microsoft.com/office/powerpoint/2010/main" val="29443973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38" name="Title 4"/>
          <p:cNvSpPr txBox="1">
            <a:spLocks/>
          </p:cNvSpPr>
          <p:nvPr/>
        </p:nvSpPr>
        <p:spPr>
          <a:xfrm>
            <a:off x="1195201" y="559553"/>
            <a:ext cx="9066399"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20000"/>
              </a:lnSpc>
            </a:pPr>
            <a:r>
              <a:rPr lang="en-US" sz="5400" dirty="0"/>
              <a:t>Hybrid Cryptography and Cryptographic Systems</a:t>
            </a:r>
          </a:p>
        </p:txBody>
      </p:sp>
      <p:pic>
        <p:nvPicPr>
          <p:cNvPr id="4" name="Picture 3">
            <a:extLst>
              <a:ext uri="{FF2B5EF4-FFF2-40B4-BE49-F238E27FC236}">
                <a16:creationId xmlns:a16="http://schemas.microsoft.com/office/drawing/2014/main" id="{99D243E5-28B2-4692-9477-C38E5A1D8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780" y="1580576"/>
            <a:ext cx="4932440" cy="4381330"/>
          </a:xfrm>
          <a:prstGeom prst="rect">
            <a:avLst/>
          </a:prstGeom>
        </p:spPr>
      </p:pic>
    </p:spTree>
    <p:extLst>
      <p:ext uri="{BB962C8B-B14F-4D97-AF65-F5344CB8AC3E}">
        <p14:creationId xmlns:p14="http://schemas.microsoft.com/office/powerpoint/2010/main" val="199485210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9" name="Title 4"/>
          <p:cNvSpPr txBox="1">
            <a:spLocks/>
          </p:cNvSpPr>
          <p:nvPr/>
        </p:nvSpPr>
        <p:spPr>
          <a:xfrm>
            <a:off x="1195201" y="559553"/>
            <a:ext cx="10607332"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Message Integrity Controls (MICs) </a:t>
            </a:r>
          </a:p>
        </p:txBody>
      </p:sp>
      <p:sp>
        <p:nvSpPr>
          <p:cNvPr id="13" name="Content Placeholder 2"/>
          <p:cNvSpPr txBox="1">
            <a:spLocks/>
          </p:cNvSpPr>
          <p:nvPr/>
        </p:nvSpPr>
        <p:spPr>
          <a:xfrm>
            <a:off x="1158240" y="1812126"/>
            <a:ext cx="4311227" cy="4353560"/>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MICs detect alterations (whether intentional or accidental) to a message during transmission</a:t>
            </a:r>
          </a:p>
          <a:p>
            <a:r>
              <a:rPr lang="en-US" dirty="0"/>
              <a:t>A MIC is a special value that is calculated based on the message contents and added to the message to be sent</a:t>
            </a:r>
          </a:p>
        </p:txBody>
      </p:sp>
      <p:pic>
        <p:nvPicPr>
          <p:cNvPr id="3" name="Picture 2">
            <a:extLst>
              <a:ext uri="{FF2B5EF4-FFF2-40B4-BE49-F238E27FC236}">
                <a16:creationId xmlns:a16="http://schemas.microsoft.com/office/drawing/2014/main" id="{D0269A97-897F-4082-AB87-D67D6C50F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1" y="1657923"/>
            <a:ext cx="3733800" cy="4611244"/>
          </a:xfrm>
          <a:prstGeom prst="rect">
            <a:avLst/>
          </a:prstGeom>
        </p:spPr>
      </p:pic>
    </p:spTree>
    <p:extLst>
      <p:ext uri="{BB962C8B-B14F-4D97-AF65-F5344CB8AC3E}">
        <p14:creationId xmlns:p14="http://schemas.microsoft.com/office/powerpoint/2010/main" val="103015887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922"/>
        <p:cNvGrpSpPr/>
        <p:nvPr/>
      </p:nvGrpSpPr>
      <p:grpSpPr>
        <a:xfrm>
          <a:off x="0" y="0"/>
          <a:ext cx="0" cy="0"/>
          <a:chOff x="0" y="0"/>
          <a:chExt cx="0" cy="0"/>
        </a:xfrm>
      </p:grpSpPr>
      <p:sp>
        <p:nvSpPr>
          <p:cNvPr id="6" name="Title 4"/>
          <p:cNvSpPr txBox="1">
            <a:spLocks/>
          </p:cNvSpPr>
          <p:nvPr/>
        </p:nvSpPr>
        <p:spPr>
          <a:xfrm>
            <a:off x="1195202" y="559553"/>
            <a:ext cx="9405066"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sz="5400" dirty="0"/>
              <a:t>Message Integrity Controls (MICs) (continued)</a:t>
            </a:r>
          </a:p>
        </p:txBody>
      </p:sp>
      <p:sp>
        <p:nvSpPr>
          <p:cNvPr id="3" name="Content Placeholder 2">
            <a:extLst>
              <a:ext uri="{FF2B5EF4-FFF2-40B4-BE49-F238E27FC236}">
                <a16:creationId xmlns:a16="http://schemas.microsoft.com/office/drawing/2014/main" id="{6FAA9216-61DC-4302-BC34-BECAE74ECF14}"/>
              </a:ext>
            </a:extLst>
          </p:cNvPr>
          <p:cNvSpPr>
            <a:spLocks noGrp="1"/>
          </p:cNvSpPr>
          <p:nvPr>
            <p:ph sz="half" idx="10"/>
          </p:nvPr>
        </p:nvSpPr>
        <p:spPr/>
        <p:txBody>
          <a:bodyPr/>
          <a:lstStyle/>
          <a:p>
            <a:pPr marL="0" indent="0">
              <a:buNone/>
            </a:pPr>
            <a:r>
              <a:rPr lang="en-US" dirty="0">
                <a:sym typeface="Calibri"/>
              </a:rPr>
              <a:t>Accomplished through cryptographic functions that perform in several manners, depending on the business needs and level </a:t>
            </a:r>
            <a:br>
              <a:rPr lang="en-US" dirty="0">
                <a:sym typeface="Calibri"/>
              </a:rPr>
            </a:br>
            <a:r>
              <a:rPr lang="en-US" dirty="0">
                <a:sym typeface="Calibri"/>
              </a:rPr>
              <a:t>of trust between the parties and systems </a:t>
            </a:r>
          </a:p>
          <a:p>
            <a:endParaRPr lang="en-US" dirty="0"/>
          </a:p>
        </p:txBody>
      </p:sp>
    </p:spTree>
    <p:extLst>
      <p:ext uri="{BB962C8B-B14F-4D97-AF65-F5344CB8AC3E}">
        <p14:creationId xmlns:p14="http://schemas.microsoft.com/office/powerpoint/2010/main" val="116894202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4" name="Title 4"/>
          <p:cNvSpPr txBox="1">
            <a:spLocks/>
          </p:cNvSpPr>
          <p:nvPr/>
        </p:nvSpPr>
        <p:spPr>
          <a:xfrm>
            <a:off x="1195202" y="559553"/>
            <a:ext cx="9405066"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sz="5400" dirty="0"/>
              <a:t>Message Integrity Controls (MICs) (continued)</a:t>
            </a:r>
          </a:p>
        </p:txBody>
      </p:sp>
      <p:pic>
        <p:nvPicPr>
          <p:cNvPr id="3" name="Picture 2">
            <a:extLst>
              <a:ext uri="{FF2B5EF4-FFF2-40B4-BE49-F238E27FC236}">
                <a16:creationId xmlns:a16="http://schemas.microsoft.com/office/drawing/2014/main" id="{69137211-4206-4DB2-9A50-5E8D74521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6448" y="2201805"/>
            <a:ext cx="7086600" cy="3238500"/>
          </a:xfrm>
          <a:prstGeom prst="rect">
            <a:avLst/>
          </a:prstGeom>
        </p:spPr>
      </p:pic>
    </p:spTree>
    <p:extLst>
      <p:ext uri="{BB962C8B-B14F-4D97-AF65-F5344CB8AC3E}">
        <p14:creationId xmlns:p14="http://schemas.microsoft.com/office/powerpoint/2010/main" val="35358235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937"/>
        <p:cNvGrpSpPr/>
        <p:nvPr/>
      </p:nvGrpSpPr>
      <p:grpSpPr>
        <a:xfrm>
          <a:off x="0" y="0"/>
          <a:ext cx="0" cy="0"/>
          <a:chOff x="0" y="0"/>
          <a:chExt cx="0" cy="0"/>
        </a:xfrm>
      </p:grpSpPr>
      <p:sp>
        <p:nvSpPr>
          <p:cNvPr id="8"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Message Digests </a:t>
            </a:r>
          </a:p>
        </p:txBody>
      </p:sp>
      <p:sp>
        <p:nvSpPr>
          <p:cNvPr id="3" name="Content Placeholder 2">
            <a:extLst>
              <a:ext uri="{FF2B5EF4-FFF2-40B4-BE49-F238E27FC236}">
                <a16:creationId xmlns:a16="http://schemas.microsoft.com/office/drawing/2014/main" id="{2C7F2DEF-4F01-40D0-BFD4-2689975BA713}"/>
              </a:ext>
            </a:extLst>
          </p:cNvPr>
          <p:cNvSpPr>
            <a:spLocks noGrp="1"/>
          </p:cNvSpPr>
          <p:nvPr>
            <p:ph sz="half" idx="10"/>
          </p:nvPr>
        </p:nvSpPr>
        <p:spPr>
          <a:xfrm>
            <a:off x="1158240" y="1812126"/>
            <a:ext cx="10038080" cy="1962152"/>
          </a:xfrm>
        </p:spPr>
        <p:txBody>
          <a:bodyPr/>
          <a:lstStyle/>
          <a:p>
            <a:r>
              <a:rPr lang="en-US" dirty="0">
                <a:ea typeface="Calibri"/>
                <a:sym typeface="Calibri"/>
              </a:rPr>
              <a:t>A small representation of a larger message </a:t>
            </a:r>
          </a:p>
          <a:p>
            <a:r>
              <a:rPr lang="en-US" dirty="0">
                <a:sym typeface="Source Sans Pro"/>
              </a:rPr>
              <a:t>Used to ensure the authentication and integrity of information, not the confidentiality</a:t>
            </a:r>
          </a:p>
          <a:p>
            <a:endParaRPr lang="en-US" dirty="0"/>
          </a:p>
        </p:txBody>
      </p:sp>
    </p:spTree>
    <p:extLst>
      <p:ext uri="{BB962C8B-B14F-4D97-AF65-F5344CB8AC3E}">
        <p14:creationId xmlns:p14="http://schemas.microsoft.com/office/powerpoint/2010/main" val="13206776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947"/>
        <p:cNvGrpSpPr/>
        <p:nvPr/>
      </p:nvGrpSpPr>
      <p:grpSpPr>
        <a:xfrm>
          <a:off x="0" y="0"/>
          <a:ext cx="0" cy="0"/>
          <a:chOff x="0" y="0"/>
          <a:chExt cx="0" cy="0"/>
        </a:xfrm>
      </p:grpSpPr>
      <p:sp>
        <p:nvSpPr>
          <p:cNvPr id="8"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Message Authentication Code (MAC)</a:t>
            </a:r>
          </a:p>
        </p:txBody>
      </p:sp>
      <p:sp>
        <p:nvSpPr>
          <p:cNvPr id="3" name="Content Placeholder 2">
            <a:extLst>
              <a:ext uri="{FF2B5EF4-FFF2-40B4-BE49-F238E27FC236}">
                <a16:creationId xmlns:a16="http://schemas.microsoft.com/office/drawing/2014/main" id="{C65FAD58-AA91-4C3F-8F17-D97C7E93B7B2}"/>
              </a:ext>
            </a:extLst>
          </p:cNvPr>
          <p:cNvSpPr>
            <a:spLocks noGrp="1"/>
          </p:cNvSpPr>
          <p:nvPr>
            <p:ph sz="half" idx="10"/>
          </p:nvPr>
        </p:nvSpPr>
        <p:spPr>
          <a:xfrm>
            <a:off x="1158240" y="1812126"/>
            <a:ext cx="10038080" cy="2095845"/>
          </a:xfrm>
        </p:spPr>
        <p:txBody>
          <a:bodyPr/>
          <a:lstStyle/>
          <a:p>
            <a:r>
              <a:rPr lang="en-US" dirty="0">
                <a:ea typeface="Calibri"/>
                <a:sym typeface="Calibri"/>
              </a:rPr>
              <a:t>A small block of data that is generated using a secret key and then appended to the message</a:t>
            </a:r>
          </a:p>
          <a:p>
            <a:r>
              <a:rPr lang="en-US" dirty="0">
                <a:sym typeface="Source Sans Pro"/>
              </a:rPr>
              <a:t>When the message is received, the recipient can generate his/her own MAC using the secret key and know the message has not changed</a:t>
            </a:r>
          </a:p>
          <a:p>
            <a:endParaRPr lang="en-US" dirty="0">
              <a:ea typeface="Calibri"/>
              <a:sym typeface="Calibri"/>
            </a:endParaRPr>
          </a:p>
          <a:p>
            <a:endParaRPr lang="en-US" dirty="0"/>
          </a:p>
        </p:txBody>
      </p:sp>
    </p:spTree>
    <p:extLst>
      <p:ext uri="{BB962C8B-B14F-4D97-AF65-F5344CB8AC3E}">
        <p14:creationId xmlns:p14="http://schemas.microsoft.com/office/powerpoint/2010/main" val="37076946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0" name="Title 1"/>
          <p:cNvSpPr txBox="1">
            <a:spLocks/>
          </p:cNvSpPr>
          <p:nvPr/>
        </p:nvSpPr>
        <p:spPr>
          <a:xfrm>
            <a:off x="1195200" y="559553"/>
            <a:ext cx="10996800"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dirty="0"/>
              <a:t>Hash Message Authentication Code (HMAC)</a:t>
            </a:r>
          </a:p>
        </p:txBody>
      </p:sp>
      <p:sp>
        <p:nvSpPr>
          <p:cNvPr id="3" name="Content Placeholder 2">
            <a:extLst>
              <a:ext uri="{FF2B5EF4-FFF2-40B4-BE49-F238E27FC236}">
                <a16:creationId xmlns:a16="http://schemas.microsoft.com/office/drawing/2014/main" id="{F9F7DA4C-3EFA-4C54-A2B6-7D8CBCD21F2F}"/>
              </a:ext>
            </a:extLst>
          </p:cNvPr>
          <p:cNvSpPr>
            <a:spLocks noGrp="1"/>
          </p:cNvSpPr>
          <p:nvPr>
            <p:ph sz="half" idx="10"/>
          </p:nvPr>
        </p:nvSpPr>
        <p:spPr/>
        <p:txBody>
          <a:bodyPr/>
          <a:lstStyle/>
          <a:p>
            <a:pPr lvl="0"/>
            <a:r>
              <a:rPr lang="en-US" dirty="0"/>
              <a:t>Hashed </a:t>
            </a:r>
            <a:r>
              <a:rPr lang="en-US" dirty="0" err="1"/>
              <a:t>MACing</a:t>
            </a:r>
            <a:r>
              <a:rPr lang="en-US" dirty="0"/>
              <a:t> implements a freely available hash algorithm as a component (black box) within the HMAC implementation</a:t>
            </a:r>
          </a:p>
          <a:p>
            <a:r>
              <a:rPr lang="en-US" dirty="0"/>
              <a:t>This allows ease of the replacement of the hashing module if a new hash function becomes necessary </a:t>
            </a:r>
          </a:p>
          <a:p>
            <a:pPr lvl="0"/>
            <a:endParaRPr lang="en-US" dirty="0"/>
          </a:p>
          <a:p>
            <a:endParaRPr lang="en-US" dirty="0"/>
          </a:p>
        </p:txBody>
      </p:sp>
    </p:spTree>
    <p:extLst>
      <p:ext uri="{BB962C8B-B14F-4D97-AF65-F5344CB8AC3E}">
        <p14:creationId xmlns:p14="http://schemas.microsoft.com/office/powerpoint/2010/main" val="410205273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6"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Hashing</a:t>
            </a:r>
          </a:p>
        </p:txBody>
      </p:sp>
      <p:sp>
        <p:nvSpPr>
          <p:cNvPr id="3" name="Content Placeholder 2">
            <a:extLst>
              <a:ext uri="{FF2B5EF4-FFF2-40B4-BE49-F238E27FC236}">
                <a16:creationId xmlns:a16="http://schemas.microsoft.com/office/drawing/2014/main" id="{B1F3D162-6191-4408-8283-003E40363073}"/>
              </a:ext>
            </a:extLst>
          </p:cNvPr>
          <p:cNvSpPr>
            <a:spLocks noGrp="1"/>
          </p:cNvSpPr>
          <p:nvPr>
            <p:ph sz="half" idx="10"/>
          </p:nvPr>
        </p:nvSpPr>
        <p:spPr/>
        <p:txBody>
          <a:bodyPr/>
          <a:lstStyle/>
          <a:p>
            <a:pPr marL="0" indent="0">
              <a:buNone/>
            </a:pPr>
            <a:r>
              <a:rPr lang="en-US" dirty="0">
                <a:sym typeface="Calibri"/>
              </a:rPr>
              <a:t>Accepts an input message of any length and generates a fixed-length output</a:t>
            </a:r>
            <a:endParaRPr lang="en-US" dirty="0"/>
          </a:p>
          <a:p>
            <a:endParaRPr lang="en-US" dirty="0"/>
          </a:p>
        </p:txBody>
      </p:sp>
    </p:spTree>
    <p:extLst>
      <p:ext uri="{BB962C8B-B14F-4D97-AF65-F5344CB8AC3E}">
        <p14:creationId xmlns:p14="http://schemas.microsoft.com/office/powerpoint/2010/main" val="819256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Agreement Processes</a:t>
            </a:r>
            <a:endParaRPr lang="en-US" sz="6000" dirty="0"/>
          </a:p>
        </p:txBody>
      </p:sp>
      <p:sp>
        <p:nvSpPr>
          <p:cNvPr id="6" name="Content Placeholder 5"/>
          <p:cNvSpPr>
            <a:spLocks noGrp="1"/>
          </p:cNvSpPr>
          <p:nvPr>
            <p:ph sz="half" idx="10"/>
          </p:nvPr>
        </p:nvSpPr>
        <p:spPr>
          <a:xfrm>
            <a:off x="1158239" y="1812126"/>
            <a:ext cx="9736651" cy="4042574"/>
          </a:xfrm>
          <a:prstGeom prst="rect">
            <a:avLst/>
          </a:prstGeom>
        </p:spPr>
        <p:txBody>
          <a:bodyPr/>
          <a:lstStyle/>
          <a:p>
            <a:pPr lvl="0">
              <a:buFont typeface="Open Sans Semibold" panose="020B0706030804020204" pitchFamily="34" charset="0"/>
              <a:buChar char="•"/>
            </a:pPr>
            <a:r>
              <a:rPr lang="en-US" dirty="0"/>
              <a:t>Acquisition process</a:t>
            </a:r>
          </a:p>
          <a:p>
            <a:pPr lvl="0">
              <a:buFont typeface="Open Sans Semibold" panose="020B0706030804020204" pitchFamily="34" charset="0"/>
              <a:buChar char="•"/>
            </a:pPr>
            <a:r>
              <a:rPr lang="en-US" dirty="0"/>
              <a:t>Supply process</a:t>
            </a:r>
          </a:p>
          <a:p>
            <a:pPr lvl="0">
              <a:buFont typeface="Open Sans Semibold" panose="020B0706030804020204" pitchFamily="34" charset="0"/>
              <a:buChar char="•"/>
            </a:pPr>
            <a:endParaRPr lang="en-US" dirty="0"/>
          </a:p>
        </p:txBody>
      </p:sp>
    </p:spTree>
    <p:extLst>
      <p:ext uri="{BB962C8B-B14F-4D97-AF65-F5344CB8AC3E}">
        <p14:creationId xmlns:p14="http://schemas.microsoft.com/office/powerpoint/2010/main" val="293685761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29"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Operation of Hash Functions</a:t>
            </a:r>
          </a:p>
        </p:txBody>
      </p:sp>
      <p:pic>
        <p:nvPicPr>
          <p:cNvPr id="3" name="Picture 2">
            <a:extLst>
              <a:ext uri="{FF2B5EF4-FFF2-40B4-BE49-F238E27FC236}">
                <a16:creationId xmlns:a16="http://schemas.microsoft.com/office/drawing/2014/main" id="{2000F4CD-D14B-4AA1-B162-52696DF40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1190" y="1929452"/>
            <a:ext cx="7785100" cy="3581400"/>
          </a:xfrm>
          <a:prstGeom prst="rect">
            <a:avLst/>
          </a:prstGeom>
        </p:spPr>
      </p:pic>
    </p:spTree>
    <p:extLst>
      <p:ext uri="{BB962C8B-B14F-4D97-AF65-F5344CB8AC3E}">
        <p14:creationId xmlns:p14="http://schemas.microsoft.com/office/powerpoint/2010/main" val="13274789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009"/>
        <p:cNvGrpSpPr/>
        <p:nvPr/>
      </p:nvGrpSpPr>
      <p:grpSpPr>
        <a:xfrm>
          <a:off x="0" y="0"/>
          <a:ext cx="0" cy="0"/>
          <a:chOff x="0" y="0"/>
          <a:chExt cx="0" cy="0"/>
        </a:xfrm>
      </p:grpSpPr>
      <p:sp>
        <p:nvSpPr>
          <p:cNvPr id="14"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Five Key Properties of a Hash Function </a:t>
            </a:r>
          </a:p>
        </p:txBody>
      </p:sp>
      <p:grpSp>
        <p:nvGrpSpPr>
          <p:cNvPr id="2" name="Group 1"/>
          <p:cNvGrpSpPr/>
          <p:nvPr/>
        </p:nvGrpSpPr>
        <p:grpSpPr>
          <a:xfrm>
            <a:off x="1302794" y="2073846"/>
            <a:ext cx="9382139" cy="4123755"/>
            <a:chOff x="1302794" y="2073847"/>
            <a:chExt cx="8201573" cy="3290487"/>
          </a:xfrm>
        </p:grpSpPr>
        <p:sp>
          <p:nvSpPr>
            <p:cNvPr id="21" name="Shape 2013"/>
            <p:cNvSpPr txBox="1"/>
            <p:nvPr/>
          </p:nvSpPr>
          <p:spPr>
            <a:xfrm>
              <a:off x="1302794" y="2073847"/>
              <a:ext cx="2562991" cy="1537394"/>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0"/>
                </a:spcAft>
                <a:buSzPct val="25000"/>
                <a:buNone/>
                <a:defRPr sz="2400">
                  <a:solidFill>
                    <a:srgbClr val="000000"/>
                  </a:solidFill>
                  <a:latin typeface="Open Sans Semibold"/>
                  <a:ea typeface="Calibri"/>
                  <a:cs typeface="Open Sans Semibold"/>
                </a:defRPr>
              </a:lvl1pPr>
            </a:lstStyle>
            <a:p>
              <a:r>
                <a:rPr lang="en-US" dirty="0">
                  <a:sym typeface="Calibri"/>
                </a:rPr>
                <a:t>Uniformly distributed</a:t>
              </a:r>
              <a:endParaRPr dirty="0"/>
            </a:p>
          </p:txBody>
        </p:sp>
        <p:sp>
          <p:nvSpPr>
            <p:cNvPr id="22" name="Shape 2015"/>
            <p:cNvSpPr txBox="1"/>
            <p:nvPr/>
          </p:nvSpPr>
          <p:spPr>
            <a:xfrm>
              <a:off x="4122084" y="2073847"/>
              <a:ext cx="2562991" cy="1537394"/>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0"/>
                </a:spcAft>
                <a:buSzPct val="25000"/>
                <a:buNone/>
                <a:defRPr sz="2400">
                  <a:solidFill>
                    <a:srgbClr val="000000"/>
                  </a:solidFill>
                  <a:latin typeface="Open Sans Semibold"/>
                  <a:ea typeface="Calibri"/>
                  <a:cs typeface="Open Sans Semibold"/>
                </a:defRPr>
              </a:lvl1pPr>
            </a:lstStyle>
            <a:p>
              <a:r>
                <a:rPr lang="en-US" dirty="0">
                  <a:sym typeface="Calibri"/>
                </a:rPr>
                <a:t>Collision resistant</a:t>
              </a:r>
              <a:endParaRPr dirty="0"/>
            </a:p>
          </p:txBody>
        </p:sp>
        <p:sp>
          <p:nvSpPr>
            <p:cNvPr id="23" name="Shape 2017"/>
            <p:cNvSpPr txBox="1"/>
            <p:nvPr/>
          </p:nvSpPr>
          <p:spPr>
            <a:xfrm>
              <a:off x="6941376" y="2073847"/>
              <a:ext cx="2562991" cy="1537394"/>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0"/>
                </a:spcAft>
                <a:buSzPct val="25000"/>
                <a:buNone/>
                <a:defRPr sz="2400">
                  <a:solidFill>
                    <a:srgbClr val="000000"/>
                  </a:solidFill>
                  <a:latin typeface="Open Sans Semibold"/>
                  <a:ea typeface="Calibri"/>
                  <a:cs typeface="Open Sans Semibold"/>
                </a:defRPr>
              </a:lvl1pPr>
            </a:lstStyle>
            <a:p>
              <a:r>
                <a:rPr lang="en-US" dirty="0">
                  <a:sym typeface="Calibri"/>
                </a:rPr>
                <a:t>Difficult to invert</a:t>
              </a:r>
              <a:endParaRPr dirty="0"/>
            </a:p>
          </p:txBody>
        </p:sp>
        <p:sp>
          <p:nvSpPr>
            <p:cNvPr id="24" name="Shape 2019"/>
            <p:cNvSpPr txBox="1"/>
            <p:nvPr/>
          </p:nvSpPr>
          <p:spPr>
            <a:xfrm>
              <a:off x="2712439" y="3826939"/>
              <a:ext cx="2562991" cy="1537394"/>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0"/>
                </a:spcAft>
                <a:buSzPct val="25000"/>
                <a:buNone/>
                <a:defRPr sz="2400">
                  <a:solidFill>
                    <a:srgbClr val="000000"/>
                  </a:solidFill>
                  <a:latin typeface="Open Sans Semibold"/>
                  <a:ea typeface="Calibri"/>
                  <a:cs typeface="Open Sans Semibold"/>
                </a:defRPr>
              </a:lvl1pPr>
            </a:lstStyle>
            <a:p>
              <a:r>
                <a:rPr lang="en-US" dirty="0">
                  <a:sym typeface="Calibri"/>
                </a:rPr>
                <a:t>Computed on entire message</a:t>
              </a:r>
              <a:endParaRPr dirty="0"/>
            </a:p>
          </p:txBody>
        </p:sp>
        <p:sp>
          <p:nvSpPr>
            <p:cNvPr id="25" name="Shape 2021"/>
            <p:cNvSpPr txBox="1"/>
            <p:nvPr/>
          </p:nvSpPr>
          <p:spPr>
            <a:xfrm>
              <a:off x="5531730" y="3826940"/>
              <a:ext cx="2562991" cy="1537394"/>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0"/>
                </a:spcAft>
                <a:buSzPct val="25000"/>
                <a:buNone/>
                <a:defRPr sz="2400">
                  <a:solidFill>
                    <a:srgbClr val="000000"/>
                  </a:solidFill>
                  <a:latin typeface="Open Sans Semibold"/>
                  <a:ea typeface="Calibri"/>
                  <a:cs typeface="Open Sans Semibold"/>
                </a:defRPr>
              </a:lvl1pPr>
            </a:lstStyle>
            <a:p>
              <a:r>
                <a:rPr lang="en-US" dirty="0">
                  <a:sym typeface="Calibri"/>
                </a:rPr>
                <a:t>Deterministic (same input always produces same digest)</a:t>
              </a:r>
              <a:endParaRPr dirty="0"/>
            </a:p>
          </p:txBody>
        </p:sp>
      </p:grpSp>
    </p:spTree>
    <p:extLst>
      <p:ext uri="{BB962C8B-B14F-4D97-AF65-F5344CB8AC3E}">
        <p14:creationId xmlns:p14="http://schemas.microsoft.com/office/powerpoint/2010/main" val="5222518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13" name="Title 1"/>
          <p:cNvSpPr txBox="1">
            <a:spLocks/>
          </p:cNvSpPr>
          <p:nvPr/>
        </p:nvSpPr>
        <p:spPr>
          <a:xfrm>
            <a:off x="1195200" y="559553"/>
            <a:ext cx="10996800"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dirty="0"/>
              <a:t>MD5 Message Digest Algorithm</a:t>
            </a:r>
          </a:p>
        </p:txBody>
      </p:sp>
      <p:sp>
        <p:nvSpPr>
          <p:cNvPr id="3" name="Content Placeholder 2">
            <a:extLst>
              <a:ext uri="{FF2B5EF4-FFF2-40B4-BE49-F238E27FC236}">
                <a16:creationId xmlns:a16="http://schemas.microsoft.com/office/drawing/2014/main" id="{EB6484ED-6E23-4F90-B5AC-6D6B0AF389A8}"/>
              </a:ext>
            </a:extLst>
          </p:cNvPr>
          <p:cNvSpPr>
            <a:spLocks noGrp="1"/>
          </p:cNvSpPr>
          <p:nvPr>
            <p:ph sz="half" idx="10"/>
          </p:nvPr>
        </p:nvSpPr>
        <p:spPr/>
        <p:txBody>
          <a:bodyPr/>
          <a:lstStyle/>
          <a:p>
            <a:pPr lvl="0"/>
            <a:r>
              <a:rPr lang="en-US" dirty="0"/>
              <a:t>The most widely used hashing algorithm and is described in RFC 1321 but no longer considered secure</a:t>
            </a:r>
          </a:p>
          <a:p>
            <a:r>
              <a:rPr lang="en-US" dirty="0"/>
              <a:t>MD5 generates a 128-bit digest from a message of any length</a:t>
            </a:r>
          </a:p>
          <a:p>
            <a:r>
              <a:rPr lang="en-US" dirty="0"/>
              <a:t>It processes the message in 512-bit blocks and does four rounds of processing</a:t>
            </a:r>
          </a:p>
          <a:p>
            <a:endParaRPr lang="en-US" dirty="0"/>
          </a:p>
          <a:p>
            <a:pPr lvl="0"/>
            <a:endParaRPr lang="en-US" dirty="0"/>
          </a:p>
          <a:p>
            <a:endParaRPr lang="en-US" dirty="0"/>
          </a:p>
        </p:txBody>
      </p:sp>
    </p:spTree>
    <p:extLst>
      <p:ext uri="{BB962C8B-B14F-4D97-AF65-F5344CB8AC3E}">
        <p14:creationId xmlns:p14="http://schemas.microsoft.com/office/powerpoint/2010/main" val="189077781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16" name="Title 1"/>
          <p:cNvSpPr txBox="1">
            <a:spLocks/>
          </p:cNvSpPr>
          <p:nvPr/>
        </p:nvSpPr>
        <p:spPr>
          <a:xfrm>
            <a:off x="1195201" y="559553"/>
            <a:ext cx="10454932"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Secure Hash Algorithm (SHA) and SHA-1</a:t>
            </a:r>
          </a:p>
        </p:txBody>
      </p:sp>
      <p:sp>
        <p:nvSpPr>
          <p:cNvPr id="3" name="Content Placeholder 2">
            <a:extLst>
              <a:ext uri="{FF2B5EF4-FFF2-40B4-BE49-F238E27FC236}">
                <a16:creationId xmlns:a16="http://schemas.microsoft.com/office/drawing/2014/main" id="{663BA97A-0D91-4E46-B66C-4A912C7392E4}"/>
              </a:ext>
            </a:extLst>
          </p:cNvPr>
          <p:cNvSpPr>
            <a:spLocks noGrp="1"/>
          </p:cNvSpPr>
          <p:nvPr>
            <p:ph sz="half" idx="10"/>
          </p:nvPr>
        </p:nvSpPr>
        <p:spPr/>
        <p:txBody>
          <a:bodyPr/>
          <a:lstStyle/>
          <a:p>
            <a:pPr lvl="0"/>
            <a:r>
              <a:rPr lang="en-US" dirty="0"/>
              <a:t>SHA was developed by NIST.</a:t>
            </a:r>
          </a:p>
          <a:p>
            <a:r>
              <a:rPr lang="en-US" dirty="0"/>
              <a:t>SHA-1 operates on 512-bit blocks and can handle any message up to 2</a:t>
            </a:r>
            <a:r>
              <a:rPr lang="en-US" baseline="30000" dirty="0"/>
              <a:t>64</a:t>
            </a:r>
            <a:r>
              <a:rPr lang="en-US" dirty="0"/>
              <a:t> bits in length.</a:t>
            </a:r>
          </a:p>
          <a:p>
            <a:r>
              <a:rPr lang="en-US" dirty="0"/>
              <a:t>The output of SHA-1 is 160 bits in length – not considered good practice. Recommended use of SHA-512. </a:t>
            </a:r>
          </a:p>
          <a:p>
            <a:r>
              <a:rPr lang="en-US" spc="-50" dirty="0"/>
              <a:t>The processing includes four rounds of operations of 20 steps each.</a:t>
            </a:r>
          </a:p>
          <a:p>
            <a:pPr lvl="0"/>
            <a:endParaRPr lang="en-US" dirty="0"/>
          </a:p>
          <a:p>
            <a:endParaRPr lang="en-US" dirty="0"/>
          </a:p>
        </p:txBody>
      </p:sp>
    </p:spTree>
    <p:extLst>
      <p:ext uri="{BB962C8B-B14F-4D97-AF65-F5344CB8AC3E}">
        <p14:creationId xmlns:p14="http://schemas.microsoft.com/office/powerpoint/2010/main" val="412897966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6"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Secure Hash Standard – SHA-3</a:t>
            </a:r>
          </a:p>
        </p:txBody>
      </p:sp>
      <p:sp>
        <p:nvSpPr>
          <p:cNvPr id="3" name="Content Placeholder 2">
            <a:extLst>
              <a:ext uri="{FF2B5EF4-FFF2-40B4-BE49-F238E27FC236}">
                <a16:creationId xmlns:a16="http://schemas.microsoft.com/office/drawing/2014/main" id="{F3D31F73-613D-4FC0-A198-01C1F986B44C}"/>
              </a:ext>
            </a:extLst>
          </p:cNvPr>
          <p:cNvSpPr>
            <a:spLocks noGrp="1"/>
          </p:cNvSpPr>
          <p:nvPr>
            <p:ph sz="half" idx="10"/>
          </p:nvPr>
        </p:nvSpPr>
        <p:spPr>
          <a:xfrm>
            <a:off x="1158240" y="1812126"/>
            <a:ext cx="10038080" cy="4353560"/>
          </a:xfrm>
        </p:spPr>
        <p:txBody>
          <a:bodyPr/>
          <a:lstStyle/>
          <a:p>
            <a:pPr marL="0" indent="0">
              <a:buNone/>
            </a:pPr>
            <a:r>
              <a:rPr lang="en-US" dirty="0">
                <a:sym typeface="Calibri"/>
              </a:rPr>
              <a:t>The new hash algorithm is based on the KECCAK algorithm and will be named SHA-3. It will be described in FIPS 202 (draft as of April 2015)  and will augment the hash algorithms currently specified in FIPS 180-4, the Secure Hash Standard.</a:t>
            </a:r>
            <a:endParaRPr lang="en-US" dirty="0"/>
          </a:p>
          <a:p>
            <a:endParaRPr lang="en-US" dirty="0"/>
          </a:p>
        </p:txBody>
      </p:sp>
    </p:spTree>
    <p:extLst>
      <p:ext uri="{BB962C8B-B14F-4D97-AF65-F5344CB8AC3E}">
        <p14:creationId xmlns:p14="http://schemas.microsoft.com/office/powerpoint/2010/main" val="428635862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16" name="Title 1"/>
          <p:cNvSpPr txBox="1">
            <a:spLocks/>
          </p:cNvSpPr>
          <p:nvPr/>
        </p:nvSpPr>
        <p:spPr>
          <a:xfrm>
            <a:off x="1195200" y="559553"/>
            <a:ext cx="10996800"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dirty="0"/>
              <a:t>Other Hash Algorithms</a:t>
            </a:r>
          </a:p>
        </p:txBody>
      </p:sp>
      <p:sp>
        <p:nvSpPr>
          <p:cNvPr id="3" name="Content Placeholder 2">
            <a:extLst>
              <a:ext uri="{FF2B5EF4-FFF2-40B4-BE49-F238E27FC236}">
                <a16:creationId xmlns:a16="http://schemas.microsoft.com/office/drawing/2014/main" id="{B252E24A-ACB0-491E-8D23-441CE8580161}"/>
              </a:ext>
            </a:extLst>
          </p:cNvPr>
          <p:cNvSpPr>
            <a:spLocks noGrp="1"/>
          </p:cNvSpPr>
          <p:nvPr>
            <p:ph sz="half" idx="10"/>
          </p:nvPr>
        </p:nvSpPr>
        <p:spPr/>
        <p:txBody>
          <a:bodyPr/>
          <a:lstStyle/>
          <a:p>
            <a:pPr lvl="0"/>
            <a:r>
              <a:rPr lang="en-US" dirty="0"/>
              <a:t>HAVAL – variable length output</a:t>
            </a:r>
          </a:p>
          <a:p>
            <a:r>
              <a:rPr lang="en-US" dirty="0"/>
              <a:t>RIPEMD-160 – European Standard </a:t>
            </a:r>
          </a:p>
          <a:p>
            <a:r>
              <a:rPr lang="en-US" dirty="0"/>
              <a:t>The output may be 128, 160, 192, 224, or 256 bits, and the number of rounds may vary from three to five</a:t>
            </a:r>
          </a:p>
          <a:p>
            <a:r>
              <a:rPr lang="en-US" spc="-50" dirty="0">
                <a:solidFill>
                  <a:schemeClr val="dk1"/>
                </a:solidFill>
                <a:ea typeface="Calibri"/>
                <a:sym typeface="Calibri"/>
              </a:rPr>
              <a:t>HAVAL operates 60% faster than MD5 when only three rounds are used and is just as fast as MD5 when it does five rounds of operation </a:t>
            </a:r>
            <a:endParaRPr lang="en-US" spc="-50" dirty="0"/>
          </a:p>
          <a:p>
            <a:pPr lvl="0"/>
            <a:endParaRPr lang="en-US" dirty="0"/>
          </a:p>
          <a:p>
            <a:endParaRPr lang="en-US" dirty="0"/>
          </a:p>
        </p:txBody>
      </p:sp>
    </p:spTree>
    <p:extLst>
      <p:ext uri="{BB962C8B-B14F-4D97-AF65-F5344CB8AC3E}">
        <p14:creationId xmlns:p14="http://schemas.microsoft.com/office/powerpoint/2010/main" val="7928663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16" name="Title 1"/>
          <p:cNvSpPr txBox="1">
            <a:spLocks/>
          </p:cNvSpPr>
          <p:nvPr/>
        </p:nvSpPr>
        <p:spPr>
          <a:xfrm>
            <a:off x="1195200" y="559553"/>
            <a:ext cx="10996800"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dirty="0"/>
              <a:t>The Birthday Paradox/Birthday Attack</a:t>
            </a:r>
          </a:p>
        </p:txBody>
      </p:sp>
      <p:sp>
        <p:nvSpPr>
          <p:cNvPr id="3" name="Content Placeholder 2">
            <a:extLst>
              <a:ext uri="{FF2B5EF4-FFF2-40B4-BE49-F238E27FC236}">
                <a16:creationId xmlns:a16="http://schemas.microsoft.com/office/drawing/2014/main" id="{DB6D0711-AC4A-42BC-A1C8-29D399BD3766}"/>
              </a:ext>
            </a:extLst>
          </p:cNvPr>
          <p:cNvSpPr>
            <a:spLocks noGrp="1"/>
          </p:cNvSpPr>
          <p:nvPr>
            <p:ph sz="half" idx="10"/>
          </p:nvPr>
        </p:nvSpPr>
        <p:spPr/>
        <p:txBody>
          <a:bodyPr/>
          <a:lstStyle/>
          <a:p>
            <a:pPr lvl="0"/>
            <a:r>
              <a:rPr lang="en-US" dirty="0"/>
              <a:t>Once there are more than 23 people together, there is a greater than 50% probability that two of them share the same birthday</a:t>
            </a:r>
          </a:p>
          <a:p>
            <a:r>
              <a:rPr lang="en-US" dirty="0"/>
              <a:t>The likelihood of finding a collision for two messages and their hash values may be a lot easier than may have been believed</a:t>
            </a:r>
          </a:p>
          <a:p>
            <a:r>
              <a:rPr lang="en-US" dirty="0"/>
              <a:t>It would be very similar to the statistics of finding two people with the same birthday</a:t>
            </a:r>
          </a:p>
          <a:p>
            <a:r>
              <a:rPr lang="en-US" spc="-50" dirty="0">
                <a:solidFill>
                  <a:schemeClr val="dk1"/>
                </a:solidFill>
                <a:ea typeface="Calibri"/>
                <a:sym typeface="Calibri"/>
              </a:rPr>
              <a:t>Rainbow table uses this predictability against hashing systems</a:t>
            </a:r>
          </a:p>
          <a:p>
            <a:endParaRPr lang="en-US" dirty="0"/>
          </a:p>
          <a:p>
            <a:endParaRPr lang="en-US" dirty="0"/>
          </a:p>
          <a:p>
            <a:pPr lvl="0"/>
            <a:endParaRPr lang="en-US" dirty="0"/>
          </a:p>
          <a:p>
            <a:endParaRPr lang="en-US" dirty="0"/>
          </a:p>
        </p:txBody>
      </p:sp>
    </p:spTree>
    <p:extLst>
      <p:ext uri="{BB962C8B-B14F-4D97-AF65-F5344CB8AC3E}">
        <p14:creationId xmlns:p14="http://schemas.microsoft.com/office/powerpoint/2010/main" val="17256238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C6A23EC-787A-4FE5-9303-41877866C746}"/>
              </a:ext>
            </a:extLst>
          </p:cNvPr>
          <p:cNvSpPr>
            <a:spLocks noGrp="1"/>
          </p:cNvSpPr>
          <p:nvPr>
            <p:ph sz="half" idx="10"/>
          </p:nvPr>
        </p:nvSpPr>
        <p:spPr/>
        <p:txBody>
          <a:bodyPr/>
          <a:lstStyle/>
          <a:p>
            <a:pPr>
              <a:spcAft>
                <a:spcPts val="1200"/>
              </a:spcAft>
            </a:pPr>
            <a:r>
              <a:rPr lang="en-US" dirty="0">
                <a:sym typeface="Calibri"/>
              </a:rPr>
              <a:t>Provides assurance that the message comes from the person who claims to have sent it</a:t>
            </a:r>
            <a:endParaRPr lang="en-US" dirty="0"/>
          </a:p>
          <a:p>
            <a:pPr>
              <a:spcAft>
                <a:spcPts val="1200"/>
              </a:spcAft>
            </a:pPr>
            <a:r>
              <a:rPr lang="en-US" dirty="0">
                <a:sym typeface="Calibri"/>
              </a:rPr>
              <a:t>Has not been altered, both parties have a copy of the same document</a:t>
            </a:r>
            <a:endParaRPr lang="en-US" dirty="0"/>
          </a:p>
          <a:p>
            <a:pPr>
              <a:spcAft>
                <a:spcPts val="1200"/>
              </a:spcAft>
            </a:pPr>
            <a:r>
              <a:rPr lang="en-US" dirty="0">
                <a:sym typeface="Calibri"/>
              </a:rPr>
              <a:t>The sender cannot claim that he/she did not send it </a:t>
            </a:r>
            <a:endParaRPr lang="en-US" dirty="0"/>
          </a:p>
          <a:p>
            <a:pPr>
              <a:spcAft>
                <a:spcPts val="1200"/>
              </a:spcAft>
            </a:pPr>
            <a:r>
              <a:rPr lang="en-US" b="1" dirty="0">
                <a:sym typeface="Calibri"/>
              </a:rPr>
              <a:t>Digital Signature Standard (DSS) </a:t>
            </a:r>
          </a:p>
          <a:p>
            <a:pPr lvl="1">
              <a:spcAft>
                <a:spcPts val="1200"/>
              </a:spcAft>
            </a:pPr>
            <a:r>
              <a:rPr lang="en-US" dirty="0">
                <a:sym typeface="Calibri"/>
              </a:rPr>
              <a:t>A digital signature is based on a public key (asymmetric) algorithm</a:t>
            </a:r>
            <a:endParaRPr lang="en-US" dirty="0"/>
          </a:p>
          <a:p>
            <a:pPr lvl="1">
              <a:spcAft>
                <a:spcPts val="1200"/>
              </a:spcAft>
            </a:pPr>
            <a:r>
              <a:rPr lang="en-US" dirty="0">
                <a:sym typeface="Calibri"/>
              </a:rPr>
              <a:t>Does not provide for confidentiality of the message through encryption and is not used for key exchange</a:t>
            </a:r>
            <a:endParaRPr lang="en-US" dirty="0"/>
          </a:p>
          <a:p>
            <a:pPr marL="0" indent="0">
              <a:buNone/>
            </a:pPr>
            <a:endParaRPr lang="en-US" dirty="0"/>
          </a:p>
        </p:txBody>
      </p:sp>
      <p:sp>
        <p:nvSpPr>
          <p:cNvPr id="8"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Digital Signatures – Non-Repudiation</a:t>
            </a:r>
          </a:p>
        </p:txBody>
      </p:sp>
    </p:spTree>
    <p:extLst>
      <p:ext uri="{BB962C8B-B14F-4D97-AF65-F5344CB8AC3E}">
        <p14:creationId xmlns:p14="http://schemas.microsoft.com/office/powerpoint/2010/main" val="24960875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64"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Digital Signatures</a:t>
            </a:r>
          </a:p>
        </p:txBody>
      </p:sp>
      <p:pic>
        <p:nvPicPr>
          <p:cNvPr id="3" name="Picture 2">
            <a:extLst>
              <a:ext uri="{FF2B5EF4-FFF2-40B4-BE49-F238E27FC236}">
                <a16:creationId xmlns:a16="http://schemas.microsoft.com/office/drawing/2014/main" id="{9C94D72B-8DC3-4053-BDD0-07D999BAB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0080" y="1755629"/>
            <a:ext cx="7213600" cy="4381500"/>
          </a:xfrm>
          <a:prstGeom prst="rect">
            <a:avLst/>
          </a:prstGeom>
        </p:spPr>
      </p:pic>
    </p:spTree>
    <p:extLst>
      <p:ext uri="{BB962C8B-B14F-4D97-AF65-F5344CB8AC3E}">
        <p14:creationId xmlns:p14="http://schemas.microsoft.com/office/powerpoint/2010/main" val="35727599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13" name="Title 1"/>
          <p:cNvSpPr txBox="1">
            <a:spLocks/>
          </p:cNvSpPr>
          <p:nvPr/>
        </p:nvSpPr>
        <p:spPr>
          <a:xfrm>
            <a:off x="1195200" y="559553"/>
            <a:ext cx="10996800"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dirty="0"/>
              <a:t>Uses of Digital Signatures</a:t>
            </a:r>
          </a:p>
        </p:txBody>
      </p:sp>
      <p:sp>
        <p:nvSpPr>
          <p:cNvPr id="3" name="Content Placeholder 2">
            <a:extLst>
              <a:ext uri="{FF2B5EF4-FFF2-40B4-BE49-F238E27FC236}">
                <a16:creationId xmlns:a16="http://schemas.microsoft.com/office/drawing/2014/main" id="{E251FF35-A640-4BA8-8AA6-658EEECC34B6}"/>
              </a:ext>
            </a:extLst>
          </p:cNvPr>
          <p:cNvSpPr>
            <a:spLocks noGrp="1"/>
          </p:cNvSpPr>
          <p:nvPr>
            <p:ph sz="half" idx="10"/>
          </p:nvPr>
        </p:nvSpPr>
        <p:spPr/>
        <p:txBody>
          <a:bodyPr/>
          <a:lstStyle/>
          <a:p>
            <a:pPr lvl="0"/>
            <a:r>
              <a:rPr lang="en-US" dirty="0"/>
              <a:t>A digital certificate is an electronic document that asserts authenticity and data integrity that is tied to a sender</a:t>
            </a:r>
          </a:p>
          <a:p>
            <a:r>
              <a:rPr lang="en-US" spc="-50" dirty="0"/>
              <a:t>Digital signatures are used to sign emails, ecommerce transactions, software and software patches, and digital certificates</a:t>
            </a:r>
          </a:p>
          <a:p>
            <a:r>
              <a:rPr lang="en-US" dirty="0"/>
              <a:t>Many governments and courts recognize digital signatures as a verifiable form of authentication</a:t>
            </a:r>
          </a:p>
          <a:p>
            <a:pPr lvl="0"/>
            <a:endParaRPr lang="en-US" dirty="0"/>
          </a:p>
          <a:p>
            <a:endParaRPr lang="en-US" dirty="0"/>
          </a:p>
        </p:txBody>
      </p:sp>
    </p:spTree>
    <p:extLst>
      <p:ext uri="{BB962C8B-B14F-4D97-AF65-F5344CB8AC3E}">
        <p14:creationId xmlns:p14="http://schemas.microsoft.com/office/powerpoint/2010/main" val="346639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normAutofit/>
          </a:bodyPr>
          <a:lstStyle/>
          <a:p>
            <a:r>
              <a:rPr lang="en-US" sz="6000" dirty="0"/>
              <a:t>Course Agenda</a:t>
            </a:r>
          </a:p>
        </p:txBody>
      </p:sp>
      <p:graphicFrame>
        <p:nvGraphicFramePr>
          <p:cNvPr id="10" name="Content Placeholder 1"/>
          <p:cNvGraphicFramePr>
            <a:graphicFrameLocks noGrp="1"/>
          </p:cNvGraphicFramePr>
          <p:nvPr>
            <p:ph sz="half" idx="10"/>
            <p:extLst>
              <p:ext uri="{D42A27DB-BD31-4B8C-83A1-F6EECF244321}">
                <p14:modId xmlns:p14="http://schemas.microsoft.com/office/powerpoint/2010/main" val="2589952010"/>
              </p:ext>
            </p:extLst>
          </p:nvPr>
        </p:nvGraphicFramePr>
        <p:xfrm>
          <a:off x="1158875" y="1811340"/>
          <a:ext cx="10037763" cy="4941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409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2B7A0789-F780-5D41-82E2-6001E6082878}"/>
                                            </p:graphicEl>
                                          </p:spTgt>
                                        </p:tgtEl>
                                        <p:attrNameLst>
                                          <p:attrName>style.visibility</p:attrName>
                                        </p:attrNameLst>
                                      </p:cBhvr>
                                      <p:to>
                                        <p:strVal val="visible"/>
                                      </p:to>
                                    </p:set>
                                    <p:animEffect transition="in" filter="fade">
                                      <p:cBhvr>
                                        <p:cTn id="7" dur="500"/>
                                        <p:tgtEl>
                                          <p:spTgt spid="10">
                                            <p:graphicEl>
                                              <a:dgm id="{2B7A0789-F780-5D41-82E2-6001E608287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1858FC74-4C3B-8C4E-AD18-F4DDE5356352}"/>
                                            </p:graphicEl>
                                          </p:spTgt>
                                        </p:tgtEl>
                                        <p:attrNameLst>
                                          <p:attrName>style.visibility</p:attrName>
                                        </p:attrNameLst>
                                      </p:cBhvr>
                                      <p:to>
                                        <p:strVal val="visible"/>
                                      </p:to>
                                    </p:set>
                                    <p:animEffect transition="in" filter="fade">
                                      <p:cBhvr>
                                        <p:cTn id="10" dur="500"/>
                                        <p:tgtEl>
                                          <p:spTgt spid="10">
                                            <p:graphicEl>
                                              <a:dgm id="{1858FC74-4C3B-8C4E-AD18-F4DDE535635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81B6FAE2-23E4-4546-AD04-5A1B7DB6ED86}"/>
                                            </p:graphicEl>
                                          </p:spTgt>
                                        </p:tgtEl>
                                        <p:attrNameLst>
                                          <p:attrName>style.visibility</p:attrName>
                                        </p:attrNameLst>
                                      </p:cBhvr>
                                      <p:to>
                                        <p:strVal val="visible"/>
                                      </p:to>
                                    </p:set>
                                    <p:animEffect transition="in" filter="fade">
                                      <p:cBhvr>
                                        <p:cTn id="15" dur="500"/>
                                        <p:tgtEl>
                                          <p:spTgt spid="10">
                                            <p:graphicEl>
                                              <a:dgm id="{81B6FAE2-23E4-4546-AD04-5A1B7DB6ED86}"/>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72098F93-2631-3946-8309-625790F0C226}"/>
                                            </p:graphicEl>
                                          </p:spTgt>
                                        </p:tgtEl>
                                        <p:attrNameLst>
                                          <p:attrName>style.visibility</p:attrName>
                                        </p:attrNameLst>
                                      </p:cBhvr>
                                      <p:to>
                                        <p:strVal val="visible"/>
                                      </p:to>
                                    </p:set>
                                    <p:animEffect transition="in" filter="fade">
                                      <p:cBhvr>
                                        <p:cTn id="18" dur="500"/>
                                        <p:tgtEl>
                                          <p:spTgt spid="10">
                                            <p:graphicEl>
                                              <a:dgm id="{72098F93-2631-3946-8309-625790F0C226}"/>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graphicEl>
                                              <a:dgm id="{9CC527D9-3328-1844-BDFB-663FBB123147}"/>
                                            </p:graphicEl>
                                          </p:spTgt>
                                        </p:tgtEl>
                                        <p:attrNameLst>
                                          <p:attrName>style.visibility</p:attrName>
                                        </p:attrNameLst>
                                      </p:cBhvr>
                                      <p:to>
                                        <p:strVal val="visible"/>
                                      </p:to>
                                    </p:set>
                                    <p:animEffect transition="in" filter="fade">
                                      <p:cBhvr>
                                        <p:cTn id="23" dur="500"/>
                                        <p:tgtEl>
                                          <p:spTgt spid="10">
                                            <p:graphicEl>
                                              <a:dgm id="{9CC527D9-3328-1844-BDFB-663FBB123147}"/>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graphicEl>
                                              <a:dgm id="{4C74A29A-2FB0-A14A-AD53-59D5FC2432F2}"/>
                                            </p:graphicEl>
                                          </p:spTgt>
                                        </p:tgtEl>
                                        <p:attrNameLst>
                                          <p:attrName>style.visibility</p:attrName>
                                        </p:attrNameLst>
                                      </p:cBhvr>
                                      <p:to>
                                        <p:strVal val="visible"/>
                                      </p:to>
                                    </p:set>
                                    <p:animEffect transition="in" filter="fade">
                                      <p:cBhvr>
                                        <p:cTn id="26" dur="500"/>
                                        <p:tgtEl>
                                          <p:spTgt spid="10">
                                            <p:graphicEl>
                                              <a:dgm id="{4C74A29A-2FB0-A14A-AD53-59D5FC2432F2}"/>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graphicEl>
                                              <a:dgm id="{0A3154CB-248A-C741-AF88-27F9F85BF046}"/>
                                            </p:graphicEl>
                                          </p:spTgt>
                                        </p:tgtEl>
                                        <p:attrNameLst>
                                          <p:attrName>style.visibility</p:attrName>
                                        </p:attrNameLst>
                                      </p:cBhvr>
                                      <p:to>
                                        <p:strVal val="visible"/>
                                      </p:to>
                                    </p:set>
                                    <p:animEffect transition="in" filter="fade">
                                      <p:cBhvr>
                                        <p:cTn id="31" dur="500"/>
                                        <p:tgtEl>
                                          <p:spTgt spid="10">
                                            <p:graphicEl>
                                              <a:dgm id="{0A3154CB-248A-C741-AF88-27F9F85BF04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graphicEl>
                                              <a:dgm id="{3F1BEDE9-6224-334F-8391-0198328B3E1D}"/>
                                            </p:graphicEl>
                                          </p:spTgt>
                                        </p:tgtEl>
                                        <p:attrNameLst>
                                          <p:attrName>style.visibility</p:attrName>
                                        </p:attrNameLst>
                                      </p:cBhvr>
                                      <p:to>
                                        <p:strVal val="visible"/>
                                      </p:to>
                                    </p:set>
                                    <p:animEffect transition="in" filter="fade">
                                      <p:cBhvr>
                                        <p:cTn id="34" dur="500"/>
                                        <p:tgtEl>
                                          <p:spTgt spid="10">
                                            <p:graphicEl>
                                              <a:dgm id="{3F1BEDE9-6224-334F-8391-0198328B3E1D}"/>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graphicEl>
                                              <a:dgm id="{B1F0A441-036A-4D48-A20D-78DDE49BA465}"/>
                                            </p:graphicEl>
                                          </p:spTgt>
                                        </p:tgtEl>
                                        <p:attrNameLst>
                                          <p:attrName>style.visibility</p:attrName>
                                        </p:attrNameLst>
                                      </p:cBhvr>
                                      <p:to>
                                        <p:strVal val="visible"/>
                                      </p:to>
                                    </p:set>
                                    <p:animEffect transition="in" filter="fade">
                                      <p:cBhvr>
                                        <p:cTn id="39" dur="500"/>
                                        <p:tgtEl>
                                          <p:spTgt spid="10">
                                            <p:graphicEl>
                                              <a:dgm id="{B1F0A441-036A-4D48-A20D-78DDE49BA465}"/>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graphicEl>
                                              <a:dgm id="{9056C052-B14B-C94D-8A57-3371D85E6F5D}"/>
                                            </p:graphicEl>
                                          </p:spTgt>
                                        </p:tgtEl>
                                        <p:attrNameLst>
                                          <p:attrName>style.visibility</p:attrName>
                                        </p:attrNameLst>
                                      </p:cBhvr>
                                      <p:to>
                                        <p:strVal val="visible"/>
                                      </p:to>
                                    </p:set>
                                    <p:animEffect transition="in" filter="fade">
                                      <p:cBhvr>
                                        <p:cTn id="42" dur="500"/>
                                        <p:tgtEl>
                                          <p:spTgt spid="10">
                                            <p:graphicEl>
                                              <a:dgm id="{9056C052-B14B-C94D-8A57-3371D85E6F5D}"/>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graphicEl>
                                              <a:dgm id="{72A14F80-AACE-B84B-A9E8-95CC5EE1AD32}"/>
                                            </p:graphicEl>
                                          </p:spTgt>
                                        </p:tgtEl>
                                        <p:attrNameLst>
                                          <p:attrName>style.visibility</p:attrName>
                                        </p:attrNameLst>
                                      </p:cBhvr>
                                      <p:to>
                                        <p:strVal val="visible"/>
                                      </p:to>
                                    </p:set>
                                    <p:animEffect transition="in" filter="fade">
                                      <p:cBhvr>
                                        <p:cTn id="47" dur="500"/>
                                        <p:tgtEl>
                                          <p:spTgt spid="10">
                                            <p:graphicEl>
                                              <a:dgm id="{72A14F80-AACE-B84B-A9E8-95CC5EE1AD32}"/>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graphicEl>
                                              <a:dgm id="{C63EBCB4-B97C-B547-BA70-CC52993AAE0C}"/>
                                            </p:graphicEl>
                                          </p:spTgt>
                                        </p:tgtEl>
                                        <p:attrNameLst>
                                          <p:attrName>style.visibility</p:attrName>
                                        </p:attrNameLst>
                                      </p:cBhvr>
                                      <p:to>
                                        <p:strVal val="visible"/>
                                      </p:to>
                                    </p:set>
                                    <p:animEffect transition="in" filter="fade">
                                      <p:cBhvr>
                                        <p:cTn id="50" dur="500"/>
                                        <p:tgtEl>
                                          <p:spTgt spid="10">
                                            <p:graphicEl>
                                              <a:dgm id="{C63EBCB4-B97C-B547-BA70-CC52993AAE0C}"/>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0">
                                            <p:graphicEl>
                                              <a:dgm id="{1621A777-1D87-8247-A34C-17EBFCD24916}"/>
                                            </p:graphicEl>
                                          </p:spTgt>
                                        </p:tgtEl>
                                        <p:attrNameLst>
                                          <p:attrName>style.visibility</p:attrName>
                                        </p:attrNameLst>
                                      </p:cBhvr>
                                      <p:to>
                                        <p:strVal val="visible"/>
                                      </p:to>
                                    </p:set>
                                    <p:animEffect transition="in" filter="fade">
                                      <p:cBhvr>
                                        <p:cTn id="55" dur="500"/>
                                        <p:tgtEl>
                                          <p:spTgt spid="10">
                                            <p:graphicEl>
                                              <a:dgm id="{1621A777-1D87-8247-A34C-17EBFCD24916}"/>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graphicEl>
                                              <a:dgm id="{4EEA16FA-48C5-C24B-A4D8-B76F9A35E3C1}"/>
                                            </p:graphicEl>
                                          </p:spTgt>
                                        </p:tgtEl>
                                        <p:attrNameLst>
                                          <p:attrName>style.visibility</p:attrName>
                                        </p:attrNameLst>
                                      </p:cBhvr>
                                      <p:to>
                                        <p:strVal val="visible"/>
                                      </p:to>
                                    </p:set>
                                    <p:animEffect transition="in" filter="fade">
                                      <p:cBhvr>
                                        <p:cTn id="58" dur="500"/>
                                        <p:tgtEl>
                                          <p:spTgt spid="10">
                                            <p:graphicEl>
                                              <a:dgm id="{4EEA16FA-48C5-C24B-A4D8-B76F9A35E3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Key Principles of System Security</a:t>
            </a:r>
            <a:endParaRPr lang="en-US" sz="6000" dirty="0"/>
          </a:p>
        </p:txBody>
      </p:sp>
      <p:sp>
        <p:nvSpPr>
          <p:cNvPr id="6" name="Content Placeholder 5"/>
          <p:cNvSpPr>
            <a:spLocks noGrp="1"/>
          </p:cNvSpPr>
          <p:nvPr>
            <p:ph sz="half" idx="10"/>
          </p:nvPr>
        </p:nvSpPr>
        <p:spPr>
          <a:xfrm>
            <a:off x="1158239" y="1812126"/>
            <a:ext cx="9736651" cy="4042574"/>
          </a:xfrm>
          <a:prstGeom prst="rect">
            <a:avLst/>
          </a:prstGeom>
        </p:spPr>
        <p:txBody>
          <a:bodyPr/>
          <a:lstStyle/>
          <a:p>
            <a:pPr lvl="0">
              <a:buFont typeface="Open Sans Semibold" panose="020B0706030804020204" pitchFamily="34" charset="0"/>
              <a:buChar char="•"/>
            </a:pPr>
            <a:r>
              <a:rPr lang="en-US" dirty="0"/>
              <a:t>Confidentiality </a:t>
            </a:r>
          </a:p>
          <a:p>
            <a:pPr lvl="0">
              <a:buFont typeface="Open Sans Semibold" panose="020B0706030804020204" pitchFamily="34" charset="0"/>
              <a:buChar char="•"/>
            </a:pPr>
            <a:r>
              <a:rPr lang="en-US" dirty="0"/>
              <a:t>Integrity</a:t>
            </a:r>
          </a:p>
          <a:p>
            <a:pPr lvl="0">
              <a:buFont typeface="Open Sans Semibold" panose="020B0706030804020204" pitchFamily="34" charset="0"/>
              <a:buChar char="•"/>
            </a:pPr>
            <a:r>
              <a:rPr lang="en-US" dirty="0"/>
              <a:t>Availability</a:t>
            </a:r>
          </a:p>
          <a:p>
            <a:pPr lvl="0">
              <a:buFont typeface="Open Sans Semibold" panose="020B0706030804020204" pitchFamily="34" charset="0"/>
              <a:buChar char="•"/>
            </a:pPr>
            <a:endParaRPr lang="en-US" dirty="0"/>
          </a:p>
        </p:txBody>
      </p:sp>
      <p:pic>
        <p:nvPicPr>
          <p:cNvPr id="2" name="Picture 1" descr="Figure-3.1.-CIAAIC-Triad.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6227" y="1570560"/>
            <a:ext cx="4074746" cy="4525706"/>
          </a:xfrm>
          <a:prstGeom prst="rect">
            <a:avLst/>
          </a:prstGeom>
        </p:spPr>
      </p:pic>
    </p:spTree>
    <p:extLst>
      <p:ext uri="{BB962C8B-B14F-4D97-AF65-F5344CB8AC3E}">
        <p14:creationId xmlns:p14="http://schemas.microsoft.com/office/powerpoint/2010/main" val="219062251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68" name="Title 1"/>
          <p:cNvSpPr txBox="1">
            <a:spLocks/>
          </p:cNvSpPr>
          <p:nvPr/>
        </p:nvSpPr>
        <p:spPr>
          <a:xfrm>
            <a:off x="1195200" y="559553"/>
            <a:ext cx="10996800"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dirty="0"/>
              <a:t>Combine Everything</a:t>
            </a:r>
          </a:p>
        </p:txBody>
      </p:sp>
      <p:pic>
        <p:nvPicPr>
          <p:cNvPr id="3" name="Picture 2">
            <a:extLst>
              <a:ext uri="{FF2B5EF4-FFF2-40B4-BE49-F238E27FC236}">
                <a16:creationId xmlns:a16="http://schemas.microsoft.com/office/drawing/2014/main" id="{3E961FB4-0E62-4E2C-8316-2EE9ADC20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938" y="1627955"/>
            <a:ext cx="7231323" cy="4507133"/>
          </a:xfrm>
          <a:prstGeom prst="rect">
            <a:avLst/>
          </a:prstGeom>
        </p:spPr>
      </p:pic>
    </p:spTree>
    <p:extLst>
      <p:ext uri="{BB962C8B-B14F-4D97-AF65-F5344CB8AC3E}">
        <p14:creationId xmlns:p14="http://schemas.microsoft.com/office/powerpoint/2010/main" val="256668320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sp>
        <p:nvSpPr>
          <p:cNvPr id="3" name="Title 1"/>
          <p:cNvSpPr txBox="1">
            <a:spLocks/>
          </p:cNvSpPr>
          <p:nvPr/>
        </p:nvSpPr>
        <p:spPr>
          <a:xfrm>
            <a:off x="707221" y="3132209"/>
            <a:ext cx="9198779" cy="1362075"/>
          </a:xfrm>
          <a:prstGeom prst="rect">
            <a:avLst/>
          </a:prstGeom>
        </p:spPr>
        <p:txBody>
          <a:bodyPr lIns="130055" tIns="65028" rIns="130055" bIns="65028" anchor="t"/>
          <a:lstStyle>
            <a:lvl1pPr algn="l" defTabSz="457086" rtl="0" eaLnBrk="1" latinLnBrk="0" hangingPunct="1">
              <a:spcBef>
                <a:spcPct val="0"/>
              </a:spcBef>
              <a:buNone/>
              <a:defRPr sz="3000" b="0" kern="1200" cap="none">
                <a:solidFill>
                  <a:srgbClr val="000000"/>
                </a:solidFill>
                <a:latin typeface="Open Sans Semibold"/>
                <a:ea typeface="+mj-ea"/>
                <a:cs typeface="Open Sans Semibold"/>
              </a:defRPr>
            </a:lvl1pPr>
          </a:lstStyle>
          <a:p>
            <a:r>
              <a:rPr lang="en-US" dirty="0"/>
              <a:t>Applying Cryptography and Key Management </a:t>
            </a:r>
          </a:p>
        </p:txBody>
      </p:sp>
    </p:spTree>
    <p:extLst>
      <p:ext uri="{BB962C8B-B14F-4D97-AF65-F5344CB8AC3E}">
        <p14:creationId xmlns:p14="http://schemas.microsoft.com/office/powerpoint/2010/main" val="7599995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268"/>
        <p:cNvGrpSpPr/>
        <p:nvPr/>
      </p:nvGrpSpPr>
      <p:grpSpPr>
        <a:xfrm>
          <a:off x="0" y="0"/>
          <a:ext cx="0" cy="0"/>
          <a:chOff x="0" y="0"/>
          <a:chExt cx="0" cy="0"/>
        </a:xfrm>
      </p:grpSpPr>
      <p:sp>
        <p:nvSpPr>
          <p:cNvPr id="13" name="Rectangle 12"/>
          <p:cNvSpPr/>
          <p:nvPr/>
        </p:nvSpPr>
        <p:spPr>
          <a:xfrm>
            <a:off x="1258251" y="3259756"/>
            <a:ext cx="4914246" cy="2487901"/>
          </a:xfrm>
          <a:prstGeom prst="rect">
            <a:avLst/>
          </a:prstGeom>
          <a:solidFill>
            <a:srgbClr val="E4E3E8"/>
          </a:solidFill>
        </p:spPr>
        <p:txBody>
          <a:bodyPr lIns="203200" tIns="203200" rIns="0" bIns="203200"/>
          <a:lstStyle/>
          <a:p>
            <a:pPr marL="342900" indent="-342900" defTabSz="457086">
              <a:spcBef>
                <a:spcPct val="20000"/>
              </a:spcBef>
              <a:buClr>
                <a:srgbClr val="006F53"/>
              </a:buClr>
              <a:buSzPct val="120000"/>
              <a:buFont typeface="Arial"/>
              <a:buChar char="•"/>
            </a:pPr>
            <a:r>
              <a:rPr lang="en-US" sz="1800" dirty="0">
                <a:solidFill>
                  <a:srgbClr val="000000"/>
                </a:solidFill>
                <a:latin typeface="Open Sans Semibold"/>
                <a:ea typeface="Open Sans" panose="020B0606030504020204" pitchFamily="34" charset="0"/>
                <a:cs typeface="Open Sans Semibold"/>
              </a:rPr>
              <a:t>Collisions or hashes can be reliably reproduced  in an economically feasible fashion without the original source</a:t>
            </a:r>
          </a:p>
          <a:p>
            <a:pPr marL="342900" indent="-342900" defTabSz="457086">
              <a:spcBef>
                <a:spcPct val="20000"/>
              </a:spcBef>
              <a:buClr>
                <a:srgbClr val="006F53"/>
              </a:buClr>
              <a:buSzPct val="120000"/>
              <a:buFont typeface="Arial"/>
              <a:buChar char="•"/>
            </a:pPr>
            <a:r>
              <a:rPr lang="en-US" sz="1800" dirty="0">
                <a:solidFill>
                  <a:srgbClr val="000000"/>
                </a:solidFill>
                <a:latin typeface="Open Sans Semibold"/>
                <a:ea typeface="Open Sans" panose="020B0606030504020204" pitchFamily="34" charset="0"/>
                <a:cs typeface="Open Sans Semibold"/>
              </a:rPr>
              <a:t>When an implementation of a hashing function allows a side channel attack</a:t>
            </a:r>
          </a:p>
        </p:txBody>
      </p:sp>
      <p:sp>
        <p:nvSpPr>
          <p:cNvPr id="14" name="Rectangle 13"/>
          <p:cNvSpPr/>
          <p:nvPr/>
        </p:nvSpPr>
        <p:spPr>
          <a:xfrm>
            <a:off x="6601991" y="3261938"/>
            <a:ext cx="4587499" cy="2485893"/>
          </a:xfrm>
          <a:prstGeom prst="rect">
            <a:avLst/>
          </a:prstGeom>
          <a:solidFill>
            <a:srgbClr val="E4E3E8"/>
          </a:solidFill>
        </p:spPr>
        <p:txBody>
          <a:bodyPr lIns="203200" tIns="203200" rIns="0" bIns="203200"/>
          <a:lstStyle/>
          <a:p>
            <a:pPr marL="342900" indent="-342900" defTabSz="457086">
              <a:spcBef>
                <a:spcPct val="20000"/>
              </a:spcBef>
              <a:buClr>
                <a:srgbClr val="006F53"/>
              </a:buClr>
              <a:buSzPct val="120000"/>
              <a:buFont typeface="Arial"/>
              <a:buChar char="•"/>
            </a:pPr>
            <a:r>
              <a:rPr lang="en-US" sz="1800" dirty="0">
                <a:solidFill>
                  <a:srgbClr val="000000"/>
                </a:solidFill>
                <a:latin typeface="Open Sans Semibold"/>
                <a:ea typeface="Open Sans" panose="020B0606030504020204" pitchFamily="34" charset="0"/>
                <a:cs typeface="Open Sans Semibold"/>
              </a:rPr>
              <a:t>A cipher is decoded without access to the key in an economically feasible fashion</a:t>
            </a:r>
          </a:p>
          <a:p>
            <a:pPr marL="342900" indent="-342900" defTabSz="457086">
              <a:spcBef>
                <a:spcPct val="20000"/>
              </a:spcBef>
              <a:buClr>
                <a:srgbClr val="006F53"/>
              </a:buClr>
              <a:buSzPct val="120000"/>
              <a:buFont typeface="Arial"/>
              <a:buChar char="•"/>
            </a:pPr>
            <a:r>
              <a:rPr lang="en-US" sz="1800" dirty="0">
                <a:solidFill>
                  <a:srgbClr val="000000"/>
                </a:solidFill>
                <a:latin typeface="Open Sans Semibold"/>
                <a:ea typeface="Open Sans" panose="020B0606030504020204" pitchFamily="34" charset="0"/>
                <a:cs typeface="Open Sans Semibold"/>
              </a:rPr>
              <a:t>When an implementation of an encryption system allows unauthorized disclosure or alteration of information</a:t>
            </a:r>
          </a:p>
          <a:p>
            <a:pPr marL="342900" indent="-342900" defTabSz="457086">
              <a:spcBef>
                <a:spcPct val="20000"/>
              </a:spcBef>
              <a:buClr>
                <a:srgbClr val="006F53"/>
              </a:buClr>
              <a:buSzPct val="120000"/>
              <a:buFont typeface="Arial"/>
              <a:buChar char="•"/>
            </a:pPr>
            <a:r>
              <a:rPr lang="en-US" sz="1800" dirty="0">
                <a:solidFill>
                  <a:srgbClr val="000000"/>
                </a:solidFill>
                <a:latin typeface="Open Sans Semibold"/>
                <a:ea typeface="Open Sans" panose="020B0606030504020204" pitchFamily="34" charset="0"/>
                <a:cs typeface="Open Sans Semibold"/>
              </a:rPr>
              <a:t>Private key has been compromised</a:t>
            </a:r>
          </a:p>
        </p:txBody>
      </p:sp>
      <p:sp>
        <p:nvSpPr>
          <p:cNvPr id="15" name="Freeform: Shape 4"/>
          <p:cNvSpPr/>
          <p:nvPr/>
        </p:nvSpPr>
        <p:spPr>
          <a:xfrm>
            <a:off x="1269294" y="2736699"/>
            <a:ext cx="4914246" cy="512200"/>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006F53"/>
          </a:solidFill>
          <a:ln>
            <a:noFill/>
          </a:ln>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lvl="0" algn="ctr">
              <a:buSzPct val="25000"/>
            </a:pPr>
            <a:r>
              <a:rPr lang="en-US" sz="1800" b="1" dirty="0">
                <a:solidFill>
                  <a:schemeClr val="bg1"/>
                </a:solidFill>
                <a:latin typeface="Open Sans Semibold"/>
                <a:ea typeface="Open Sans"/>
                <a:cs typeface="Open Sans Semibold"/>
                <a:sym typeface="Open Sans"/>
              </a:rPr>
              <a:t>For a Hashing Function:</a:t>
            </a:r>
          </a:p>
        </p:txBody>
      </p:sp>
      <p:sp>
        <p:nvSpPr>
          <p:cNvPr id="16" name="Freeform: Shape 4"/>
          <p:cNvSpPr/>
          <p:nvPr/>
        </p:nvSpPr>
        <p:spPr>
          <a:xfrm>
            <a:off x="6601990" y="2736698"/>
            <a:ext cx="4587500" cy="527699"/>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006F53"/>
          </a:solidFill>
          <a:ln>
            <a:noFill/>
          </a:ln>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lvl="0" algn="ctr">
              <a:buSzPct val="25000"/>
            </a:pPr>
            <a:r>
              <a:rPr lang="en-US" sz="1800" b="1" dirty="0">
                <a:solidFill>
                  <a:srgbClr val="FFFFFF"/>
                </a:solidFill>
                <a:latin typeface="Open Sans Semibold"/>
                <a:ea typeface="Open Sans"/>
                <a:cs typeface="Open Sans Semibold"/>
                <a:sym typeface="Open Sans"/>
              </a:rPr>
              <a:t>For an Encryption System:</a:t>
            </a:r>
          </a:p>
        </p:txBody>
      </p:sp>
      <p:sp>
        <p:nvSpPr>
          <p:cNvPr id="18" name="Title 4"/>
          <p:cNvSpPr txBox="1">
            <a:spLocks/>
          </p:cNvSpPr>
          <p:nvPr/>
        </p:nvSpPr>
        <p:spPr>
          <a:xfrm>
            <a:off x="1195201" y="559553"/>
            <a:ext cx="8666723"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Cryptographic Lifecycle </a:t>
            </a:r>
          </a:p>
        </p:txBody>
      </p:sp>
      <p:sp>
        <p:nvSpPr>
          <p:cNvPr id="19" name="Content Placeholder 2"/>
          <p:cNvSpPr txBox="1">
            <a:spLocks/>
          </p:cNvSpPr>
          <p:nvPr/>
        </p:nvSpPr>
        <p:spPr>
          <a:xfrm>
            <a:off x="1158240" y="1812126"/>
            <a:ext cx="10038080" cy="795607"/>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dirty="0"/>
              <a:t>A cryptographic function is “broken” when one of the following conditions is met:</a:t>
            </a:r>
          </a:p>
        </p:txBody>
      </p:sp>
    </p:spTree>
    <p:extLst>
      <p:ext uri="{BB962C8B-B14F-4D97-AF65-F5344CB8AC3E}">
        <p14:creationId xmlns:p14="http://schemas.microsoft.com/office/powerpoint/2010/main" val="89287856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22" name="Title 1"/>
          <p:cNvSpPr txBox="1">
            <a:spLocks/>
          </p:cNvSpPr>
          <p:nvPr/>
        </p:nvSpPr>
        <p:spPr>
          <a:xfrm>
            <a:off x="1195200" y="588563"/>
            <a:ext cx="10996800"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dirty="0"/>
              <a:t>Algorithm/Protocol Governance</a:t>
            </a:r>
          </a:p>
        </p:txBody>
      </p:sp>
      <p:sp>
        <p:nvSpPr>
          <p:cNvPr id="24" name="Content Placeholder 2"/>
          <p:cNvSpPr txBox="1">
            <a:spLocks/>
          </p:cNvSpPr>
          <p:nvPr/>
        </p:nvSpPr>
        <p:spPr>
          <a:xfrm>
            <a:off x="1158240" y="1812126"/>
            <a:ext cx="10038080" cy="4353560"/>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endParaRPr lang="en-US" dirty="0"/>
          </a:p>
        </p:txBody>
      </p:sp>
      <p:sp>
        <p:nvSpPr>
          <p:cNvPr id="3" name="Content Placeholder 2">
            <a:extLst>
              <a:ext uri="{FF2B5EF4-FFF2-40B4-BE49-F238E27FC236}">
                <a16:creationId xmlns:a16="http://schemas.microsoft.com/office/drawing/2014/main" id="{D75C23F1-57DA-488B-B6CB-4C2F2B5DA3FF}"/>
              </a:ext>
            </a:extLst>
          </p:cNvPr>
          <p:cNvSpPr>
            <a:spLocks noGrp="1"/>
          </p:cNvSpPr>
          <p:nvPr>
            <p:ph sz="half" idx="10"/>
          </p:nvPr>
        </p:nvSpPr>
        <p:spPr/>
        <p:txBody>
          <a:bodyPr/>
          <a:lstStyle/>
          <a:p>
            <a:pPr marL="0" indent="0">
              <a:buNone/>
            </a:pPr>
            <a:r>
              <a:rPr lang="en-US" dirty="0"/>
              <a:t>Cryptography policies, standards, and procedures should minimally address: </a:t>
            </a:r>
          </a:p>
          <a:p>
            <a:r>
              <a:rPr lang="en-US" dirty="0"/>
              <a:t>Approved cryptographic algorithms and key sizes</a:t>
            </a:r>
          </a:p>
          <a:p>
            <a:r>
              <a:rPr lang="en-US" spc="-50" dirty="0"/>
              <a:t>Transition plans for weakened or compromised algorithms and keys</a:t>
            </a:r>
          </a:p>
          <a:p>
            <a:r>
              <a:rPr lang="en-US" dirty="0"/>
              <a:t>Procedures for the use of cryptographic</a:t>
            </a:r>
          </a:p>
          <a:p>
            <a:r>
              <a:rPr lang="en-US" dirty="0"/>
              <a:t>Key generation, escrow, and secure destruction</a:t>
            </a:r>
          </a:p>
          <a:p>
            <a:r>
              <a:rPr lang="en-US" dirty="0"/>
              <a:t>Incident reporting</a:t>
            </a:r>
          </a:p>
          <a:p>
            <a:endParaRPr lang="en-US" dirty="0"/>
          </a:p>
          <a:p>
            <a:endParaRPr lang="en-US" dirty="0"/>
          </a:p>
        </p:txBody>
      </p:sp>
    </p:spTree>
    <p:extLst>
      <p:ext uri="{BB962C8B-B14F-4D97-AF65-F5344CB8AC3E}">
        <p14:creationId xmlns:p14="http://schemas.microsoft.com/office/powerpoint/2010/main" val="3544034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16" name="Title 1"/>
          <p:cNvSpPr txBox="1">
            <a:spLocks/>
          </p:cNvSpPr>
          <p:nvPr/>
        </p:nvSpPr>
        <p:spPr>
          <a:xfrm>
            <a:off x="1195200" y="559553"/>
            <a:ext cx="10996800"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dirty="0"/>
              <a:t>Issues Surrounding Cryptography</a:t>
            </a:r>
          </a:p>
        </p:txBody>
      </p:sp>
      <p:sp>
        <p:nvSpPr>
          <p:cNvPr id="3" name="Content Placeholder 2">
            <a:extLst>
              <a:ext uri="{FF2B5EF4-FFF2-40B4-BE49-F238E27FC236}">
                <a16:creationId xmlns:a16="http://schemas.microsoft.com/office/drawing/2014/main" id="{5F8A9FE7-53C4-4823-A6E8-41E9E31ABB76}"/>
              </a:ext>
            </a:extLst>
          </p:cNvPr>
          <p:cNvSpPr>
            <a:spLocks noGrp="1"/>
          </p:cNvSpPr>
          <p:nvPr>
            <p:ph sz="half" idx="10"/>
          </p:nvPr>
        </p:nvSpPr>
        <p:spPr/>
        <p:txBody>
          <a:bodyPr/>
          <a:lstStyle/>
          <a:p>
            <a:pPr lvl="0"/>
            <a:r>
              <a:rPr lang="en-US" dirty="0"/>
              <a:t>As part of risk analysis, it is important to understand how cryptography can be misused so that appropriate security mitigation can be applied</a:t>
            </a:r>
          </a:p>
          <a:p>
            <a:r>
              <a:rPr lang="en-US" spc="-50" dirty="0"/>
              <a:t>Cryptographic protection is implemented for preventing software and media piracy or corruption of software (digitally signed software and software patches)</a:t>
            </a:r>
          </a:p>
          <a:p>
            <a:r>
              <a:rPr lang="en-US" dirty="0"/>
              <a:t>Digital rights management systems (DRMS) require a design and governance to protect intellectual property and individual privacy while ensuring an individual’s fair use of the intellectual property  </a:t>
            </a:r>
          </a:p>
          <a:p>
            <a:endParaRPr lang="en-US" spc="-50" dirty="0"/>
          </a:p>
          <a:p>
            <a:pPr lvl="0"/>
            <a:endParaRPr lang="en-US" dirty="0"/>
          </a:p>
          <a:p>
            <a:endParaRPr lang="en-US" dirty="0"/>
          </a:p>
        </p:txBody>
      </p:sp>
    </p:spTree>
    <p:extLst>
      <p:ext uri="{BB962C8B-B14F-4D97-AF65-F5344CB8AC3E}">
        <p14:creationId xmlns:p14="http://schemas.microsoft.com/office/powerpoint/2010/main" val="53459279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9"/>
          <p:cNvSpPr/>
          <p:nvPr/>
        </p:nvSpPr>
        <p:spPr>
          <a:xfrm>
            <a:off x="1980128" y="7955757"/>
            <a:ext cx="3452391" cy="2111998"/>
          </a:xfrm>
          <a:custGeom>
            <a:avLst/>
            <a:gdLst>
              <a:gd name="connsiteX0" fmla="*/ 0 w 3451492"/>
              <a:gd name="connsiteY0" fmla="*/ 0 h 2111998"/>
              <a:gd name="connsiteX1" fmla="*/ 3451492 w 3451492"/>
              <a:gd name="connsiteY1" fmla="*/ 0 h 2111998"/>
              <a:gd name="connsiteX2" fmla="*/ 3451492 w 3451492"/>
              <a:gd name="connsiteY2" fmla="*/ 2111998 h 2111998"/>
              <a:gd name="connsiteX3" fmla="*/ 0 w 3451492"/>
              <a:gd name="connsiteY3" fmla="*/ 2111998 h 2111998"/>
              <a:gd name="connsiteX4" fmla="*/ 0 w 3451492"/>
              <a:gd name="connsiteY4" fmla="*/ 0 h 211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1492" h="2111998">
                <a:moveTo>
                  <a:pt x="0" y="0"/>
                </a:moveTo>
                <a:lnTo>
                  <a:pt x="3451492" y="0"/>
                </a:lnTo>
                <a:lnTo>
                  <a:pt x="3451492" y="2111998"/>
                </a:lnTo>
                <a:lnTo>
                  <a:pt x="0" y="21119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endParaRPr lang="en-US" sz="2400" b="0" kern="1200" dirty="0">
              <a:solidFill>
                <a:schemeClr val="tx1"/>
              </a:solidFill>
            </a:endParaRPr>
          </a:p>
        </p:txBody>
      </p:sp>
      <p:sp>
        <p:nvSpPr>
          <p:cNvPr id="11" name="Freeform 10"/>
          <p:cNvSpPr/>
          <p:nvPr/>
        </p:nvSpPr>
        <p:spPr>
          <a:xfrm>
            <a:off x="5518055" y="8048845"/>
            <a:ext cx="4476412" cy="1861759"/>
          </a:xfrm>
          <a:custGeom>
            <a:avLst/>
            <a:gdLst>
              <a:gd name="connsiteX0" fmla="*/ 0 w 4475246"/>
              <a:gd name="connsiteY0" fmla="*/ 0 h 1861759"/>
              <a:gd name="connsiteX1" fmla="*/ 4475246 w 4475246"/>
              <a:gd name="connsiteY1" fmla="*/ 0 h 1861759"/>
              <a:gd name="connsiteX2" fmla="*/ 4475246 w 4475246"/>
              <a:gd name="connsiteY2" fmla="*/ 1861759 h 1861759"/>
              <a:gd name="connsiteX3" fmla="*/ 0 w 4475246"/>
              <a:gd name="connsiteY3" fmla="*/ 1861759 h 1861759"/>
              <a:gd name="connsiteX4" fmla="*/ 0 w 4475246"/>
              <a:gd name="connsiteY4" fmla="*/ 0 h 186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5246" h="1861759">
                <a:moveTo>
                  <a:pt x="0" y="0"/>
                </a:moveTo>
                <a:lnTo>
                  <a:pt x="4475246" y="0"/>
                </a:lnTo>
                <a:lnTo>
                  <a:pt x="4475246" y="1861759"/>
                </a:lnTo>
                <a:lnTo>
                  <a:pt x="0" y="18617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endParaRPr lang="en-US" sz="2400" b="0" kern="1200" dirty="0">
              <a:solidFill>
                <a:schemeClr val="tx1"/>
              </a:solidFill>
            </a:endParaRPr>
          </a:p>
        </p:txBody>
      </p:sp>
      <p:sp>
        <p:nvSpPr>
          <p:cNvPr id="12" name="Title 1"/>
          <p:cNvSpPr txBox="1">
            <a:spLocks/>
          </p:cNvSpPr>
          <p:nvPr/>
        </p:nvSpPr>
        <p:spPr>
          <a:xfrm>
            <a:off x="1195200" y="559553"/>
            <a:ext cx="10996800"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dirty="0"/>
              <a:t>International Export Controls</a:t>
            </a:r>
          </a:p>
        </p:txBody>
      </p:sp>
      <p:grpSp>
        <p:nvGrpSpPr>
          <p:cNvPr id="14" name="Group 13"/>
          <p:cNvGrpSpPr/>
          <p:nvPr/>
        </p:nvGrpSpPr>
        <p:grpSpPr>
          <a:xfrm>
            <a:off x="6291435" y="2251991"/>
            <a:ext cx="4756863" cy="1253351"/>
            <a:chOff x="0" y="1955"/>
            <a:chExt cx="4756863" cy="1253351"/>
          </a:xfrm>
        </p:grpSpPr>
        <p:sp>
          <p:nvSpPr>
            <p:cNvPr id="15" name="Rectangle 14"/>
            <p:cNvSpPr/>
            <p:nvPr/>
          </p:nvSpPr>
          <p:spPr>
            <a:xfrm>
              <a:off x="0" y="1955"/>
              <a:ext cx="4756863" cy="1236418"/>
            </a:xfrm>
            <a:prstGeom prst="rect">
              <a:avLst/>
            </a:prstGeom>
            <a:noFill/>
          </p:spPr>
          <p:style>
            <a:lnRef idx="0">
              <a:schemeClr val="dk1">
                <a:alpha val="0"/>
                <a:hueOff val="0"/>
                <a:satOff val="0"/>
                <a:lumOff val="0"/>
                <a:alphaOff val="0"/>
              </a:schemeClr>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Rectangle 15"/>
            <p:cNvSpPr/>
            <p:nvPr/>
          </p:nvSpPr>
          <p:spPr>
            <a:xfrm>
              <a:off x="0" y="18888"/>
              <a:ext cx="4756863" cy="12364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1440" tIns="91440" rIns="91440" bIns="91440" numCol="1" spcCol="1270" anchor="ctr" anchorCtr="0">
              <a:noAutofit/>
            </a:bodyPr>
            <a:lstStyle/>
            <a:p>
              <a:pPr lvl="0" defTabSz="1066800">
                <a:lnSpc>
                  <a:spcPct val="90000"/>
                </a:lnSpc>
                <a:spcBef>
                  <a:spcPct val="0"/>
                </a:spcBef>
                <a:spcAft>
                  <a:spcPct val="35000"/>
                </a:spcAft>
              </a:pPr>
              <a:endParaRPr lang="en-US" sz="2400" dirty="0">
                <a:latin typeface="Open Sans Semibold"/>
                <a:cs typeface="Open Sans Semibold"/>
              </a:endParaRPr>
            </a:p>
          </p:txBody>
        </p:sp>
      </p:grpSp>
      <p:sp>
        <p:nvSpPr>
          <p:cNvPr id="17" name="Rectangle 16"/>
          <p:cNvSpPr/>
          <p:nvPr/>
        </p:nvSpPr>
        <p:spPr>
          <a:xfrm>
            <a:off x="6291435" y="3928385"/>
            <a:ext cx="5053898" cy="12364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1440" tIns="91440" rIns="91440" bIns="91440" numCol="1" spcCol="1270" anchor="ctr" anchorCtr="0">
            <a:noAutofit/>
          </a:bodyPr>
          <a:lstStyle/>
          <a:p>
            <a:pPr lvl="0" defTabSz="1066800">
              <a:lnSpc>
                <a:spcPct val="90000"/>
              </a:lnSpc>
              <a:spcBef>
                <a:spcPct val="0"/>
              </a:spcBef>
              <a:spcAft>
                <a:spcPct val="35000"/>
              </a:spcAft>
            </a:pPr>
            <a:endParaRPr lang="en-US" sz="2400" dirty="0">
              <a:latin typeface="Open Sans Semibold"/>
              <a:cs typeface="Open Sans Semibold"/>
            </a:endParaRPr>
          </a:p>
        </p:txBody>
      </p:sp>
      <p:sp>
        <p:nvSpPr>
          <p:cNvPr id="3" name="Content Placeholder 2">
            <a:extLst>
              <a:ext uri="{FF2B5EF4-FFF2-40B4-BE49-F238E27FC236}">
                <a16:creationId xmlns:a16="http://schemas.microsoft.com/office/drawing/2014/main" id="{7D7659F9-CB1D-4096-8AD1-D01EA5294236}"/>
              </a:ext>
            </a:extLst>
          </p:cNvPr>
          <p:cNvSpPr>
            <a:spLocks noGrp="1"/>
          </p:cNvSpPr>
          <p:nvPr>
            <p:ph sz="half" idx="10"/>
          </p:nvPr>
        </p:nvSpPr>
        <p:spPr/>
        <p:txBody>
          <a:bodyPr/>
          <a:lstStyle/>
          <a:p>
            <a:pPr lvl="0"/>
            <a:r>
              <a:rPr lang="en-US" dirty="0"/>
              <a:t>Most countries regulate the use of cryptographic tools used by their citizens</a:t>
            </a:r>
          </a:p>
          <a:p>
            <a:r>
              <a:rPr lang="en-US" spc="-50" dirty="0"/>
              <a:t>Most laws that control the use of cryptography are based on key length</a:t>
            </a:r>
          </a:p>
          <a:p>
            <a:r>
              <a:rPr lang="en-US" dirty="0"/>
              <a:t>Dual use good (can be used for both commercial and military purposes)</a:t>
            </a:r>
          </a:p>
          <a:p>
            <a:r>
              <a:rPr lang="en-US" dirty="0"/>
              <a:t>This is because key length is one of the most understandable methods of gauging the strength of a cryptosystem</a:t>
            </a:r>
          </a:p>
          <a:p>
            <a:pPr lvl="0"/>
            <a:endParaRPr lang="en-US" dirty="0"/>
          </a:p>
          <a:p>
            <a:endParaRPr lang="en-US" dirty="0"/>
          </a:p>
        </p:txBody>
      </p:sp>
    </p:spTree>
    <p:extLst>
      <p:ext uri="{BB962C8B-B14F-4D97-AF65-F5344CB8AC3E}">
        <p14:creationId xmlns:p14="http://schemas.microsoft.com/office/powerpoint/2010/main" val="273711789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331"/>
        <p:cNvGrpSpPr/>
        <p:nvPr/>
      </p:nvGrpSpPr>
      <p:grpSpPr>
        <a:xfrm>
          <a:off x="0" y="0"/>
          <a:ext cx="0" cy="0"/>
          <a:chOff x="0" y="0"/>
          <a:chExt cx="0" cy="0"/>
        </a:xfrm>
      </p:grpSpPr>
      <p:sp>
        <p:nvSpPr>
          <p:cNvPr id="4" name="Title 4"/>
          <p:cNvSpPr txBox="1">
            <a:spLocks/>
          </p:cNvSpPr>
          <p:nvPr/>
        </p:nvSpPr>
        <p:spPr>
          <a:xfrm>
            <a:off x="1195201" y="559553"/>
            <a:ext cx="10559355"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Public Key Infrastructure (PKI) </a:t>
            </a:r>
          </a:p>
        </p:txBody>
      </p:sp>
      <p:sp>
        <p:nvSpPr>
          <p:cNvPr id="5" name="Content Placeholder 2"/>
          <p:cNvSpPr txBox="1">
            <a:spLocks/>
          </p:cNvSpPr>
          <p:nvPr/>
        </p:nvSpPr>
        <p:spPr>
          <a:xfrm>
            <a:off x="1158240" y="1707082"/>
            <a:ext cx="10286701" cy="4549202"/>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A set of system, software, and communication protocols required to use, manage, and control public key cryptography</a:t>
            </a:r>
          </a:p>
          <a:p>
            <a:r>
              <a:rPr lang="en-US" dirty="0"/>
              <a:t>It has core primary purposes: </a:t>
            </a:r>
          </a:p>
          <a:p>
            <a:pPr marL="652463" lvl="1"/>
            <a:r>
              <a:rPr lang="en-US" dirty="0"/>
              <a:t>Publish public keys/certificates</a:t>
            </a:r>
          </a:p>
          <a:p>
            <a:pPr marL="652463" lvl="1"/>
            <a:r>
              <a:rPr lang="en-US" dirty="0"/>
              <a:t>Certify that a key is tied to an individual or entity</a:t>
            </a:r>
          </a:p>
          <a:p>
            <a:pPr marL="652463" lvl="1"/>
            <a:r>
              <a:rPr lang="en-US" dirty="0"/>
              <a:t>Provide verification of the validity of a public key</a:t>
            </a:r>
          </a:p>
          <a:p>
            <a:pPr marL="652463" lvl="1"/>
            <a:r>
              <a:rPr lang="en-US" dirty="0"/>
              <a:t>Provide services such as confidentiality, integrity, authenticity, </a:t>
            </a:r>
            <a:br>
              <a:rPr lang="en-US" dirty="0"/>
            </a:br>
            <a:r>
              <a:rPr lang="en-US" dirty="0"/>
              <a:t>non-repudiation and access control</a:t>
            </a:r>
          </a:p>
        </p:txBody>
      </p:sp>
    </p:spTree>
    <p:extLst>
      <p:ext uri="{BB962C8B-B14F-4D97-AF65-F5344CB8AC3E}">
        <p14:creationId xmlns:p14="http://schemas.microsoft.com/office/powerpoint/2010/main" val="186256713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8"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Certification/Certificate Authority (CA) </a:t>
            </a:r>
          </a:p>
        </p:txBody>
      </p:sp>
      <p:sp>
        <p:nvSpPr>
          <p:cNvPr id="3" name="Content Placeholder 2">
            <a:extLst>
              <a:ext uri="{FF2B5EF4-FFF2-40B4-BE49-F238E27FC236}">
                <a16:creationId xmlns:a16="http://schemas.microsoft.com/office/drawing/2014/main" id="{96680F84-DAFC-4916-A28C-C8468B52AF04}"/>
              </a:ext>
            </a:extLst>
          </p:cNvPr>
          <p:cNvSpPr>
            <a:spLocks noGrp="1"/>
          </p:cNvSpPr>
          <p:nvPr>
            <p:ph sz="half" idx="10"/>
          </p:nvPr>
        </p:nvSpPr>
        <p:spPr/>
        <p:txBody>
          <a:bodyPr/>
          <a:lstStyle/>
          <a:p>
            <a:pPr>
              <a:spcAft>
                <a:spcPts val="600"/>
              </a:spcAft>
            </a:pPr>
            <a:r>
              <a:rPr lang="en-US" dirty="0">
                <a:sym typeface="Calibri"/>
              </a:rPr>
              <a:t>Binds entities to their public keys</a:t>
            </a:r>
            <a:endParaRPr lang="en-US" dirty="0"/>
          </a:p>
          <a:p>
            <a:pPr>
              <a:spcAft>
                <a:spcPts val="600"/>
              </a:spcAft>
            </a:pPr>
            <a:r>
              <a:rPr lang="en-US" dirty="0">
                <a:sym typeface="Calibri"/>
              </a:rPr>
              <a:t>“Signs” an entity’s digital certificate to certify that the certificate content accurately represents the certificate owner</a:t>
            </a:r>
            <a:endParaRPr lang="en-US" dirty="0"/>
          </a:p>
          <a:p>
            <a:endParaRPr lang="en-US" dirty="0"/>
          </a:p>
        </p:txBody>
      </p:sp>
    </p:spTree>
    <p:extLst>
      <p:ext uri="{BB962C8B-B14F-4D97-AF65-F5344CB8AC3E}">
        <p14:creationId xmlns:p14="http://schemas.microsoft.com/office/powerpoint/2010/main" val="21777407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345"/>
        <p:cNvGrpSpPr/>
        <p:nvPr/>
      </p:nvGrpSpPr>
      <p:grpSpPr>
        <a:xfrm>
          <a:off x="0" y="0"/>
          <a:ext cx="0" cy="0"/>
          <a:chOff x="0" y="0"/>
          <a:chExt cx="0" cy="0"/>
        </a:xfrm>
      </p:grpSpPr>
      <p:sp>
        <p:nvSpPr>
          <p:cNvPr id="5"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X-509 Certificate </a:t>
            </a:r>
          </a:p>
        </p:txBody>
      </p:sp>
      <p:pic>
        <p:nvPicPr>
          <p:cNvPr id="4" name="Picture 3">
            <a:extLst>
              <a:ext uri="{FF2B5EF4-FFF2-40B4-BE49-F238E27FC236}">
                <a16:creationId xmlns:a16="http://schemas.microsoft.com/office/drawing/2014/main" id="{BC5398E3-551A-45FF-802E-FDEA615EE0AC}"/>
              </a:ext>
            </a:extLst>
          </p:cNvPr>
          <p:cNvPicPr>
            <a:picLocks noChangeAspect="1"/>
          </p:cNvPicPr>
          <p:nvPr/>
        </p:nvPicPr>
        <p:blipFill>
          <a:blip r:embed="rId3"/>
          <a:stretch>
            <a:fillRect/>
          </a:stretch>
        </p:blipFill>
        <p:spPr>
          <a:xfrm>
            <a:off x="4009327" y="1396580"/>
            <a:ext cx="4173345" cy="4787567"/>
          </a:xfrm>
          <a:prstGeom prst="rect">
            <a:avLst/>
          </a:prstGeom>
        </p:spPr>
      </p:pic>
    </p:spTree>
    <p:extLst>
      <p:ext uri="{BB962C8B-B14F-4D97-AF65-F5344CB8AC3E}">
        <p14:creationId xmlns:p14="http://schemas.microsoft.com/office/powerpoint/2010/main" val="14798156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9"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Certificate Revocation</a:t>
            </a:r>
          </a:p>
        </p:txBody>
      </p:sp>
      <p:sp>
        <p:nvSpPr>
          <p:cNvPr id="4" name="Content Placeholder 3">
            <a:extLst>
              <a:ext uri="{FF2B5EF4-FFF2-40B4-BE49-F238E27FC236}">
                <a16:creationId xmlns:a16="http://schemas.microsoft.com/office/drawing/2014/main" id="{BBB175C7-E1D8-4CF1-91DE-C24A5DAAFD01}"/>
              </a:ext>
            </a:extLst>
          </p:cNvPr>
          <p:cNvSpPr>
            <a:spLocks noGrp="1"/>
          </p:cNvSpPr>
          <p:nvPr>
            <p:ph sz="half" idx="10"/>
          </p:nvPr>
        </p:nvSpPr>
        <p:spPr/>
        <p:txBody>
          <a:bodyPr/>
          <a:lstStyle/>
          <a:p>
            <a:r>
              <a:rPr lang="en-US" dirty="0"/>
              <a:t>Certificate revocation is required if private key has been compromised</a:t>
            </a:r>
          </a:p>
          <a:p>
            <a:r>
              <a:rPr lang="en-US" dirty="0"/>
              <a:t>Provides updates on non-valid certificates, in other words, tells certificate holders not to use public key</a:t>
            </a:r>
          </a:p>
          <a:p>
            <a:endParaRPr lang="en-US" dirty="0"/>
          </a:p>
          <a:p>
            <a:endParaRPr lang="en-US" dirty="0"/>
          </a:p>
        </p:txBody>
      </p:sp>
    </p:spTree>
    <p:extLst>
      <p:ext uri="{BB962C8B-B14F-4D97-AF65-F5344CB8AC3E}">
        <p14:creationId xmlns:p14="http://schemas.microsoft.com/office/powerpoint/2010/main" val="2721820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221" y="3132209"/>
            <a:ext cx="8428499" cy="1362075"/>
          </a:xfrm>
        </p:spPr>
        <p:txBody>
          <a:bodyPr/>
          <a:lstStyle/>
          <a:p>
            <a:r>
              <a:rPr lang="en-US" dirty="0"/>
              <a:t>Fundamental Concepts of Security Models</a:t>
            </a:r>
            <a:endParaRPr lang="en-US" dirty="0">
              <a:solidFill>
                <a:srgbClr val="000000"/>
              </a:solidFill>
            </a:endParaRPr>
          </a:p>
        </p:txBody>
      </p:sp>
      <p:sp>
        <p:nvSpPr>
          <p:cNvPr id="3" name="Text Placeholder 2"/>
          <p:cNvSpPr>
            <a:spLocks noGrp="1"/>
          </p:cNvSpPr>
          <p:nvPr>
            <p:ph type="body" idx="1"/>
          </p:nvPr>
        </p:nvSpPr>
        <p:spPr>
          <a:xfrm>
            <a:off x="707650" y="1530350"/>
            <a:ext cx="8428039" cy="1500188"/>
          </a:xfrm>
        </p:spPr>
        <p:txBody>
          <a:bodyPr/>
          <a:lstStyle/>
          <a:p>
            <a:r>
              <a:rPr lang="en-US" sz="4600" dirty="0">
                <a:solidFill>
                  <a:srgbClr val="006F53"/>
                </a:solidFill>
              </a:rPr>
              <a:t>Module 2</a:t>
            </a:r>
          </a:p>
        </p:txBody>
      </p:sp>
    </p:spTree>
    <p:extLst>
      <p:ext uri="{BB962C8B-B14F-4D97-AF65-F5344CB8AC3E}">
        <p14:creationId xmlns:p14="http://schemas.microsoft.com/office/powerpoint/2010/main" val="5971356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p:nvPr/>
        </p:nvSpPr>
        <p:spPr>
          <a:xfrm>
            <a:off x="1574800" y="2151742"/>
            <a:ext cx="2906640" cy="1799772"/>
          </a:xfrm>
          <a:custGeom>
            <a:avLst/>
            <a:gdLst>
              <a:gd name="connsiteX0" fmla="*/ 0 w 3290985"/>
              <a:gd name="connsiteY0" fmla="*/ 0 h 1974591"/>
              <a:gd name="connsiteX1" fmla="*/ 3290985 w 3290985"/>
              <a:gd name="connsiteY1" fmla="*/ 0 h 1974591"/>
              <a:gd name="connsiteX2" fmla="*/ 3290985 w 3290985"/>
              <a:gd name="connsiteY2" fmla="*/ 1974591 h 1974591"/>
              <a:gd name="connsiteX3" fmla="*/ 0 w 3290985"/>
              <a:gd name="connsiteY3" fmla="*/ 1974591 h 1974591"/>
              <a:gd name="connsiteX4" fmla="*/ 0 w 3290985"/>
              <a:gd name="connsiteY4" fmla="*/ 0 h 1974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985" h="1974591">
                <a:moveTo>
                  <a:pt x="0" y="0"/>
                </a:moveTo>
                <a:lnTo>
                  <a:pt x="3290985" y="0"/>
                </a:lnTo>
                <a:lnTo>
                  <a:pt x="3290985" y="1974591"/>
                </a:lnTo>
                <a:lnTo>
                  <a:pt x="0" y="1974591"/>
                </a:lnTo>
                <a:lnTo>
                  <a:pt x="0" y="0"/>
                </a:lnTo>
                <a:close/>
              </a:path>
            </a:pathLst>
          </a:cu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p>
            <a:pPr algn="ctr">
              <a:spcAft>
                <a:spcPts val="600"/>
              </a:spcAft>
              <a:buSzPct val="25000"/>
            </a:pPr>
            <a:r>
              <a:rPr lang="en-US" sz="2400" dirty="0">
                <a:solidFill>
                  <a:srgbClr val="000000"/>
                </a:solidFill>
                <a:latin typeface="Open Sans Semibold"/>
                <a:ea typeface="Calibri"/>
                <a:cs typeface="Open Sans Semibold"/>
              </a:rPr>
              <a:t>Key generation</a:t>
            </a:r>
          </a:p>
        </p:txBody>
      </p:sp>
      <p:sp>
        <p:nvSpPr>
          <p:cNvPr id="6" name="Freeform 5"/>
          <p:cNvSpPr/>
          <p:nvPr/>
        </p:nvSpPr>
        <p:spPr>
          <a:xfrm>
            <a:off x="4599743" y="2151742"/>
            <a:ext cx="2906640" cy="1799772"/>
          </a:xfrm>
          <a:custGeom>
            <a:avLst/>
            <a:gdLst>
              <a:gd name="connsiteX0" fmla="*/ 0 w 3290985"/>
              <a:gd name="connsiteY0" fmla="*/ 0 h 1974591"/>
              <a:gd name="connsiteX1" fmla="*/ 3290985 w 3290985"/>
              <a:gd name="connsiteY1" fmla="*/ 0 h 1974591"/>
              <a:gd name="connsiteX2" fmla="*/ 3290985 w 3290985"/>
              <a:gd name="connsiteY2" fmla="*/ 1974591 h 1974591"/>
              <a:gd name="connsiteX3" fmla="*/ 0 w 3290985"/>
              <a:gd name="connsiteY3" fmla="*/ 1974591 h 1974591"/>
              <a:gd name="connsiteX4" fmla="*/ 0 w 3290985"/>
              <a:gd name="connsiteY4" fmla="*/ 0 h 1974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985" h="1974591">
                <a:moveTo>
                  <a:pt x="0" y="0"/>
                </a:moveTo>
                <a:lnTo>
                  <a:pt x="3290985" y="0"/>
                </a:lnTo>
                <a:lnTo>
                  <a:pt x="3290985" y="1974591"/>
                </a:lnTo>
                <a:lnTo>
                  <a:pt x="0" y="1974591"/>
                </a:lnTo>
                <a:lnTo>
                  <a:pt x="0" y="0"/>
                </a:lnTo>
                <a:close/>
              </a:path>
            </a:pathLst>
          </a:cu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p>
            <a:pPr algn="ctr">
              <a:spcAft>
                <a:spcPts val="600"/>
              </a:spcAft>
              <a:buSzPct val="25000"/>
            </a:pPr>
            <a:r>
              <a:rPr lang="en-US" sz="2400" dirty="0">
                <a:solidFill>
                  <a:srgbClr val="000000"/>
                </a:solidFill>
                <a:latin typeface="Open Sans Semibold"/>
                <a:ea typeface="Calibri"/>
                <a:cs typeface="Open Sans Semibold"/>
              </a:rPr>
              <a:t>Key distribution</a:t>
            </a:r>
          </a:p>
        </p:txBody>
      </p:sp>
      <p:sp>
        <p:nvSpPr>
          <p:cNvPr id="7" name="Freeform 6"/>
          <p:cNvSpPr/>
          <p:nvPr/>
        </p:nvSpPr>
        <p:spPr>
          <a:xfrm>
            <a:off x="1574800" y="4057393"/>
            <a:ext cx="2906640" cy="1799772"/>
          </a:xfrm>
          <a:custGeom>
            <a:avLst/>
            <a:gdLst>
              <a:gd name="connsiteX0" fmla="*/ 0 w 3290985"/>
              <a:gd name="connsiteY0" fmla="*/ 0 h 1974591"/>
              <a:gd name="connsiteX1" fmla="*/ 3290985 w 3290985"/>
              <a:gd name="connsiteY1" fmla="*/ 0 h 1974591"/>
              <a:gd name="connsiteX2" fmla="*/ 3290985 w 3290985"/>
              <a:gd name="connsiteY2" fmla="*/ 1974591 h 1974591"/>
              <a:gd name="connsiteX3" fmla="*/ 0 w 3290985"/>
              <a:gd name="connsiteY3" fmla="*/ 1974591 h 1974591"/>
              <a:gd name="connsiteX4" fmla="*/ 0 w 3290985"/>
              <a:gd name="connsiteY4" fmla="*/ 0 h 1974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985" h="1974591">
                <a:moveTo>
                  <a:pt x="0" y="0"/>
                </a:moveTo>
                <a:lnTo>
                  <a:pt x="3290985" y="0"/>
                </a:lnTo>
                <a:lnTo>
                  <a:pt x="3290985" y="1974591"/>
                </a:lnTo>
                <a:lnTo>
                  <a:pt x="0" y="1974591"/>
                </a:lnTo>
                <a:lnTo>
                  <a:pt x="0" y="0"/>
                </a:lnTo>
                <a:close/>
              </a:path>
            </a:pathLst>
          </a:cu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p>
            <a:pPr algn="ctr">
              <a:spcAft>
                <a:spcPts val="600"/>
              </a:spcAft>
              <a:buSzPct val="25000"/>
            </a:pPr>
            <a:r>
              <a:rPr lang="en-US" sz="2400" dirty="0">
                <a:solidFill>
                  <a:srgbClr val="000000"/>
                </a:solidFill>
                <a:latin typeface="Open Sans Semibold"/>
                <a:ea typeface="Calibri"/>
                <a:cs typeface="Open Sans Semibold"/>
              </a:rPr>
              <a:t>Key disposition</a:t>
            </a:r>
          </a:p>
        </p:txBody>
      </p:sp>
      <p:sp>
        <p:nvSpPr>
          <p:cNvPr id="8" name="Freeform 7"/>
          <p:cNvSpPr/>
          <p:nvPr/>
        </p:nvSpPr>
        <p:spPr>
          <a:xfrm>
            <a:off x="4599743" y="4057393"/>
            <a:ext cx="2906640" cy="1799772"/>
          </a:xfrm>
          <a:custGeom>
            <a:avLst/>
            <a:gdLst>
              <a:gd name="connsiteX0" fmla="*/ 0 w 3290985"/>
              <a:gd name="connsiteY0" fmla="*/ 0 h 1974591"/>
              <a:gd name="connsiteX1" fmla="*/ 3290985 w 3290985"/>
              <a:gd name="connsiteY1" fmla="*/ 0 h 1974591"/>
              <a:gd name="connsiteX2" fmla="*/ 3290985 w 3290985"/>
              <a:gd name="connsiteY2" fmla="*/ 1974591 h 1974591"/>
              <a:gd name="connsiteX3" fmla="*/ 0 w 3290985"/>
              <a:gd name="connsiteY3" fmla="*/ 1974591 h 1974591"/>
              <a:gd name="connsiteX4" fmla="*/ 0 w 3290985"/>
              <a:gd name="connsiteY4" fmla="*/ 0 h 1974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985" h="1974591">
                <a:moveTo>
                  <a:pt x="0" y="0"/>
                </a:moveTo>
                <a:lnTo>
                  <a:pt x="3290985" y="0"/>
                </a:lnTo>
                <a:lnTo>
                  <a:pt x="3290985" y="1974591"/>
                </a:lnTo>
                <a:lnTo>
                  <a:pt x="0" y="1974591"/>
                </a:lnTo>
                <a:lnTo>
                  <a:pt x="0" y="0"/>
                </a:lnTo>
                <a:close/>
              </a:path>
            </a:pathLst>
          </a:cu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p>
            <a:pPr algn="ctr">
              <a:spcAft>
                <a:spcPts val="600"/>
              </a:spcAft>
              <a:buSzPct val="25000"/>
            </a:pPr>
            <a:r>
              <a:rPr lang="en-US" sz="2400" dirty="0">
                <a:solidFill>
                  <a:srgbClr val="000000"/>
                </a:solidFill>
                <a:latin typeface="Open Sans Semibold"/>
                <a:ea typeface="Calibri"/>
                <a:cs typeface="Open Sans Semibold"/>
              </a:rPr>
              <a:t>Key recovery</a:t>
            </a:r>
          </a:p>
        </p:txBody>
      </p:sp>
      <p:sp>
        <p:nvSpPr>
          <p:cNvPr id="9" name="Freeform 8"/>
          <p:cNvSpPr/>
          <p:nvPr/>
        </p:nvSpPr>
        <p:spPr>
          <a:xfrm>
            <a:off x="7624685" y="2151742"/>
            <a:ext cx="2906640" cy="1799772"/>
          </a:xfrm>
          <a:custGeom>
            <a:avLst/>
            <a:gdLst>
              <a:gd name="connsiteX0" fmla="*/ 0 w 3290985"/>
              <a:gd name="connsiteY0" fmla="*/ 0 h 1974591"/>
              <a:gd name="connsiteX1" fmla="*/ 3290985 w 3290985"/>
              <a:gd name="connsiteY1" fmla="*/ 0 h 1974591"/>
              <a:gd name="connsiteX2" fmla="*/ 3290985 w 3290985"/>
              <a:gd name="connsiteY2" fmla="*/ 1974591 h 1974591"/>
              <a:gd name="connsiteX3" fmla="*/ 0 w 3290985"/>
              <a:gd name="connsiteY3" fmla="*/ 1974591 h 1974591"/>
              <a:gd name="connsiteX4" fmla="*/ 0 w 3290985"/>
              <a:gd name="connsiteY4" fmla="*/ 0 h 1974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985" h="1974591">
                <a:moveTo>
                  <a:pt x="0" y="0"/>
                </a:moveTo>
                <a:lnTo>
                  <a:pt x="3290985" y="0"/>
                </a:lnTo>
                <a:lnTo>
                  <a:pt x="3290985" y="1974591"/>
                </a:lnTo>
                <a:lnTo>
                  <a:pt x="0" y="1974591"/>
                </a:lnTo>
                <a:lnTo>
                  <a:pt x="0" y="0"/>
                </a:lnTo>
                <a:close/>
              </a:path>
            </a:pathLst>
          </a:cu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p>
            <a:pPr algn="ctr">
              <a:spcAft>
                <a:spcPts val="600"/>
              </a:spcAft>
              <a:buSzPct val="25000"/>
            </a:pPr>
            <a:r>
              <a:rPr lang="en-US" sz="2400" dirty="0">
                <a:solidFill>
                  <a:srgbClr val="000000"/>
                </a:solidFill>
                <a:latin typeface="Open Sans Semibold"/>
                <a:ea typeface="Calibri"/>
                <a:cs typeface="Open Sans Semibold"/>
              </a:rPr>
              <a:t>Key change</a:t>
            </a:r>
          </a:p>
        </p:txBody>
      </p:sp>
      <p:sp>
        <p:nvSpPr>
          <p:cNvPr id="10" name="Freeform 9"/>
          <p:cNvSpPr/>
          <p:nvPr/>
        </p:nvSpPr>
        <p:spPr>
          <a:xfrm>
            <a:off x="7624685" y="4057393"/>
            <a:ext cx="2906640" cy="1799772"/>
          </a:xfrm>
          <a:custGeom>
            <a:avLst/>
            <a:gdLst>
              <a:gd name="connsiteX0" fmla="*/ 0 w 3290985"/>
              <a:gd name="connsiteY0" fmla="*/ 0 h 1974591"/>
              <a:gd name="connsiteX1" fmla="*/ 3290985 w 3290985"/>
              <a:gd name="connsiteY1" fmla="*/ 0 h 1974591"/>
              <a:gd name="connsiteX2" fmla="*/ 3290985 w 3290985"/>
              <a:gd name="connsiteY2" fmla="*/ 1974591 h 1974591"/>
              <a:gd name="connsiteX3" fmla="*/ 0 w 3290985"/>
              <a:gd name="connsiteY3" fmla="*/ 1974591 h 1974591"/>
              <a:gd name="connsiteX4" fmla="*/ 0 w 3290985"/>
              <a:gd name="connsiteY4" fmla="*/ 0 h 1974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985" h="1974591">
                <a:moveTo>
                  <a:pt x="0" y="0"/>
                </a:moveTo>
                <a:lnTo>
                  <a:pt x="3290985" y="0"/>
                </a:lnTo>
                <a:lnTo>
                  <a:pt x="3290985" y="1974591"/>
                </a:lnTo>
                <a:lnTo>
                  <a:pt x="0" y="1974591"/>
                </a:lnTo>
                <a:lnTo>
                  <a:pt x="0" y="0"/>
                </a:lnTo>
                <a:close/>
              </a:path>
            </a:pathLst>
          </a:cu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p>
            <a:pPr algn="ctr">
              <a:spcAft>
                <a:spcPts val="600"/>
              </a:spcAft>
              <a:buSzPct val="25000"/>
            </a:pPr>
            <a:r>
              <a:rPr lang="en-US" sz="2400" dirty="0">
                <a:solidFill>
                  <a:srgbClr val="000000"/>
                </a:solidFill>
                <a:latin typeface="Open Sans Semibold"/>
                <a:ea typeface="Calibri"/>
                <a:cs typeface="Open Sans Semibold"/>
              </a:rPr>
              <a:t>Key storage</a:t>
            </a:r>
          </a:p>
        </p:txBody>
      </p:sp>
      <p:sp>
        <p:nvSpPr>
          <p:cNvPr id="11" name="Title 1"/>
          <p:cNvSpPr txBox="1">
            <a:spLocks/>
          </p:cNvSpPr>
          <p:nvPr/>
        </p:nvSpPr>
        <p:spPr>
          <a:xfrm>
            <a:off x="1195202" y="559553"/>
            <a:ext cx="9455866"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sz="5400" dirty="0"/>
              <a:t>Key Management and Key Management Practices</a:t>
            </a:r>
          </a:p>
        </p:txBody>
      </p:sp>
    </p:spTree>
    <p:extLst>
      <p:ext uri="{BB962C8B-B14F-4D97-AF65-F5344CB8AC3E}">
        <p14:creationId xmlns:p14="http://schemas.microsoft.com/office/powerpoint/2010/main" val="104330225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10"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Key Recovery</a:t>
            </a:r>
          </a:p>
        </p:txBody>
      </p:sp>
      <p:sp>
        <p:nvSpPr>
          <p:cNvPr id="12" name="Shape 2377"/>
          <p:cNvSpPr txBox="1"/>
          <p:nvPr/>
        </p:nvSpPr>
        <p:spPr>
          <a:xfrm>
            <a:off x="1980926" y="1869070"/>
            <a:ext cx="2414818" cy="3286258"/>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600"/>
              </a:spcAft>
              <a:buSzPct val="25000"/>
              <a:buNone/>
              <a:defRPr sz="2400">
                <a:solidFill>
                  <a:srgbClr val="000000"/>
                </a:solidFill>
                <a:latin typeface="Open Sans Semibold"/>
                <a:ea typeface="Calibri"/>
                <a:cs typeface="Open Sans Semibold"/>
              </a:defRPr>
            </a:lvl1pPr>
          </a:lstStyle>
          <a:p>
            <a:pPr>
              <a:spcAft>
                <a:spcPts val="1200"/>
              </a:spcAft>
            </a:pPr>
            <a:r>
              <a:rPr lang="en-US" sz="2000" b="1" dirty="0">
                <a:sym typeface="Calibri"/>
              </a:rPr>
              <a:t>Dual Control</a:t>
            </a:r>
            <a:endParaRPr sz="2000" b="1" dirty="0"/>
          </a:p>
          <a:p>
            <a:pPr>
              <a:spcAft>
                <a:spcPts val="1200"/>
              </a:spcAft>
            </a:pPr>
            <a:r>
              <a:rPr lang="en-US" sz="2000" dirty="0">
                <a:sym typeface="Calibri"/>
              </a:rPr>
              <a:t>Two or more people required working in cooperation</a:t>
            </a:r>
            <a:endParaRPr sz="2000" dirty="0"/>
          </a:p>
        </p:txBody>
      </p:sp>
      <p:sp>
        <p:nvSpPr>
          <p:cNvPr id="13" name="Shape 2379"/>
          <p:cNvSpPr txBox="1"/>
          <p:nvPr/>
        </p:nvSpPr>
        <p:spPr>
          <a:xfrm>
            <a:off x="4637227" y="1884837"/>
            <a:ext cx="2887374" cy="3254724"/>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600"/>
              </a:spcAft>
              <a:buSzPct val="25000"/>
              <a:buNone/>
              <a:defRPr sz="2400">
                <a:solidFill>
                  <a:srgbClr val="000000"/>
                </a:solidFill>
                <a:latin typeface="Open Sans Semibold"/>
                <a:ea typeface="Calibri"/>
                <a:cs typeface="Open Sans Semibold"/>
              </a:defRPr>
            </a:lvl1pPr>
          </a:lstStyle>
          <a:p>
            <a:pPr>
              <a:spcAft>
                <a:spcPts val="1200"/>
              </a:spcAft>
            </a:pPr>
            <a:r>
              <a:rPr lang="en-US" sz="2000" b="1" dirty="0">
                <a:sym typeface="Calibri"/>
              </a:rPr>
              <a:t>Split Knowledge</a:t>
            </a:r>
            <a:endParaRPr sz="2000" b="1" dirty="0"/>
          </a:p>
          <a:p>
            <a:pPr>
              <a:spcAft>
                <a:spcPts val="1200"/>
              </a:spcAft>
            </a:pPr>
            <a:r>
              <a:rPr lang="en-US" sz="2000" dirty="0">
                <a:sym typeface="Calibri"/>
              </a:rPr>
              <a:t>Specific information known only to one individual that must be combined with knowledge held by another individual</a:t>
            </a:r>
            <a:endParaRPr sz="2000" dirty="0"/>
          </a:p>
        </p:txBody>
      </p:sp>
      <p:sp>
        <p:nvSpPr>
          <p:cNvPr id="14" name="Shape 2381"/>
          <p:cNvSpPr txBox="1"/>
          <p:nvPr/>
        </p:nvSpPr>
        <p:spPr>
          <a:xfrm>
            <a:off x="7766083" y="1853311"/>
            <a:ext cx="2414818" cy="3317777"/>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600"/>
              </a:spcAft>
              <a:buSzPct val="25000"/>
              <a:buNone/>
              <a:defRPr sz="2400">
                <a:solidFill>
                  <a:srgbClr val="000000"/>
                </a:solidFill>
                <a:latin typeface="Open Sans Semibold"/>
                <a:ea typeface="Calibri"/>
                <a:cs typeface="Open Sans Semibold"/>
              </a:defRPr>
            </a:lvl1pPr>
          </a:lstStyle>
          <a:p>
            <a:pPr>
              <a:spcAft>
                <a:spcPts val="1200"/>
              </a:spcAft>
            </a:pPr>
            <a:r>
              <a:rPr lang="en-US" sz="2000" b="1" dirty="0">
                <a:sym typeface="Calibri"/>
              </a:rPr>
              <a:t>Key Escrow </a:t>
            </a:r>
          </a:p>
          <a:p>
            <a:pPr>
              <a:spcAft>
                <a:spcPts val="1200"/>
              </a:spcAft>
            </a:pPr>
            <a:r>
              <a:rPr lang="en-US" sz="2000" dirty="0">
                <a:sym typeface="Calibri"/>
              </a:rPr>
              <a:t>Storing key with a trusted party</a:t>
            </a:r>
            <a:endParaRPr sz="2000" dirty="0"/>
          </a:p>
        </p:txBody>
      </p:sp>
    </p:spTree>
    <p:extLst>
      <p:ext uri="{BB962C8B-B14F-4D97-AF65-F5344CB8AC3E}">
        <p14:creationId xmlns:p14="http://schemas.microsoft.com/office/powerpoint/2010/main" val="35825741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grpSp>
        <p:nvGrpSpPr>
          <p:cNvPr id="2387" name="Shape 2387"/>
          <p:cNvGrpSpPr/>
          <p:nvPr/>
        </p:nvGrpSpPr>
        <p:grpSpPr>
          <a:xfrm>
            <a:off x="2624480" y="1896533"/>
            <a:ext cx="6912869" cy="3981963"/>
            <a:chOff x="644184" y="16"/>
            <a:chExt cx="6911069" cy="4278280"/>
          </a:xfrm>
        </p:grpSpPr>
        <p:sp>
          <p:nvSpPr>
            <p:cNvPr id="2388" name="Shape 2388"/>
            <p:cNvSpPr/>
            <p:nvPr/>
          </p:nvSpPr>
          <p:spPr>
            <a:xfrm>
              <a:off x="644184" y="16"/>
              <a:ext cx="3290985" cy="1974591"/>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p>
              <a:pPr algn="ctr">
                <a:spcAft>
                  <a:spcPts val="600"/>
                </a:spcAft>
                <a:buSzPct val="25000"/>
              </a:pPr>
              <a:endParaRPr sz="2400">
                <a:solidFill>
                  <a:srgbClr val="000000"/>
                </a:solidFill>
                <a:latin typeface="Open Sans Semibold"/>
                <a:ea typeface="Calibri"/>
                <a:cs typeface="Open Sans Semibold"/>
              </a:endParaRPr>
            </a:p>
          </p:txBody>
        </p:sp>
        <p:sp>
          <p:nvSpPr>
            <p:cNvPr id="2389" name="Shape 2389"/>
            <p:cNvSpPr txBox="1"/>
            <p:nvPr/>
          </p:nvSpPr>
          <p:spPr>
            <a:xfrm>
              <a:off x="644184" y="16"/>
              <a:ext cx="3290985" cy="1974591"/>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600"/>
                </a:spcAft>
                <a:buSzPct val="25000"/>
                <a:buNone/>
                <a:defRPr sz="2400">
                  <a:solidFill>
                    <a:srgbClr val="000000"/>
                  </a:solidFill>
                  <a:latin typeface="Open Sans Semibold"/>
                  <a:ea typeface="Calibri"/>
                  <a:cs typeface="Open Sans Semibold"/>
                </a:defRPr>
              </a:lvl1pPr>
            </a:lstStyle>
            <a:p>
              <a:r>
                <a:rPr lang="en-US" dirty="0">
                  <a:sym typeface="Calibri"/>
                </a:rPr>
                <a:t>Automated key generation</a:t>
              </a:r>
              <a:endParaRPr dirty="0"/>
            </a:p>
          </p:txBody>
        </p:sp>
        <p:sp>
          <p:nvSpPr>
            <p:cNvPr id="2390" name="Shape 2390"/>
            <p:cNvSpPr/>
            <p:nvPr/>
          </p:nvSpPr>
          <p:spPr>
            <a:xfrm>
              <a:off x="4264268" y="16"/>
              <a:ext cx="3290985" cy="1974591"/>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p>
              <a:pPr algn="ctr">
                <a:spcAft>
                  <a:spcPts val="600"/>
                </a:spcAft>
                <a:buSzPct val="25000"/>
              </a:pPr>
              <a:endParaRPr sz="2400">
                <a:solidFill>
                  <a:srgbClr val="000000"/>
                </a:solidFill>
                <a:latin typeface="Open Sans Semibold"/>
                <a:ea typeface="Calibri"/>
                <a:cs typeface="Open Sans Semibold"/>
              </a:endParaRPr>
            </a:p>
          </p:txBody>
        </p:sp>
        <p:sp>
          <p:nvSpPr>
            <p:cNvPr id="2391" name="Shape 2391"/>
            <p:cNvSpPr txBox="1"/>
            <p:nvPr/>
          </p:nvSpPr>
          <p:spPr>
            <a:xfrm>
              <a:off x="4264268" y="16"/>
              <a:ext cx="3290985" cy="1974591"/>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600"/>
                </a:spcAft>
                <a:buSzPct val="25000"/>
                <a:buNone/>
                <a:defRPr sz="2400">
                  <a:solidFill>
                    <a:srgbClr val="000000"/>
                  </a:solidFill>
                  <a:latin typeface="Open Sans Semibold"/>
                  <a:ea typeface="Calibri"/>
                  <a:cs typeface="Open Sans Semibold"/>
                </a:defRPr>
              </a:lvl1pPr>
            </a:lstStyle>
            <a:p>
              <a:r>
                <a:rPr lang="en-US" dirty="0">
                  <a:sym typeface="Calibri"/>
                </a:rPr>
                <a:t>Truly random</a:t>
              </a:r>
              <a:endParaRPr dirty="0"/>
            </a:p>
          </p:txBody>
        </p:sp>
        <p:sp>
          <p:nvSpPr>
            <p:cNvPr id="2392" name="Shape 2392"/>
            <p:cNvSpPr/>
            <p:nvPr/>
          </p:nvSpPr>
          <p:spPr>
            <a:xfrm>
              <a:off x="644184" y="2303705"/>
              <a:ext cx="3290985" cy="1974591"/>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p>
              <a:pPr algn="ctr">
                <a:spcAft>
                  <a:spcPts val="600"/>
                </a:spcAft>
                <a:buSzPct val="25000"/>
              </a:pPr>
              <a:endParaRPr sz="2400">
                <a:solidFill>
                  <a:srgbClr val="000000"/>
                </a:solidFill>
                <a:latin typeface="Open Sans Semibold"/>
                <a:ea typeface="Calibri"/>
                <a:cs typeface="Open Sans Semibold"/>
              </a:endParaRPr>
            </a:p>
          </p:txBody>
        </p:sp>
        <p:sp>
          <p:nvSpPr>
            <p:cNvPr id="2393" name="Shape 2393"/>
            <p:cNvSpPr txBox="1"/>
            <p:nvPr/>
          </p:nvSpPr>
          <p:spPr>
            <a:xfrm>
              <a:off x="644184" y="2303705"/>
              <a:ext cx="3290985" cy="1974591"/>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600"/>
                </a:spcAft>
                <a:buSzPct val="25000"/>
                <a:buNone/>
                <a:defRPr sz="2400">
                  <a:solidFill>
                    <a:srgbClr val="000000"/>
                  </a:solidFill>
                  <a:latin typeface="Open Sans Semibold"/>
                  <a:ea typeface="Calibri"/>
                  <a:cs typeface="Open Sans Semibold"/>
                </a:defRPr>
              </a:lvl1pPr>
            </a:lstStyle>
            <a:p>
              <a:r>
                <a:rPr lang="en-US" dirty="0">
                  <a:sym typeface="Calibri"/>
                </a:rPr>
                <a:t>Random </a:t>
              </a:r>
              <a:endParaRPr dirty="0"/>
            </a:p>
          </p:txBody>
        </p:sp>
        <p:sp>
          <p:nvSpPr>
            <p:cNvPr id="2394" name="Shape 2394"/>
            <p:cNvSpPr/>
            <p:nvPr/>
          </p:nvSpPr>
          <p:spPr>
            <a:xfrm>
              <a:off x="4264268" y="2303705"/>
              <a:ext cx="3290985" cy="1974591"/>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p>
              <a:pPr algn="ctr">
                <a:spcAft>
                  <a:spcPts val="600"/>
                </a:spcAft>
                <a:buSzPct val="25000"/>
              </a:pPr>
              <a:endParaRPr sz="2400">
                <a:solidFill>
                  <a:srgbClr val="000000"/>
                </a:solidFill>
                <a:latin typeface="Open Sans Semibold"/>
                <a:ea typeface="Calibri"/>
                <a:cs typeface="Open Sans Semibold"/>
              </a:endParaRPr>
            </a:p>
          </p:txBody>
        </p:sp>
        <p:sp>
          <p:nvSpPr>
            <p:cNvPr id="2395" name="Shape 2395"/>
            <p:cNvSpPr txBox="1"/>
            <p:nvPr/>
          </p:nvSpPr>
          <p:spPr>
            <a:xfrm>
              <a:off x="4264268" y="2303705"/>
              <a:ext cx="3290985" cy="1974591"/>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600"/>
                </a:spcAft>
                <a:buSzPct val="25000"/>
                <a:buNone/>
                <a:defRPr sz="2400">
                  <a:solidFill>
                    <a:srgbClr val="000000"/>
                  </a:solidFill>
                  <a:latin typeface="Open Sans Semibold"/>
                  <a:ea typeface="Calibri"/>
                  <a:cs typeface="Open Sans Semibold"/>
                </a:defRPr>
              </a:lvl1pPr>
            </a:lstStyle>
            <a:p>
              <a:r>
                <a:rPr lang="en-US" dirty="0">
                  <a:sym typeface="Calibri"/>
                </a:rPr>
                <a:t>Asymmetric key length </a:t>
              </a:r>
              <a:endParaRPr dirty="0"/>
            </a:p>
          </p:txBody>
        </p:sp>
      </p:grpSp>
      <p:sp>
        <p:nvSpPr>
          <p:cNvPr id="12"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Creation of Keys</a:t>
            </a:r>
          </a:p>
        </p:txBody>
      </p:sp>
    </p:spTree>
    <p:extLst>
      <p:ext uri="{BB962C8B-B14F-4D97-AF65-F5344CB8AC3E}">
        <p14:creationId xmlns:p14="http://schemas.microsoft.com/office/powerpoint/2010/main" val="259823662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13" name="Title 1"/>
          <p:cNvSpPr txBox="1">
            <a:spLocks/>
          </p:cNvSpPr>
          <p:nvPr/>
        </p:nvSpPr>
        <p:spPr>
          <a:xfrm>
            <a:off x="1195200" y="559553"/>
            <a:ext cx="10996800"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spc="-100" dirty="0"/>
              <a:t>Key Wrapping and Key Encrypting Keys (KEKs) </a:t>
            </a:r>
          </a:p>
        </p:txBody>
      </p:sp>
      <p:sp>
        <p:nvSpPr>
          <p:cNvPr id="3" name="Content Placeholder 2">
            <a:extLst>
              <a:ext uri="{FF2B5EF4-FFF2-40B4-BE49-F238E27FC236}">
                <a16:creationId xmlns:a16="http://schemas.microsoft.com/office/drawing/2014/main" id="{E9621B84-9047-4CD9-84E6-42E88FE718AC}"/>
              </a:ext>
            </a:extLst>
          </p:cNvPr>
          <p:cNvSpPr>
            <a:spLocks noGrp="1"/>
          </p:cNvSpPr>
          <p:nvPr>
            <p:ph sz="half" idx="10"/>
          </p:nvPr>
        </p:nvSpPr>
        <p:spPr/>
        <p:txBody>
          <a:bodyPr/>
          <a:lstStyle/>
          <a:p>
            <a:pPr lvl="0"/>
            <a:r>
              <a:rPr lang="en-US" dirty="0"/>
              <a:t>KEKs are used as part of key distribution or key exchange </a:t>
            </a:r>
          </a:p>
          <a:p>
            <a:r>
              <a:rPr lang="en-US" spc="-50" dirty="0"/>
              <a:t>The process of using a KEK to protect session keys is called key wrapping</a:t>
            </a:r>
          </a:p>
          <a:p>
            <a:r>
              <a:rPr lang="en-US" dirty="0"/>
              <a:t>Key wrapping uses symmetric ciphers to securely encrypt a plaintext key with associated integrity information and data</a:t>
            </a:r>
          </a:p>
          <a:p>
            <a:pPr lvl="0"/>
            <a:endParaRPr lang="en-US" dirty="0"/>
          </a:p>
          <a:p>
            <a:endParaRPr lang="en-US" dirty="0"/>
          </a:p>
        </p:txBody>
      </p:sp>
    </p:spTree>
    <p:extLst>
      <p:ext uri="{BB962C8B-B14F-4D97-AF65-F5344CB8AC3E}">
        <p14:creationId xmlns:p14="http://schemas.microsoft.com/office/powerpoint/2010/main" val="219941513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4" name="Title 4"/>
          <p:cNvSpPr txBox="1">
            <a:spLocks/>
          </p:cNvSpPr>
          <p:nvPr/>
        </p:nvSpPr>
        <p:spPr>
          <a:xfrm>
            <a:off x="1195201" y="559553"/>
            <a:ext cx="8666723"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Key Distribution</a:t>
            </a:r>
          </a:p>
        </p:txBody>
      </p:sp>
      <p:sp>
        <p:nvSpPr>
          <p:cNvPr id="5" name="Content Placeholder 5"/>
          <p:cNvSpPr>
            <a:spLocks noGrp="1"/>
          </p:cNvSpPr>
          <p:nvPr>
            <p:ph sz="half" idx="10"/>
          </p:nvPr>
        </p:nvSpPr>
        <p:spPr>
          <a:xfrm>
            <a:off x="1158239" y="1812126"/>
            <a:ext cx="10187093" cy="4042574"/>
          </a:xfrm>
          <a:prstGeom prst="rect">
            <a:avLst/>
          </a:prstGeom>
        </p:spPr>
        <p:txBody>
          <a:bodyPr/>
          <a:lstStyle/>
          <a:p>
            <a:pPr lvl="0">
              <a:buFont typeface="Open Sans Semibold" panose="020B0706030804020204" pitchFamily="34" charset="0"/>
              <a:buChar char="•"/>
            </a:pPr>
            <a:r>
              <a:rPr lang="en-US" dirty="0"/>
              <a:t>Keys can be distributed in a number of ways</a:t>
            </a:r>
          </a:p>
          <a:p>
            <a:pPr lvl="0">
              <a:buFont typeface="Open Sans Semibold" panose="020B0706030804020204" pitchFamily="34" charset="0"/>
              <a:buChar char="•"/>
            </a:pPr>
            <a:r>
              <a:rPr lang="en-US" dirty="0"/>
              <a:t>Example: </a:t>
            </a:r>
          </a:p>
          <a:p>
            <a:pPr marL="717550" lvl="1" indent="-358775"/>
            <a:r>
              <a:rPr lang="en-US" dirty="0"/>
              <a:t>Out-of-band key exchange</a:t>
            </a:r>
          </a:p>
          <a:p>
            <a:pPr marL="717550" lvl="1" indent="-358775"/>
            <a:r>
              <a:rPr lang="en-US" dirty="0"/>
              <a:t>Key wrapping</a:t>
            </a:r>
          </a:p>
        </p:txBody>
      </p:sp>
    </p:spTree>
    <p:extLst>
      <p:ext uri="{BB962C8B-B14F-4D97-AF65-F5344CB8AC3E}">
        <p14:creationId xmlns:p14="http://schemas.microsoft.com/office/powerpoint/2010/main" val="210941242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420"/>
        <p:cNvGrpSpPr/>
        <p:nvPr/>
      </p:nvGrpSpPr>
      <p:grpSpPr>
        <a:xfrm>
          <a:off x="0" y="0"/>
          <a:ext cx="0" cy="0"/>
          <a:chOff x="0" y="0"/>
          <a:chExt cx="0" cy="0"/>
        </a:xfrm>
      </p:grpSpPr>
      <p:sp>
        <p:nvSpPr>
          <p:cNvPr id="4" name="Title 4"/>
          <p:cNvSpPr txBox="1">
            <a:spLocks/>
          </p:cNvSpPr>
          <p:nvPr/>
        </p:nvSpPr>
        <p:spPr>
          <a:xfrm>
            <a:off x="1195201" y="559553"/>
            <a:ext cx="8666723"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Key Storage and Destruction</a:t>
            </a:r>
          </a:p>
        </p:txBody>
      </p:sp>
      <p:sp>
        <p:nvSpPr>
          <p:cNvPr id="5" name="Content Placeholder 5"/>
          <p:cNvSpPr>
            <a:spLocks noGrp="1"/>
          </p:cNvSpPr>
          <p:nvPr>
            <p:ph sz="half" idx="10"/>
          </p:nvPr>
        </p:nvSpPr>
        <p:spPr>
          <a:xfrm>
            <a:off x="1158239" y="1812126"/>
            <a:ext cx="10187093" cy="4042574"/>
          </a:xfrm>
          <a:prstGeom prst="rect">
            <a:avLst/>
          </a:prstGeom>
        </p:spPr>
        <p:txBody>
          <a:bodyPr/>
          <a:lstStyle/>
          <a:p>
            <a:pPr marL="0" lvl="0" indent="0">
              <a:buNone/>
            </a:pPr>
            <a:r>
              <a:rPr lang="en-US" dirty="0"/>
              <a:t>Methods for protecting stored keying material include:</a:t>
            </a:r>
          </a:p>
          <a:p>
            <a:pPr lvl="0">
              <a:buFont typeface="Open Sans Semibold" panose="020B0706030804020204" pitchFamily="34" charset="0"/>
              <a:buChar char="•"/>
            </a:pPr>
            <a:r>
              <a:rPr lang="en-US" dirty="0"/>
              <a:t>Trusted, tamperproof hardware security modules</a:t>
            </a:r>
          </a:p>
          <a:p>
            <a:pPr lvl="0">
              <a:buFont typeface="Open Sans Semibold" panose="020B0706030804020204" pitchFamily="34" charset="0"/>
              <a:buChar char="•"/>
            </a:pPr>
            <a:r>
              <a:rPr lang="en-US" dirty="0"/>
              <a:t>Passphrase protected smart cards</a:t>
            </a:r>
          </a:p>
          <a:p>
            <a:pPr lvl="0">
              <a:buFont typeface="Open Sans Semibold" panose="020B0706030804020204" pitchFamily="34" charset="0"/>
              <a:buChar char="•"/>
            </a:pPr>
            <a:r>
              <a:rPr lang="en-US" dirty="0"/>
              <a:t>Key wrapping the session keys using long-term storage KEKs</a:t>
            </a:r>
          </a:p>
          <a:p>
            <a:pPr lvl="0">
              <a:buFont typeface="Open Sans Semibold" panose="020B0706030804020204" pitchFamily="34" charset="0"/>
              <a:buChar char="•"/>
            </a:pPr>
            <a:r>
              <a:rPr lang="en-US" dirty="0"/>
              <a:t>Splitting cipher keys and storing in physically separate storage locations</a:t>
            </a:r>
          </a:p>
          <a:p>
            <a:pPr lvl="0">
              <a:buFont typeface="Open Sans Semibold" panose="020B0706030804020204" pitchFamily="34" charset="0"/>
              <a:buChar char="•"/>
            </a:pPr>
            <a:r>
              <a:rPr lang="en-US" dirty="0"/>
              <a:t>Protecting keys using strong passwords/passphrases, key expiry, and the like</a:t>
            </a:r>
          </a:p>
          <a:p>
            <a:pPr lvl="0">
              <a:buFont typeface="Open Sans Semibold" panose="020B0706030804020204" pitchFamily="34" charset="0"/>
              <a:buChar char="•"/>
            </a:pPr>
            <a:r>
              <a:rPr lang="en-US" dirty="0"/>
              <a:t>At the end of lifecycle of keys, they must be securely destroyed</a:t>
            </a:r>
          </a:p>
        </p:txBody>
      </p:sp>
    </p:spTree>
    <p:extLst>
      <p:ext uri="{BB962C8B-B14F-4D97-AF65-F5344CB8AC3E}">
        <p14:creationId xmlns:p14="http://schemas.microsoft.com/office/powerpoint/2010/main" val="39715261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426"/>
        <p:cNvGrpSpPr/>
        <p:nvPr/>
      </p:nvGrpSpPr>
      <p:grpSpPr>
        <a:xfrm>
          <a:off x="0" y="0"/>
          <a:ext cx="0" cy="0"/>
          <a:chOff x="0" y="0"/>
          <a:chExt cx="0" cy="0"/>
        </a:xfrm>
      </p:grpSpPr>
      <p:sp>
        <p:nvSpPr>
          <p:cNvPr id="4" name="Title 1"/>
          <p:cNvSpPr txBox="1">
            <a:spLocks/>
          </p:cNvSpPr>
          <p:nvPr/>
        </p:nvSpPr>
        <p:spPr>
          <a:xfrm>
            <a:off x="694393" y="3132209"/>
            <a:ext cx="10176807" cy="1362075"/>
          </a:xfrm>
          <a:prstGeom prst="rect">
            <a:avLst/>
          </a:prstGeom>
        </p:spPr>
        <p:txBody>
          <a:bodyPr lIns="130055" tIns="65028" rIns="130055" bIns="65028" anchor="t"/>
          <a:lstStyle>
            <a:lvl1pPr algn="l" defTabSz="457086" rtl="0" eaLnBrk="1" latinLnBrk="0" hangingPunct="1">
              <a:spcBef>
                <a:spcPct val="0"/>
              </a:spcBef>
              <a:buNone/>
              <a:defRPr sz="3000" b="0" kern="1200" cap="none">
                <a:solidFill>
                  <a:srgbClr val="000000"/>
                </a:solidFill>
                <a:latin typeface="Open Sans Semibold"/>
                <a:ea typeface="+mj-ea"/>
                <a:cs typeface="Open Sans Semibold"/>
              </a:defRPr>
            </a:lvl1pPr>
          </a:lstStyle>
          <a:p>
            <a:r>
              <a:rPr lang="en-US" dirty="0"/>
              <a:t>Cryptanalysis – Methods of Cryptanalytic Attacks</a:t>
            </a:r>
          </a:p>
        </p:txBody>
      </p:sp>
    </p:spTree>
    <p:extLst>
      <p:ext uri="{BB962C8B-B14F-4D97-AF65-F5344CB8AC3E}">
        <p14:creationId xmlns:p14="http://schemas.microsoft.com/office/powerpoint/2010/main" val="161939895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4" name="Title 4"/>
          <p:cNvSpPr txBox="1">
            <a:spLocks/>
          </p:cNvSpPr>
          <p:nvPr/>
        </p:nvSpPr>
        <p:spPr>
          <a:xfrm>
            <a:off x="1195201" y="559553"/>
            <a:ext cx="8666723"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Activity: Cryptanalytic Attacks</a:t>
            </a:r>
          </a:p>
        </p:txBody>
      </p:sp>
      <p:sp>
        <p:nvSpPr>
          <p:cNvPr id="5" name="Content Placeholder 5"/>
          <p:cNvSpPr>
            <a:spLocks noGrp="1"/>
          </p:cNvSpPr>
          <p:nvPr>
            <p:ph sz="half" idx="10"/>
          </p:nvPr>
        </p:nvSpPr>
        <p:spPr>
          <a:xfrm>
            <a:off x="1158240" y="1812126"/>
            <a:ext cx="10038080" cy="4042574"/>
          </a:xfrm>
          <a:prstGeom prst="rect">
            <a:avLst/>
          </a:prstGeom>
        </p:spPr>
        <p:txBody>
          <a:bodyPr/>
          <a:lstStyle/>
          <a:p>
            <a:pPr marL="0" indent="0">
              <a:buClrTx/>
              <a:buSzPct val="100000"/>
              <a:buNone/>
            </a:pPr>
            <a:r>
              <a:rPr lang="en-US" b="1" dirty="0"/>
              <a:t>INSTRUCTIONS </a:t>
            </a:r>
          </a:p>
          <a:p>
            <a:pPr marL="0" indent="0">
              <a:buClrTx/>
              <a:buSzPct val="100000"/>
              <a:buNone/>
            </a:pPr>
            <a:r>
              <a:rPr lang="en-US" dirty="0"/>
              <a:t>As we discuss each of the attacks, complete the table.</a:t>
            </a:r>
          </a:p>
          <a:p>
            <a:pPr marL="541338" indent="-541338">
              <a:buClrTx/>
              <a:buSzPct val="100000"/>
              <a:buFont typeface="+mj-lt"/>
              <a:buAutoNum type="arabicPeriod"/>
            </a:pPr>
            <a:endParaRPr lang="en-US" dirty="0"/>
          </a:p>
        </p:txBody>
      </p:sp>
      <p:pic>
        <p:nvPicPr>
          <p:cNvPr id="6" name="Picture 5" descr="group-activity-green.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84" y="866107"/>
            <a:ext cx="1067978" cy="667486"/>
          </a:xfrm>
          <a:prstGeom prst="rect">
            <a:avLst/>
          </a:prstGeom>
        </p:spPr>
      </p:pic>
    </p:spTree>
    <p:extLst>
      <p:ext uri="{BB962C8B-B14F-4D97-AF65-F5344CB8AC3E}">
        <p14:creationId xmlns:p14="http://schemas.microsoft.com/office/powerpoint/2010/main" val="214961897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3" name="Shape 2443"/>
          <p:cNvSpPr/>
          <p:nvPr/>
        </p:nvSpPr>
        <p:spPr>
          <a:xfrm>
            <a:off x="664833" y="5065103"/>
            <a:ext cx="6850647"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Open Sans Semibold"/>
                <a:ea typeface="Calibri"/>
                <a:cs typeface="Open Sans Semibold"/>
                <a:sym typeface="Calibri"/>
              </a:rPr>
              <a:t>Supercomputer: No. of combination checks per second = (10.51 x 10</a:t>
            </a:r>
            <a:r>
              <a:rPr lang="en-US" sz="1800" baseline="30000" dirty="0">
                <a:solidFill>
                  <a:schemeClr val="dk1"/>
                </a:solidFill>
                <a:latin typeface="Open Sans Semibold"/>
                <a:ea typeface="Calibri"/>
                <a:cs typeface="Open Sans Semibold"/>
                <a:sym typeface="Calibri"/>
              </a:rPr>
              <a:t>15</a:t>
            </a:r>
            <a:r>
              <a:rPr lang="en-US" sz="1800" dirty="0">
                <a:solidFill>
                  <a:schemeClr val="dk1"/>
                </a:solidFill>
                <a:latin typeface="Open Sans Semibold"/>
                <a:ea typeface="Calibri"/>
                <a:cs typeface="Open Sans Semibold"/>
                <a:sym typeface="Calibri"/>
              </a:rPr>
              <a:t>) / 1000 = 10.51 x 10</a:t>
            </a:r>
            <a:r>
              <a:rPr lang="en-US" sz="1800" baseline="30000" dirty="0">
                <a:solidFill>
                  <a:schemeClr val="dk1"/>
                </a:solidFill>
                <a:latin typeface="Open Sans Semibold"/>
                <a:ea typeface="Calibri"/>
                <a:cs typeface="Open Sans Semibold"/>
                <a:sym typeface="Calibri"/>
              </a:rPr>
              <a:t>12</a:t>
            </a:r>
            <a:endParaRPr sz="1800" dirty="0">
              <a:solidFill>
                <a:schemeClr val="dk1"/>
              </a:solidFill>
              <a:latin typeface="Open Sans Semibold"/>
              <a:ea typeface="Calibri"/>
              <a:cs typeface="Open Sans Semibold"/>
              <a:sym typeface="Calibri"/>
            </a:endParaRPr>
          </a:p>
        </p:txBody>
      </p:sp>
      <p:graphicFrame>
        <p:nvGraphicFramePr>
          <p:cNvPr id="2444" name="Shape 2444"/>
          <p:cNvGraphicFramePr/>
          <p:nvPr>
            <p:extLst>
              <p:ext uri="{D42A27DB-BD31-4B8C-83A1-F6EECF244321}">
                <p14:modId xmlns:p14="http://schemas.microsoft.com/office/powerpoint/2010/main" val="1667100632"/>
              </p:ext>
            </p:extLst>
          </p:nvPr>
        </p:nvGraphicFramePr>
        <p:xfrm>
          <a:off x="7975600" y="1473199"/>
          <a:ext cx="4014813" cy="4588934"/>
        </p:xfrm>
        <a:graphic>
          <a:graphicData uri="http://schemas.openxmlformats.org/drawingml/2006/table">
            <a:tbl>
              <a:tblPr>
                <a:noFill/>
              </a:tblPr>
              <a:tblGrid>
                <a:gridCol w="4014813">
                  <a:extLst>
                    <a:ext uri="{9D8B030D-6E8A-4147-A177-3AD203B41FA5}">
                      <a16:colId xmlns:a16="http://schemas.microsoft.com/office/drawing/2014/main" val="20000"/>
                    </a:ext>
                  </a:extLst>
                </a:gridCol>
              </a:tblGrid>
              <a:tr h="4588934">
                <a:tc>
                  <a:txBody>
                    <a:bodyPr/>
                    <a:lstStyle/>
                    <a:p>
                      <a:pPr marL="0" marR="0" lvl="0" indent="0" algn="l" rtl="0">
                        <a:spcBef>
                          <a:spcPts val="0"/>
                        </a:spcBef>
                        <a:spcAft>
                          <a:spcPts val="0"/>
                        </a:spcAft>
                        <a:buNone/>
                      </a:pPr>
                      <a:r>
                        <a:rPr lang="en-US" sz="1800" b="0" i="1" u="none" strike="noStrike" dirty="0">
                          <a:solidFill>
                            <a:schemeClr val="bg1"/>
                          </a:solidFill>
                          <a:latin typeface="Open Sans Semibold"/>
                          <a:ea typeface="Arial"/>
                          <a:cs typeface="Open Sans Semibold"/>
                          <a:sym typeface="Arial"/>
                        </a:rPr>
                        <a:t>If you assume:</a:t>
                      </a:r>
                      <a:endParaRPr sz="1800" dirty="0">
                        <a:solidFill>
                          <a:schemeClr val="bg1"/>
                        </a:solidFill>
                        <a:latin typeface="Open Sans Semibold"/>
                        <a:cs typeface="Open Sans Semibold"/>
                      </a:endParaRPr>
                    </a:p>
                    <a:p>
                      <a:pPr marL="184150" marR="0" lvl="0" indent="-166688" algn="l" rtl="0">
                        <a:spcBef>
                          <a:spcPts val="0"/>
                        </a:spcBef>
                        <a:spcAft>
                          <a:spcPts val="0"/>
                        </a:spcAft>
                        <a:buClr>
                          <a:schemeClr val="bg1"/>
                        </a:buClr>
                        <a:buSzPct val="120000"/>
                        <a:buFont typeface="Arial"/>
                        <a:buChar char="•"/>
                      </a:pPr>
                      <a:r>
                        <a:rPr lang="en-US" sz="1800" b="0" i="1" u="none" strike="noStrike" dirty="0">
                          <a:solidFill>
                            <a:schemeClr val="bg1"/>
                          </a:solidFill>
                          <a:latin typeface="Open Sans Semibold"/>
                          <a:ea typeface="Arial"/>
                          <a:cs typeface="Open Sans Semibold"/>
                          <a:sym typeface="Arial"/>
                        </a:rPr>
                        <a:t>Every person on the planet owns 10 computers.</a:t>
                      </a:r>
                      <a:endParaRPr sz="1800" dirty="0">
                        <a:solidFill>
                          <a:schemeClr val="bg1"/>
                        </a:solidFill>
                        <a:latin typeface="Open Sans Semibold"/>
                        <a:cs typeface="Open Sans Semibold"/>
                      </a:endParaRPr>
                    </a:p>
                    <a:p>
                      <a:pPr marL="184150" marR="0" lvl="0" indent="-166688" algn="l" rtl="0">
                        <a:spcBef>
                          <a:spcPts val="0"/>
                        </a:spcBef>
                        <a:spcAft>
                          <a:spcPts val="0"/>
                        </a:spcAft>
                        <a:buClr>
                          <a:schemeClr val="bg1"/>
                        </a:buClr>
                        <a:buSzPct val="120000"/>
                        <a:buFont typeface="Arial"/>
                        <a:buChar char="•"/>
                      </a:pPr>
                      <a:r>
                        <a:rPr lang="en-US" sz="1800" b="0" i="1" u="none" strike="noStrike" dirty="0">
                          <a:solidFill>
                            <a:schemeClr val="bg1"/>
                          </a:solidFill>
                          <a:latin typeface="Open Sans Semibold"/>
                          <a:ea typeface="Arial"/>
                          <a:cs typeface="Open Sans Semibold"/>
                          <a:sym typeface="Arial"/>
                        </a:rPr>
                        <a:t>There are 7 billion people on the planet.</a:t>
                      </a:r>
                      <a:endParaRPr sz="1800" dirty="0">
                        <a:solidFill>
                          <a:schemeClr val="bg1"/>
                        </a:solidFill>
                        <a:latin typeface="Open Sans Semibold"/>
                        <a:cs typeface="Open Sans Semibold"/>
                      </a:endParaRPr>
                    </a:p>
                    <a:p>
                      <a:pPr marL="184150" marR="0" lvl="0" indent="-166688" algn="l" rtl="0">
                        <a:spcBef>
                          <a:spcPts val="0"/>
                        </a:spcBef>
                        <a:spcAft>
                          <a:spcPts val="0"/>
                        </a:spcAft>
                        <a:buClr>
                          <a:schemeClr val="bg1"/>
                        </a:buClr>
                        <a:buSzPct val="120000"/>
                        <a:buFont typeface="Arial"/>
                        <a:buChar char="•"/>
                      </a:pPr>
                      <a:r>
                        <a:rPr lang="en-US" sz="1800" b="0" i="1" u="none" strike="noStrike" dirty="0">
                          <a:solidFill>
                            <a:schemeClr val="bg1"/>
                          </a:solidFill>
                          <a:latin typeface="Open Sans Semibold"/>
                          <a:ea typeface="Arial"/>
                          <a:cs typeface="Open Sans Semibold"/>
                          <a:sym typeface="Arial"/>
                        </a:rPr>
                        <a:t>Each of these computers can test 1 billion key combinations per second.</a:t>
                      </a:r>
                      <a:endParaRPr sz="1800" dirty="0">
                        <a:solidFill>
                          <a:schemeClr val="bg1"/>
                        </a:solidFill>
                        <a:latin typeface="Open Sans Semibold"/>
                        <a:cs typeface="Open Sans Semibold"/>
                      </a:endParaRPr>
                    </a:p>
                    <a:p>
                      <a:pPr marL="184150" marR="0" lvl="0" indent="-166688" algn="l" rtl="0">
                        <a:spcBef>
                          <a:spcPts val="0"/>
                        </a:spcBef>
                        <a:spcAft>
                          <a:spcPts val="0"/>
                        </a:spcAft>
                        <a:buClr>
                          <a:schemeClr val="bg1"/>
                        </a:buClr>
                        <a:buSzPct val="120000"/>
                        <a:buFont typeface="Arial"/>
                        <a:buChar char="•"/>
                      </a:pPr>
                      <a:r>
                        <a:rPr lang="en-US" sz="1800" b="0" i="1" u="none" strike="noStrike" dirty="0">
                          <a:solidFill>
                            <a:schemeClr val="bg1"/>
                          </a:solidFill>
                          <a:latin typeface="Open Sans Semibold"/>
                          <a:ea typeface="Arial"/>
                          <a:cs typeface="Open Sans Semibold"/>
                          <a:sym typeface="Arial"/>
                        </a:rPr>
                        <a:t>On average, you can crack the key after testing 50% of the possibilities.</a:t>
                      </a:r>
                      <a:endParaRPr sz="1800" dirty="0">
                        <a:solidFill>
                          <a:schemeClr val="bg1"/>
                        </a:solidFill>
                        <a:latin typeface="Open Sans Semibold"/>
                        <a:cs typeface="Open Sans Semibold"/>
                      </a:endParaRPr>
                    </a:p>
                    <a:p>
                      <a:pPr marL="0" marR="0" lvl="0" indent="0" algn="l" rtl="0">
                        <a:spcBef>
                          <a:spcPts val="0"/>
                        </a:spcBef>
                        <a:spcAft>
                          <a:spcPts val="0"/>
                        </a:spcAft>
                        <a:buNone/>
                      </a:pPr>
                      <a:r>
                        <a:rPr lang="en-US" sz="1800" b="0" i="1" u="none" strike="noStrike" dirty="0">
                          <a:solidFill>
                            <a:schemeClr val="bg1"/>
                          </a:solidFill>
                          <a:latin typeface="Open Sans Semibold"/>
                          <a:ea typeface="Arial"/>
                          <a:cs typeface="Open Sans Semibold"/>
                          <a:sym typeface="Arial"/>
                        </a:rPr>
                        <a:t>Then the earth's population can crack one encryption key in 77,000,000,000,000,000,000,000,000 years!</a:t>
                      </a:r>
                      <a:endParaRPr sz="1800" b="0" u="none" strike="noStrike" dirty="0">
                        <a:solidFill>
                          <a:schemeClr val="bg1"/>
                        </a:solidFill>
                        <a:latin typeface="Open Sans Semibold"/>
                        <a:ea typeface="Arial"/>
                        <a:cs typeface="Open Sans Semibold"/>
                        <a:sym typeface="Arial"/>
                      </a:endParaRPr>
                    </a:p>
                  </a:txBody>
                  <a:tcPr marL="365760" marR="365760" marT="91440" marB="91440" anchor="ct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rgbClr val="006F53"/>
                    </a:solidFill>
                  </a:tcPr>
                </a:tc>
                <a:extLst>
                  <a:ext uri="{0D108BD9-81ED-4DB2-BD59-A6C34878D82A}">
                    <a16:rowId xmlns:a16="http://schemas.microsoft.com/office/drawing/2014/main" val="10000"/>
                  </a:ext>
                </a:extLst>
              </a:tr>
            </a:tbl>
          </a:graphicData>
        </a:graphic>
      </p:graphicFrame>
      <p:sp>
        <p:nvSpPr>
          <p:cNvPr id="2445" name="Shape 2445"/>
          <p:cNvSpPr/>
          <p:nvPr/>
        </p:nvSpPr>
        <p:spPr>
          <a:xfrm>
            <a:off x="664831" y="5683873"/>
            <a:ext cx="7226102" cy="4121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Open Sans Semibold"/>
                <a:ea typeface="Calibri"/>
                <a:cs typeface="Open Sans Semibold"/>
                <a:sym typeface="Calibri"/>
              </a:rPr>
              <a:t>https://www.eetimes.com/document.asp?doc_id=1279619</a:t>
            </a:r>
            <a:endParaRPr dirty="0">
              <a:latin typeface="Open Sans Semibold"/>
              <a:cs typeface="Open Sans Semibold"/>
            </a:endParaRPr>
          </a:p>
        </p:txBody>
      </p:sp>
      <p:sp>
        <p:nvSpPr>
          <p:cNvPr id="8" name="Title 4"/>
          <p:cNvSpPr txBox="1">
            <a:spLocks/>
          </p:cNvSpPr>
          <p:nvPr/>
        </p:nvSpPr>
        <p:spPr>
          <a:xfrm>
            <a:off x="1195201" y="559553"/>
            <a:ext cx="8666723"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Brute Force Attacks</a:t>
            </a:r>
          </a:p>
        </p:txBody>
      </p:sp>
      <p:graphicFrame>
        <p:nvGraphicFramePr>
          <p:cNvPr id="10" name="Table 9"/>
          <p:cNvGraphicFramePr>
            <a:graphicFrameLocks noGrp="1"/>
          </p:cNvGraphicFramePr>
          <p:nvPr>
            <p:extLst>
              <p:ext uri="{D42A27DB-BD31-4B8C-83A1-F6EECF244321}">
                <p14:modId xmlns:p14="http://schemas.microsoft.com/office/powerpoint/2010/main" val="1642983657"/>
              </p:ext>
            </p:extLst>
          </p:nvPr>
        </p:nvGraphicFramePr>
        <p:xfrm>
          <a:off x="821764" y="1705784"/>
          <a:ext cx="3541059" cy="3244106"/>
        </p:xfrm>
        <a:graphic>
          <a:graphicData uri="http://schemas.openxmlformats.org/drawingml/2006/table">
            <a:tbl>
              <a:tblPr firstRow="1" bandRow="1">
                <a:tableStyleId>{2D5ABB26-0587-4C30-8999-92F81FD0307C}</a:tableStyleId>
              </a:tblPr>
              <a:tblGrid>
                <a:gridCol w="1628589">
                  <a:extLst>
                    <a:ext uri="{9D8B030D-6E8A-4147-A177-3AD203B41FA5}">
                      <a16:colId xmlns:a16="http://schemas.microsoft.com/office/drawing/2014/main" val="20000"/>
                    </a:ext>
                  </a:extLst>
                </a:gridCol>
                <a:gridCol w="1912470">
                  <a:extLst>
                    <a:ext uri="{9D8B030D-6E8A-4147-A177-3AD203B41FA5}">
                      <a16:colId xmlns:a16="http://schemas.microsoft.com/office/drawing/2014/main" val="20001"/>
                    </a:ext>
                  </a:extLst>
                </a:gridCol>
              </a:tblGrid>
              <a:tr h="377532">
                <a:tc>
                  <a:txBody>
                    <a:bodyPr/>
                    <a:lstStyle/>
                    <a:p>
                      <a:r>
                        <a:rPr lang="en-US" sz="1400" b="1" kern="1200" dirty="0">
                          <a:solidFill>
                            <a:schemeClr val="tx1"/>
                          </a:solidFill>
                          <a:latin typeface="Open Sans Semibold"/>
                          <a:ea typeface="+mn-ea"/>
                          <a:cs typeface="Open Sans Semibold"/>
                        </a:rPr>
                        <a:t>Key</a:t>
                      </a:r>
                      <a:r>
                        <a:rPr lang="en-US" sz="1400" b="1" dirty="0">
                          <a:latin typeface="Open Sans Semibold"/>
                          <a:cs typeface="Open Sans Semibold"/>
                        </a:rPr>
                        <a:t> </a:t>
                      </a:r>
                      <a:r>
                        <a:rPr lang="en-US" sz="1400" b="1" kern="1200" dirty="0">
                          <a:solidFill>
                            <a:schemeClr val="tx1"/>
                          </a:solidFill>
                          <a:latin typeface="Open Sans Semibold"/>
                          <a:ea typeface="+mn-ea"/>
                          <a:cs typeface="Open Sans Semibold"/>
                        </a:rPr>
                        <a:t>Size</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98989"/>
                    </a:solidFill>
                  </a:tcPr>
                </a:tc>
                <a:tc>
                  <a:txBody>
                    <a:bodyPr/>
                    <a:lstStyle/>
                    <a:p>
                      <a:r>
                        <a:rPr lang="en-US" sz="1400" b="1" kern="1200" dirty="0">
                          <a:solidFill>
                            <a:schemeClr val="tx1"/>
                          </a:solidFill>
                          <a:latin typeface="Open Sans Semibold"/>
                          <a:ea typeface="+mn-ea"/>
                          <a:cs typeface="Open Sans Semibold"/>
                        </a:rPr>
                        <a:t>Possible</a:t>
                      </a:r>
                      <a:r>
                        <a:rPr lang="en-US" sz="1400" b="1" dirty="0">
                          <a:latin typeface="Open Sans Semibold"/>
                          <a:cs typeface="Open Sans Semibold"/>
                        </a:rPr>
                        <a:t> </a:t>
                      </a:r>
                      <a:r>
                        <a:rPr lang="en-US" sz="1400" b="1" kern="1200" dirty="0">
                          <a:solidFill>
                            <a:schemeClr val="tx1"/>
                          </a:solidFill>
                          <a:latin typeface="Open Sans Semibold"/>
                          <a:ea typeface="+mn-ea"/>
                          <a:cs typeface="Open Sans Semibold"/>
                        </a:rPr>
                        <a:t>combinations</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98989"/>
                    </a:solidFill>
                  </a:tcPr>
                </a:tc>
                <a:extLst>
                  <a:ext uri="{0D108BD9-81ED-4DB2-BD59-A6C34878D82A}">
                    <a16:rowId xmlns:a16="http://schemas.microsoft.com/office/drawing/2014/main" val="10000"/>
                  </a:ext>
                </a:extLst>
              </a:tr>
              <a:tr h="256126">
                <a:tc>
                  <a:txBody>
                    <a:bodyPr/>
                    <a:lstStyle/>
                    <a:p>
                      <a:r>
                        <a:rPr lang="en-US" sz="1400" dirty="0">
                          <a:latin typeface="Open Sans Semibold"/>
                          <a:cs typeface="Open Sans Semibold"/>
                        </a:rPr>
                        <a:t>1-</a:t>
                      </a:r>
                      <a:r>
                        <a:rPr lang="en-US" sz="1400" kern="1200" dirty="0">
                          <a:solidFill>
                            <a:schemeClr val="tx1"/>
                          </a:solidFill>
                          <a:latin typeface="Open Sans Semibold"/>
                          <a:ea typeface="+mn-ea"/>
                          <a:cs typeface="Open Sans Semibold"/>
                        </a:rPr>
                        <a:t>bit</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latin typeface="Open Sans Semibold"/>
                          <a:cs typeface="Open Sans Semibold"/>
                        </a:rPr>
                        <a:t>2</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256126">
                <a:tc>
                  <a:txBody>
                    <a:bodyPr/>
                    <a:lstStyle/>
                    <a:p>
                      <a:r>
                        <a:rPr lang="en-US" sz="1400" dirty="0">
                          <a:latin typeface="Open Sans Semibold"/>
                          <a:cs typeface="Open Sans Semibold"/>
                        </a:rPr>
                        <a:t>2-bit</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latin typeface="Open Sans Semibold"/>
                          <a:cs typeface="Open Sans Semibold"/>
                        </a:rPr>
                        <a:t>4</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256126">
                <a:tc>
                  <a:txBody>
                    <a:bodyPr/>
                    <a:lstStyle/>
                    <a:p>
                      <a:r>
                        <a:rPr lang="en-US" sz="1400" dirty="0">
                          <a:latin typeface="Open Sans Semibold"/>
                          <a:cs typeface="Open Sans Semibold"/>
                        </a:rPr>
                        <a:t>4-bit</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latin typeface="Open Sans Semibold"/>
                          <a:cs typeface="Open Sans Semibold"/>
                        </a:rPr>
                        <a:t>16</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r h="256126">
                <a:tc>
                  <a:txBody>
                    <a:bodyPr/>
                    <a:lstStyle/>
                    <a:p>
                      <a:r>
                        <a:rPr lang="en-US" sz="1400" dirty="0">
                          <a:latin typeface="Open Sans Semibold"/>
                          <a:cs typeface="Open Sans Semibold"/>
                        </a:rPr>
                        <a:t>8-bit</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latin typeface="Open Sans Semibold"/>
                          <a:cs typeface="Open Sans Semibold"/>
                        </a:rPr>
                        <a:t>256</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r h="256126">
                <a:tc>
                  <a:txBody>
                    <a:bodyPr/>
                    <a:lstStyle/>
                    <a:p>
                      <a:r>
                        <a:rPr lang="en-US" sz="1400" dirty="0">
                          <a:latin typeface="Open Sans Semibold"/>
                          <a:cs typeface="Open Sans Semibold"/>
                        </a:rPr>
                        <a:t>16-bit</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latin typeface="Open Sans Semibold"/>
                          <a:cs typeface="Open Sans Semibold"/>
                        </a:rPr>
                        <a:t>65536</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5"/>
                  </a:ext>
                </a:extLst>
              </a:tr>
              <a:tr h="256126">
                <a:tc>
                  <a:txBody>
                    <a:bodyPr/>
                    <a:lstStyle/>
                    <a:p>
                      <a:r>
                        <a:rPr lang="en-US" sz="1400" dirty="0">
                          <a:latin typeface="Open Sans Semibold"/>
                          <a:cs typeface="Open Sans Semibold"/>
                        </a:rPr>
                        <a:t>32-bit</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latin typeface="Open Sans Semibold"/>
                          <a:cs typeface="Open Sans Semibold"/>
                        </a:rPr>
                        <a:t>4.2 x 10</a:t>
                      </a:r>
                      <a:r>
                        <a:rPr lang="en-US" sz="1400" baseline="30000" dirty="0">
                          <a:latin typeface="Open Sans Semibold"/>
                          <a:cs typeface="Open Sans Semibold"/>
                        </a:rPr>
                        <a:t>9</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6"/>
                  </a:ext>
                </a:extLst>
              </a:tr>
              <a:tr h="256126">
                <a:tc>
                  <a:txBody>
                    <a:bodyPr/>
                    <a:lstStyle/>
                    <a:p>
                      <a:r>
                        <a:rPr lang="en-US" sz="1400" dirty="0">
                          <a:latin typeface="Open Sans Semibold"/>
                          <a:cs typeface="Open Sans Semibold"/>
                        </a:rPr>
                        <a:t>56-bit (DES)</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457086" rtl="0" eaLnBrk="1" fontAlgn="auto" latinLnBrk="0" hangingPunct="1">
                        <a:lnSpc>
                          <a:spcPct val="100000"/>
                        </a:lnSpc>
                        <a:spcBef>
                          <a:spcPts val="0"/>
                        </a:spcBef>
                        <a:spcAft>
                          <a:spcPts val="0"/>
                        </a:spcAft>
                        <a:buClrTx/>
                        <a:buSzTx/>
                        <a:buFontTx/>
                        <a:buNone/>
                        <a:tabLst/>
                        <a:defRPr/>
                      </a:pPr>
                      <a:r>
                        <a:rPr lang="en-US" sz="1400" dirty="0">
                          <a:latin typeface="Open Sans Semibold"/>
                          <a:cs typeface="Open Sans Semibold"/>
                        </a:rPr>
                        <a:t>7.2 x 10</a:t>
                      </a:r>
                      <a:r>
                        <a:rPr lang="en-US" sz="1400" baseline="30000" dirty="0">
                          <a:latin typeface="Open Sans Semibold"/>
                          <a:cs typeface="Open Sans Semibold"/>
                        </a:rPr>
                        <a:t>16</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7"/>
                  </a:ext>
                </a:extLst>
              </a:tr>
              <a:tr h="256126">
                <a:tc>
                  <a:txBody>
                    <a:bodyPr/>
                    <a:lstStyle/>
                    <a:p>
                      <a:r>
                        <a:rPr lang="en-US" sz="1400" dirty="0">
                          <a:latin typeface="Open Sans Semibold"/>
                          <a:cs typeface="Open Sans Semibold"/>
                        </a:rPr>
                        <a:t>64-bit</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457086" rtl="0" eaLnBrk="1" fontAlgn="auto" latinLnBrk="0" hangingPunct="1">
                        <a:lnSpc>
                          <a:spcPct val="100000"/>
                        </a:lnSpc>
                        <a:spcBef>
                          <a:spcPts val="0"/>
                        </a:spcBef>
                        <a:spcAft>
                          <a:spcPts val="0"/>
                        </a:spcAft>
                        <a:buClrTx/>
                        <a:buSzTx/>
                        <a:buFontTx/>
                        <a:buNone/>
                        <a:tabLst/>
                        <a:defRPr/>
                      </a:pPr>
                      <a:r>
                        <a:rPr lang="en-US" sz="1400" dirty="0">
                          <a:latin typeface="Open Sans Semibold"/>
                          <a:cs typeface="Open Sans Semibold"/>
                        </a:rPr>
                        <a:t>1.8 x 10</a:t>
                      </a:r>
                      <a:r>
                        <a:rPr lang="en-US" sz="1400" baseline="30000" dirty="0">
                          <a:latin typeface="Open Sans Semibold"/>
                          <a:cs typeface="Open Sans Semibold"/>
                        </a:rPr>
                        <a:t>19</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8"/>
                  </a:ext>
                </a:extLst>
              </a:tr>
              <a:tr h="256126">
                <a:tc>
                  <a:txBody>
                    <a:bodyPr/>
                    <a:lstStyle/>
                    <a:p>
                      <a:r>
                        <a:rPr lang="en-US" sz="1400" dirty="0">
                          <a:latin typeface="Open Sans Semibold"/>
                          <a:cs typeface="Open Sans Semibold"/>
                        </a:rPr>
                        <a:t>128-bit</a:t>
                      </a:r>
                      <a:r>
                        <a:rPr lang="en-US" sz="1400" baseline="0" dirty="0">
                          <a:latin typeface="Open Sans Semibold"/>
                          <a:cs typeface="Open Sans Semibold"/>
                        </a:rPr>
                        <a:t> (AES)</a:t>
                      </a:r>
                      <a:endParaRPr lang="en-US" sz="1400" dirty="0">
                        <a:latin typeface="Open Sans Semibold"/>
                        <a:cs typeface="Open Sans Semibold"/>
                      </a:endParaRP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457086" rtl="0" eaLnBrk="1" fontAlgn="auto" latinLnBrk="0" hangingPunct="1">
                        <a:lnSpc>
                          <a:spcPct val="100000"/>
                        </a:lnSpc>
                        <a:spcBef>
                          <a:spcPts val="0"/>
                        </a:spcBef>
                        <a:spcAft>
                          <a:spcPts val="0"/>
                        </a:spcAft>
                        <a:buClrTx/>
                        <a:buSzTx/>
                        <a:buFontTx/>
                        <a:buNone/>
                        <a:tabLst/>
                        <a:defRPr/>
                      </a:pPr>
                      <a:r>
                        <a:rPr lang="en-US" sz="1400" dirty="0">
                          <a:latin typeface="Open Sans Semibold"/>
                          <a:cs typeface="Open Sans Semibold"/>
                        </a:rPr>
                        <a:t>3.4 x 10</a:t>
                      </a:r>
                      <a:r>
                        <a:rPr lang="en-US" sz="1400" baseline="30000" dirty="0">
                          <a:latin typeface="Open Sans Semibold"/>
                          <a:cs typeface="Open Sans Semibold"/>
                        </a:rPr>
                        <a:t>38</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9"/>
                  </a:ext>
                </a:extLst>
              </a:tr>
              <a:tr h="256126">
                <a:tc>
                  <a:txBody>
                    <a:bodyPr/>
                    <a:lstStyle/>
                    <a:p>
                      <a:r>
                        <a:rPr lang="en-US" sz="1400" dirty="0">
                          <a:latin typeface="Open Sans Semibold"/>
                          <a:cs typeface="Open Sans Semibold"/>
                        </a:rPr>
                        <a:t>192-bit (AES)</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457086" rtl="0" eaLnBrk="1" fontAlgn="auto" latinLnBrk="0" hangingPunct="1">
                        <a:lnSpc>
                          <a:spcPct val="100000"/>
                        </a:lnSpc>
                        <a:spcBef>
                          <a:spcPts val="0"/>
                        </a:spcBef>
                        <a:spcAft>
                          <a:spcPts val="0"/>
                        </a:spcAft>
                        <a:buClrTx/>
                        <a:buSzTx/>
                        <a:buFontTx/>
                        <a:buNone/>
                        <a:tabLst/>
                        <a:defRPr/>
                      </a:pPr>
                      <a:r>
                        <a:rPr lang="en-US" sz="1400" dirty="0">
                          <a:latin typeface="Open Sans Semibold"/>
                          <a:cs typeface="Open Sans Semibold"/>
                        </a:rPr>
                        <a:t>6.2 x 10</a:t>
                      </a:r>
                      <a:r>
                        <a:rPr lang="en-US" sz="1400" baseline="30000" dirty="0">
                          <a:latin typeface="Open Sans Semibold"/>
                          <a:cs typeface="Open Sans Semibold"/>
                        </a:rPr>
                        <a:t>57</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10"/>
                  </a:ext>
                </a:extLst>
              </a:tr>
              <a:tr h="256126">
                <a:tc>
                  <a:txBody>
                    <a:bodyPr/>
                    <a:lstStyle/>
                    <a:p>
                      <a:r>
                        <a:rPr lang="en-US" sz="1400" dirty="0">
                          <a:latin typeface="Open Sans Semibold"/>
                          <a:cs typeface="Open Sans Semibold"/>
                        </a:rPr>
                        <a:t>256-bit (AES)</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457086" rtl="0" eaLnBrk="1" fontAlgn="auto" latinLnBrk="0" hangingPunct="1">
                        <a:lnSpc>
                          <a:spcPct val="100000"/>
                        </a:lnSpc>
                        <a:spcBef>
                          <a:spcPts val="0"/>
                        </a:spcBef>
                        <a:spcAft>
                          <a:spcPts val="0"/>
                        </a:spcAft>
                        <a:buClrTx/>
                        <a:buSzTx/>
                        <a:buFontTx/>
                        <a:buNone/>
                        <a:tabLst/>
                        <a:defRPr/>
                      </a:pPr>
                      <a:r>
                        <a:rPr lang="en-US" sz="1400" dirty="0">
                          <a:latin typeface="Open Sans Semibold"/>
                          <a:cs typeface="Open Sans Semibold"/>
                        </a:rPr>
                        <a:t>1.1 x 10</a:t>
                      </a:r>
                      <a:r>
                        <a:rPr lang="en-US" sz="1400" baseline="30000" dirty="0">
                          <a:latin typeface="Open Sans Semibold"/>
                          <a:cs typeface="Open Sans Semibold"/>
                        </a:rPr>
                        <a:t>77</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650263913"/>
              </p:ext>
            </p:extLst>
          </p:nvPr>
        </p:nvGraphicFramePr>
        <p:xfrm>
          <a:off x="4530164" y="1706679"/>
          <a:ext cx="3284071" cy="1237864"/>
        </p:xfrm>
        <a:graphic>
          <a:graphicData uri="http://schemas.openxmlformats.org/drawingml/2006/table">
            <a:tbl>
              <a:tblPr firstRow="1" bandRow="1">
                <a:tableStyleId>{2D5ABB26-0587-4C30-8999-92F81FD0307C}</a:tableStyleId>
              </a:tblPr>
              <a:tblGrid>
                <a:gridCol w="1476189">
                  <a:extLst>
                    <a:ext uri="{9D8B030D-6E8A-4147-A177-3AD203B41FA5}">
                      <a16:colId xmlns:a16="http://schemas.microsoft.com/office/drawing/2014/main" val="20000"/>
                    </a:ext>
                  </a:extLst>
                </a:gridCol>
                <a:gridCol w="1807882">
                  <a:extLst>
                    <a:ext uri="{9D8B030D-6E8A-4147-A177-3AD203B41FA5}">
                      <a16:colId xmlns:a16="http://schemas.microsoft.com/office/drawing/2014/main" val="20001"/>
                    </a:ext>
                  </a:extLst>
                </a:gridCol>
              </a:tblGrid>
              <a:tr h="0">
                <a:tc>
                  <a:txBody>
                    <a:bodyPr/>
                    <a:lstStyle/>
                    <a:p>
                      <a:r>
                        <a:rPr lang="en-US" sz="1400" b="1" kern="1200" dirty="0">
                          <a:solidFill>
                            <a:schemeClr val="tx1"/>
                          </a:solidFill>
                          <a:latin typeface="Open Sans Semibold"/>
                          <a:ea typeface="+mn-ea"/>
                          <a:cs typeface="Open Sans Semibold"/>
                        </a:rPr>
                        <a:t>Key</a:t>
                      </a:r>
                      <a:r>
                        <a:rPr lang="en-US" sz="1400" b="1" dirty="0">
                          <a:latin typeface="Open Sans Semibold"/>
                          <a:cs typeface="Open Sans Semibold"/>
                        </a:rPr>
                        <a:t> </a:t>
                      </a:r>
                      <a:r>
                        <a:rPr lang="en-US" sz="1400" b="1" kern="1200" dirty="0">
                          <a:solidFill>
                            <a:schemeClr val="tx1"/>
                          </a:solidFill>
                          <a:latin typeface="Open Sans Semibold"/>
                          <a:ea typeface="+mn-ea"/>
                          <a:cs typeface="Open Sans Semibold"/>
                        </a:rPr>
                        <a:t>Size</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98989"/>
                    </a:solidFill>
                  </a:tcPr>
                </a:tc>
                <a:tc>
                  <a:txBody>
                    <a:bodyPr/>
                    <a:lstStyle/>
                    <a:p>
                      <a:r>
                        <a:rPr lang="en-US" sz="1400" b="1" kern="1200" dirty="0">
                          <a:solidFill>
                            <a:schemeClr val="tx1"/>
                          </a:solidFill>
                          <a:latin typeface="Open Sans Semibold"/>
                          <a:ea typeface="+mn-ea"/>
                          <a:cs typeface="Open Sans Semibold"/>
                        </a:rPr>
                        <a:t>Time to Crack</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98989"/>
                    </a:solidFill>
                  </a:tcPr>
                </a:tc>
                <a:extLst>
                  <a:ext uri="{0D108BD9-81ED-4DB2-BD59-A6C34878D82A}">
                    <a16:rowId xmlns:a16="http://schemas.microsoft.com/office/drawing/2014/main" val="10000"/>
                  </a:ext>
                </a:extLst>
              </a:tr>
              <a:tr h="256126">
                <a:tc>
                  <a:txBody>
                    <a:bodyPr/>
                    <a:lstStyle/>
                    <a:p>
                      <a:r>
                        <a:rPr lang="en-US" sz="1400" dirty="0">
                          <a:latin typeface="Open Sans Semibold"/>
                          <a:cs typeface="Open Sans Semibold"/>
                        </a:rPr>
                        <a:t>56-</a:t>
                      </a:r>
                      <a:r>
                        <a:rPr lang="en-US" sz="1400" kern="1200" dirty="0">
                          <a:solidFill>
                            <a:schemeClr val="tx1"/>
                          </a:solidFill>
                          <a:latin typeface="Open Sans Semibold"/>
                          <a:ea typeface="+mn-ea"/>
                          <a:cs typeface="Open Sans Semibold"/>
                        </a:rPr>
                        <a:t>bit</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latin typeface="Open Sans Semibold"/>
                          <a:cs typeface="Open Sans Semibold"/>
                        </a:rPr>
                        <a:t>399</a:t>
                      </a:r>
                      <a:r>
                        <a:rPr lang="en-US" sz="1400" baseline="0" dirty="0">
                          <a:latin typeface="Open Sans Semibold"/>
                          <a:cs typeface="Open Sans Semibold"/>
                        </a:rPr>
                        <a:t> seconds</a:t>
                      </a:r>
                      <a:endParaRPr lang="en-US" sz="1400" dirty="0">
                        <a:latin typeface="Open Sans Semibold"/>
                        <a:cs typeface="Open Sans Semibold"/>
                      </a:endParaRP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256126">
                <a:tc>
                  <a:txBody>
                    <a:bodyPr/>
                    <a:lstStyle/>
                    <a:p>
                      <a:r>
                        <a:rPr lang="en-US" sz="1400" dirty="0">
                          <a:latin typeface="Open Sans Semibold"/>
                          <a:cs typeface="Open Sans Semibold"/>
                        </a:rPr>
                        <a:t>128-bit</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457086" rtl="0" eaLnBrk="1" fontAlgn="auto" latinLnBrk="0" hangingPunct="1">
                        <a:lnSpc>
                          <a:spcPct val="100000"/>
                        </a:lnSpc>
                        <a:spcBef>
                          <a:spcPts val="0"/>
                        </a:spcBef>
                        <a:spcAft>
                          <a:spcPts val="0"/>
                        </a:spcAft>
                        <a:buClrTx/>
                        <a:buSzTx/>
                        <a:buFontTx/>
                        <a:buNone/>
                        <a:tabLst/>
                        <a:defRPr/>
                      </a:pPr>
                      <a:r>
                        <a:rPr lang="en-US" sz="1400" dirty="0">
                          <a:latin typeface="Open Sans Semibold"/>
                          <a:cs typeface="Open Sans Semibold"/>
                        </a:rPr>
                        <a:t>1.02 </a:t>
                      </a:r>
                      <a:r>
                        <a:rPr lang="en-US" sz="1400">
                          <a:latin typeface="Open Sans Semibold"/>
                          <a:cs typeface="Open Sans Semibold"/>
                        </a:rPr>
                        <a:t>x 10</a:t>
                      </a:r>
                      <a:r>
                        <a:rPr lang="en-US" sz="1400" baseline="30000">
                          <a:latin typeface="Open Sans Semibold"/>
                          <a:cs typeface="Open Sans Semibold"/>
                        </a:rPr>
                        <a:t>18</a:t>
                      </a:r>
                      <a:r>
                        <a:rPr lang="en-US" sz="1400" baseline="0">
                          <a:latin typeface="Open Sans Semibold"/>
                          <a:cs typeface="Open Sans Semibold"/>
                        </a:rPr>
                        <a:t> </a:t>
                      </a:r>
                      <a:r>
                        <a:rPr lang="en-US" sz="1400" baseline="0" dirty="0">
                          <a:latin typeface="Open Sans Semibold"/>
                          <a:cs typeface="Open Sans Semibold"/>
                        </a:rPr>
                        <a:t>years</a:t>
                      </a:r>
                      <a:endParaRPr lang="en-US" sz="1400" baseline="30000" dirty="0">
                        <a:latin typeface="Open Sans Semibold"/>
                        <a:cs typeface="Open Sans Semibold"/>
                      </a:endParaRP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256126">
                <a:tc>
                  <a:txBody>
                    <a:bodyPr/>
                    <a:lstStyle/>
                    <a:p>
                      <a:r>
                        <a:rPr lang="en-US" sz="1400" dirty="0">
                          <a:latin typeface="Open Sans Semibold"/>
                          <a:cs typeface="Open Sans Semibold"/>
                        </a:rPr>
                        <a:t>192-bit</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457086" rtl="0" eaLnBrk="1" fontAlgn="auto" latinLnBrk="0" hangingPunct="1">
                        <a:lnSpc>
                          <a:spcPct val="100000"/>
                        </a:lnSpc>
                        <a:spcBef>
                          <a:spcPts val="0"/>
                        </a:spcBef>
                        <a:spcAft>
                          <a:spcPts val="0"/>
                        </a:spcAft>
                        <a:buClrTx/>
                        <a:buSzTx/>
                        <a:buFontTx/>
                        <a:buNone/>
                        <a:tabLst/>
                        <a:defRPr/>
                      </a:pPr>
                      <a:r>
                        <a:rPr lang="en-US" sz="1400" dirty="0">
                          <a:latin typeface="Open Sans Semibold"/>
                          <a:cs typeface="Open Sans Semibold"/>
                        </a:rPr>
                        <a:t>1.872 x 10</a:t>
                      </a:r>
                      <a:r>
                        <a:rPr lang="en-US" sz="1400" baseline="30000" dirty="0">
                          <a:latin typeface="Open Sans Semibold"/>
                          <a:cs typeface="Open Sans Semibold"/>
                        </a:rPr>
                        <a:t>37</a:t>
                      </a:r>
                      <a:r>
                        <a:rPr lang="en-US" sz="1400" baseline="0" dirty="0">
                          <a:latin typeface="Open Sans Semibold"/>
                          <a:cs typeface="Open Sans Semibold"/>
                        </a:rPr>
                        <a:t> years</a:t>
                      </a:r>
                      <a:endParaRPr lang="en-US" sz="1400" baseline="30000" dirty="0">
                        <a:latin typeface="Open Sans Semibold"/>
                        <a:cs typeface="Open Sans Semibold"/>
                      </a:endParaRP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r h="256126">
                <a:tc>
                  <a:txBody>
                    <a:bodyPr/>
                    <a:lstStyle/>
                    <a:p>
                      <a:r>
                        <a:rPr lang="en-US" sz="1400" dirty="0">
                          <a:latin typeface="Open Sans Semibold"/>
                          <a:cs typeface="Open Sans Semibold"/>
                        </a:rPr>
                        <a:t>256-bit</a:t>
                      </a: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457086" rtl="0" eaLnBrk="1" fontAlgn="auto" latinLnBrk="0" hangingPunct="1">
                        <a:lnSpc>
                          <a:spcPct val="100000"/>
                        </a:lnSpc>
                        <a:spcBef>
                          <a:spcPts val="0"/>
                        </a:spcBef>
                        <a:spcAft>
                          <a:spcPts val="0"/>
                        </a:spcAft>
                        <a:buClrTx/>
                        <a:buSzTx/>
                        <a:buFontTx/>
                        <a:buNone/>
                        <a:tabLst/>
                        <a:defRPr/>
                      </a:pPr>
                      <a:r>
                        <a:rPr lang="en-US" sz="1400" dirty="0">
                          <a:latin typeface="Open Sans Semibold"/>
                          <a:cs typeface="Open Sans Semibold"/>
                        </a:rPr>
                        <a:t>3.31 x 10</a:t>
                      </a:r>
                      <a:r>
                        <a:rPr lang="en-US" sz="1400" baseline="30000" dirty="0">
                          <a:latin typeface="Open Sans Semibold"/>
                          <a:cs typeface="Open Sans Semibold"/>
                        </a:rPr>
                        <a:t>56</a:t>
                      </a:r>
                      <a:r>
                        <a:rPr lang="en-US" sz="1400" baseline="0" dirty="0">
                          <a:latin typeface="Open Sans Semibold"/>
                          <a:cs typeface="Open Sans Semibold"/>
                        </a:rPr>
                        <a:t> years</a:t>
                      </a:r>
                      <a:endParaRPr lang="en-US" sz="1400" baseline="30000" dirty="0">
                        <a:latin typeface="Open Sans Semibold"/>
                        <a:cs typeface="Open Sans Semibold"/>
                      </a:endParaRPr>
                    </a:p>
                  </a:txBody>
                  <a:tcPr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415901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6D15AC-63E1-4B07-8BAA-5FBE8BC78391}"/>
              </a:ext>
            </a:extLst>
          </p:cNvPr>
          <p:cNvSpPr>
            <a:spLocks noGrp="1"/>
          </p:cNvSpPr>
          <p:nvPr>
            <p:ph sz="half" idx="10"/>
          </p:nvPr>
        </p:nvSpPr>
        <p:spPr/>
        <p:txBody>
          <a:bodyPr/>
          <a:lstStyle/>
          <a:p>
            <a:pPr lvl="0"/>
            <a:r>
              <a:rPr lang="en-US" dirty="0"/>
              <a:t>One of the most difficult because the attacker has so little information to start with</a:t>
            </a:r>
          </a:p>
          <a:p>
            <a:r>
              <a:rPr lang="en-US" dirty="0"/>
              <a:t>All the attacker starts with is some unintelligible data that he suspects may be an important encrypted message</a:t>
            </a:r>
          </a:p>
          <a:p>
            <a:r>
              <a:rPr lang="en-US" dirty="0"/>
              <a:t>The attack becomes simpler when the attacker is able to gather several pieces of ciphertext and thereby look for trends or statistical data that would help in the attack </a:t>
            </a:r>
          </a:p>
          <a:p>
            <a:endParaRPr lang="en-US" dirty="0"/>
          </a:p>
          <a:p>
            <a:pPr lvl="0"/>
            <a:endParaRPr lang="en-US" dirty="0"/>
          </a:p>
          <a:p>
            <a:endParaRPr lang="en-US" dirty="0"/>
          </a:p>
        </p:txBody>
      </p:sp>
      <p:sp>
        <p:nvSpPr>
          <p:cNvPr id="13" name="Title 1"/>
          <p:cNvSpPr txBox="1">
            <a:spLocks/>
          </p:cNvSpPr>
          <p:nvPr/>
        </p:nvSpPr>
        <p:spPr>
          <a:xfrm>
            <a:off x="1195200" y="559553"/>
            <a:ext cx="10996800"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dirty="0" err="1"/>
              <a:t>Ciphertext</a:t>
            </a:r>
            <a:r>
              <a:rPr lang="en-US" dirty="0"/>
              <a:t>-only Attack</a:t>
            </a:r>
          </a:p>
        </p:txBody>
      </p:sp>
    </p:spTree>
    <p:extLst>
      <p:ext uri="{BB962C8B-B14F-4D97-AF65-F5344CB8AC3E}">
        <p14:creationId xmlns:p14="http://schemas.microsoft.com/office/powerpoint/2010/main" val="2788186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6000" dirty="0"/>
              <a:t>Module Objectives</a:t>
            </a:r>
          </a:p>
        </p:txBody>
      </p:sp>
      <p:sp>
        <p:nvSpPr>
          <p:cNvPr id="6" name="Content Placeholder 5"/>
          <p:cNvSpPr>
            <a:spLocks noGrp="1"/>
          </p:cNvSpPr>
          <p:nvPr>
            <p:ph sz="half" idx="10"/>
          </p:nvPr>
        </p:nvSpPr>
        <p:spPr>
          <a:xfrm>
            <a:off x="1158240" y="1812126"/>
            <a:ext cx="10038080" cy="4042574"/>
          </a:xfrm>
          <a:prstGeom prst="rect">
            <a:avLst/>
          </a:prstGeom>
        </p:spPr>
        <p:txBody>
          <a:bodyPr/>
          <a:lstStyle/>
          <a:p>
            <a:pPr marL="541338" indent="-541338">
              <a:buClrTx/>
              <a:buSzPct val="100000"/>
              <a:buFont typeface="+mj-lt"/>
              <a:buAutoNum type="arabicPeriod"/>
            </a:pPr>
            <a:r>
              <a:rPr lang="en-US" dirty="0"/>
              <a:t>Identify the purpose of security models.</a:t>
            </a:r>
          </a:p>
          <a:p>
            <a:pPr marL="541338" indent="-541338">
              <a:buClrTx/>
              <a:buSzPct val="100000"/>
              <a:buFont typeface="+mj-lt"/>
              <a:buAutoNum type="arabicPeriod"/>
            </a:pPr>
            <a:r>
              <a:rPr lang="en-US" dirty="0"/>
              <a:t>Identify common security models.</a:t>
            </a:r>
          </a:p>
        </p:txBody>
      </p:sp>
    </p:spTree>
    <p:extLst>
      <p:ext uri="{BB962C8B-B14F-4D97-AF65-F5344CB8AC3E}">
        <p14:creationId xmlns:p14="http://schemas.microsoft.com/office/powerpoint/2010/main" val="32378787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464"/>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A0BDCA-B71C-41D6-9606-7561D8A7EEBB}"/>
              </a:ext>
            </a:extLst>
          </p:cNvPr>
          <p:cNvSpPr>
            <a:spLocks noGrp="1"/>
          </p:cNvSpPr>
          <p:nvPr>
            <p:ph sz="half" idx="10"/>
          </p:nvPr>
        </p:nvSpPr>
        <p:spPr/>
        <p:txBody>
          <a:bodyPr/>
          <a:lstStyle/>
          <a:p>
            <a:r>
              <a:rPr lang="en-US" dirty="0">
                <a:sym typeface="Calibri"/>
              </a:rPr>
              <a:t>The attacker has access to the ciphertext and the plaintext versions of the same message</a:t>
            </a:r>
          </a:p>
          <a:p>
            <a:r>
              <a:rPr lang="en-US" dirty="0">
                <a:sym typeface="Calibri"/>
              </a:rPr>
              <a:t>The goal of this type of attack is to find  the cryptographic key that was used to encrypt the message</a:t>
            </a:r>
            <a:endParaRPr lang="en-US" dirty="0"/>
          </a:p>
          <a:p>
            <a:r>
              <a:rPr lang="en-US" dirty="0">
                <a:sym typeface="Calibri"/>
              </a:rPr>
              <a:t>Once the key has been found, the attacker would then be able to decrypt all messages that had been encrypted using that key </a:t>
            </a:r>
            <a:endParaRPr lang="en-US" dirty="0"/>
          </a:p>
          <a:p>
            <a:endParaRPr lang="en-US" dirty="0"/>
          </a:p>
          <a:p>
            <a:endParaRPr lang="en-US" dirty="0"/>
          </a:p>
        </p:txBody>
      </p:sp>
      <p:sp>
        <p:nvSpPr>
          <p:cNvPr id="19"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Known Plaintext</a:t>
            </a:r>
          </a:p>
        </p:txBody>
      </p:sp>
    </p:spTree>
    <p:extLst>
      <p:ext uri="{BB962C8B-B14F-4D97-AF65-F5344CB8AC3E}">
        <p14:creationId xmlns:p14="http://schemas.microsoft.com/office/powerpoint/2010/main" val="163468026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sp>
        <p:nvSpPr>
          <p:cNvPr id="13" name="Title 1"/>
          <p:cNvSpPr txBox="1">
            <a:spLocks/>
          </p:cNvSpPr>
          <p:nvPr/>
        </p:nvSpPr>
        <p:spPr>
          <a:xfrm>
            <a:off x="1195200" y="559553"/>
            <a:ext cx="10996800"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dirty="0"/>
              <a:t>Chosen Plaintext</a:t>
            </a:r>
          </a:p>
        </p:txBody>
      </p:sp>
      <p:sp>
        <p:nvSpPr>
          <p:cNvPr id="3" name="Content Placeholder 2">
            <a:extLst>
              <a:ext uri="{FF2B5EF4-FFF2-40B4-BE49-F238E27FC236}">
                <a16:creationId xmlns:a16="http://schemas.microsoft.com/office/drawing/2014/main" id="{EB43F21F-C7BA-4CF1-AED7-82D559AC30F0}"/>
              </a:ext>
            </a:extLst>
          </p:cNvPr>
          <p:cNvSpPr>
            <a:spLocks noGrp="1"/>
          </p:cNvSpPr>
          <p:nvPr>
            <p:ph sz="half" idx="10"/>
          </p:nvPr>
        </p:nvSpPr>
        <p:spPr/>
        <p:txBody>
          <a:bodyPr/>
          <a:lstStyle/>
          <a:p>
            <a:pPr lvl="0"/>
            <a:r>
              <a:rPr lang="en-US" dirty="0"/>
              <a:t>The attacker knows the algorithm used for the encrypting or has access to the machine used to do the encryption and is trying to determine the key</a:t>
            </a:r>
          </a:p>
          <a:p>
            <a:r>
              <a:rPr lang="en-US" spc="-50" dirty="0"/>
              <a:t>This may happen if a workstation used for encrypting messages is left unattended</a:t>
            </a:r>
          </a:p>
          <a:p>
            <a:r>
              <a:rPr lang="en-US" dirty="0"/>
              <a:t>The attacker can run chosen pieces of plaintext through the algorithm</a:t>
            </a:r>
          </a:p>
          <a:p>
            <a:pPr lvl="0"/>
            <a:endParaRPr lang="en-US" dirty="0"/>
          </a:p>
          <a:p>
            <a:endParaRPr lang="en-US" dirty="0"/>
          </a:p>
        </p:txBody>
      </p:sp>
    </p:spTree>
    <p:extLst>
      <p:ext uri="{BB962C8B-B14F-4D97-AF65-F5344CB8AC3E}">
        <p14:creationId xmlns:p14="http://schemas.microsoft.com/office/powerpoint/2010/main" val="646598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491"/>
        <p:cNvGrpSpPr/>
        <p:nvPr/>
      </p:nvGrpSpPr>
      <p:grpSpPr>
        <a:xfrm>
          <a:off x="0" y="0"/>
          <a:ext cx="0" cy="0"/>
          <a:chOff x="0" y="0"/>
          <a:chExt cx="0" cy="0"/>
        </a:xfrm>
      </p:grpSpPr>
      <p:sp>
        <p:nvSpPr>
          <p:cNvPr id="10" name="Title 1"/>
          <p:cNvSpPr txBox="1">
            <a:spLocks/>
          </p:cNvSpPr>
          <p:nvPr/>
        </p:nvSpPr>
        <p:spPr>
          <a:xfrm>
            <a:off x="1195200" y="559553"/>
            <a:ext cx="10996800"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dirty="0"/>
              <a:t>Chosen </a:t>
            </a:r>
            <a:r>
              <a:rPr lang="en-US" dirty="0" err="1"/>
              <a:t>Ciphertext</a:t>
            </a:r>
            <a:r>
              <a:rPr lang="en-US" dirty="0"/>
              <a:t> </a:t>
            </a:r>
          </a:p>
        </p:txBody>
      </p:sp>
      <p:sp>
        <p:nvSpPr>
          <p:cNvPr id="3" name="Content Placeholder 2">
            <a:extLst>
              <a:ext uri="{FF2B5EF4-FFF2-40B4-BE49-F238E27FC236}">
                <a16:creationId xmlns:a16="http://schemas.microsoft.com/office/drawing/2014/main" id="{711958BE-EAF8-46E6-83BC-52489544973C}"/>
              </a:ext>
            </a:extLst>
          </p:cNvPr>
          <p:cNvSpPr>
            <a:spLocks noGrp="1"/>
          </p:cNvSpPr>
          <p:nvPr>
            <p:ph sz="half" idx="10"/>
          </p:nvPr>
        </p:nvSpPr>
        <p:spPr/>
        <p:txBody>
          <a:bodyPr/>
          <a:lstStyle/>
          <a:p>
            <a:pPr lvl="0"/>
            <a:r>
              <a:rPr lang="en-US" dirty="0"/>
              <a:t>Similar to the chosen plaintext attack in that the attacker has access to the decryption device or software and is attempting to defeat the cryptographic protection by decrypting chosen pieces </a:t>
            </a:r>
            <a:br>
              <a:rPr lang="en-US" dirty="0"/>
            </a:br>
            <a:r>
              <a:rPr lang="en-US" dirty="0"/>
              <a:t>of ciphertext to discover the key </a:t>
            </a:r>
          </a:p>
          <a:p>
            <a:pPr lvl="1"/>
            <a:r>
              <a:rPr lang="en-US" dirty="0"/>
              <a:t>Sometimes called the lunchtime attack</a:t>
            </a:r>
          </a:p>
          <a:p>
            <a:pPr lvl="0"/>
            <a:r>
              <a:rPr lang="en-US" dirty="0"/>
              <a:t>An adaptive chosen ciphertext would be the same, except that </a:t>
            </a:r>
            <a:br>
              <a:rPr lang="en-US" dirty="0"/>
            </a:br>
            <a:r>
              <a:rPr lang="en-US" dirty="0"/>
              <a:t>the attacker can modify the ciphertext prior to putting it through the algorithm </a:t>
            </a:r>
          </a:p>
          <a:p>
            <a:pPr lvl="1"/>
            <a:r>
              <a:rPr lang="en-US" dirty="0"/>
              <a:t>Sometimes called the midnight attack</a:t>
            </a:r>
          </a:p>
          <a:p>
            <a:pPr lvl="0"/>
            <a:endParaRPr lang="en-US" dirty="0"/>
          </a:p>
          <a:p>
            <a:endParaRPr lang="en-US" dirty="0"/>
          </a:p>
        </p:txBody>
      </p:sp>
    </p:spTree>
    <p:extLst>
      <p:ext uri="{BB962C8B-B14F-4D97-AF65-F5344CB8AC3E}">
        <p14:creationId xmlns:p14="http://schemas.microsoft.com/office/powerpoint/2010/main" val="278623571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503"/>
        <p:cNvGrpSpPr/>
        <p:nvPr/>
      </p:nvGrpSpPr>
      <p:grpSpPr>
        <a:xfrm>
          <a:off x="0" y="0"/>
          <a:ext cx="0" cy="0"/>
          <a:chOff x="0" y="0"/>
          <a:chExt cx="0" cy="0"/>
        </a:xfrm>
      </p:grpSpPr>
      <p:sp>
        <p:nvSpPr>
          <p:cNvPr id="4" name="Title 4"/>
          <p:cNvSpPr txBox="1">
            <a:spLocks/>
          </p:cNvSpPr>
          <p:nvPr/>
        </p:nvSpPr>
        <p:spPr>
          <a:xfrm>
            <a:off x="1195201" y="559553"/>
            <a:ext cx="8666723"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Linear and Differential Cryptanalysis</a:t>
            </a:r>
          </a:p>
        </p:txBody>
      </p:sp>
      <p:sp>
        <p:nvSpPr>
          <p:cNvPr id="6" name="Content Placeholder 5"/>
          <p:cNvSpPr>
            <a:spLocks noGrp="1"/>
          </p:cNvSpPr>
          <p:nvPr>
            <p:ph sz="half" idx="10"/>
          </p:nvPr>
        </p:nvSpPr>
        <p:spPr>
          <a:xfrm>
            <a:off x="1158240" y="1812126"/>
            <a:ext cx="10002820" cy="4042574"/>
          </a:xfrm>
          <a:prstGeom prst="rect">
            <a:avLst/>
          </a:prstGeom>
        </p:spPr>
        <p:txBody>
          <a:bodyPr/>
          <a:lstStyle/>
          <a:p>
            <a:pPr lvl="0">
              <a:buFont typeface="Open Sans Semibold" panose="020B0706030804020204" pitchFamily="34" charset="0"/>
              <a:buChar char="•"/>
            </a:pPr>
            <a:r>
              <a:rPr lang="en-US" b="1" dirty="0"/>
              <a:t>Linear cryptanalysis</a:t>
            </a:r>
            <a:r>
              <a:rPr lang="en-US" dirty="0"/>
              <a:t> is a known plaintext attack that requires access to large amounts of plaintext and </a:t>
            </a:r>
            <a:r>
              <a:rPr lang="en-US" dirty="0" err="1"/>
              <a:t>ciphertext</a:t>
            </a:r>
            <a:r>
              <a:rPr lang="en-US" dirty="0"/>
              <a:t> pairs encrypted with an unknown key</a:t>
            </a:r>
          </a:p>
          <a:p>
            <a:pPr lvl="1">
              <a:buFont typeface="Open Sans Semibold" panose="020B0706030804020204" pitchFamily="34" charset="0"/>
              <a:buChar char="•"/>
            </a:pPr>
            <a:r>
              <a:rPr lang="en-US" dirty="0"/>
              <a:t>It focuses on statistical analysis against one round of decryption on large amounts of </a:t>
            </a:r>
            <a:r>
              <a:rPr lang="en-US" dirty="0" err="1"/>
              <a:t>ciphertext</a:t>
            </a:r>
            <a:endParaRPr lang="en-US" dirty="0"/>
          </a:p>
          <a:p>
            <a:pPr lvl="0">
              <a:buFont typeface="Open Sans Semibold" panose="020B0706030804020204" pitchFamily="34" charset="0"/>
              <a:buChar char="•"/>
            </a:pPr>
            <a:r>
              <a:rPr lang="en-US" b="1" dirty="0"/>
              <a:t>Differential cryptanalysis </a:t>
            </a:r>
            <a:r>
              <a:rPr lang="en-US" dirty="0"/>
              <a:t>is a chosen plaintext attack that seeks to discover a relationship between </a:t>
            </a:r>
            <a:r>
              <a:rPr lang="en-US" dirty="0" err="1"/>
              <a:t>ciphertexts</a:t>
            </a:r>
            <a:r>
              <a:rPr lang="en-US" dirty="0"/>
              <a:t> produced by two related plaintexts</a:t>
            </a:r>
          </a:p>
          <a:p>
            <a:pPr lvl="1">
              <a:buFont typeface="Open Sans Semibold" panose="020B0706030804020204" pitchFamily="34" charset="0"/>
              <a:buChar char="•"/>
            </a:pPr>
            <a:r>
              <a:rPr lang="en-US" dirty="0"/>
              <a:t>It focuses on statistical analysis of two inputs and two outputs of a cryptographic algorithm</a:t>
            </a:r>
          </a:p>
        </p:txBody>
      </p:sp>
    </p:spTree>
    <p:extLst>
      <p:ext uri="{BB962C8B-B14F-4D97-AF65-F5344CB8AC3E}">
        <p14:creationId xmlns:p14="http://schemas.microsoft.com/office/powerpoint/2010/main" val="10314589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509"/>
        <p:cNvGrpSpPr/>
        <p:nvPr/>
      </p:nvGrpSpPr>
      <p:grpSpPr>
        <a:xfrm>
          <a:off x="0" y="0"/>
          <a:ext cx="0" cy="0"/>
          <a:chOff x="0" y="0"/>
          <a:chExt cx="0" cy="0"/>
        </a:xfrm>
      </p:grpSpPr>
      <p:sp>
        <p:nvSpPr>
          <p:cNvPr id="15"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Implementation Attacks</a:t>
            </a:r>
          </a:p>
        </p:txBody>
      </p:sp>
      <p:sp>
        <p:nvSpPr>
          <p:cNvPr id="3" name="Content Placeholder 2">
            <a:extLst>
              <a:ext uri="{FF2B5EF4-FFF2-40B4-BE49-F238E27FC236}">
                <a16:creationId xmlns:a16="http://schemas.microsoft.com/office/drawing/2014/main" id="{D3DE8BA3-B571-482C-AEA7-460D840ED2A5}"/>
              </a:ext>
            </a:extLst>
          </p:cNvPr>
          <p:cNvSpPr>
            <a:spLocks noGrp="1"/>
          </p:cNvSpPr>
          <p:nvPr>
            <p:ph sz="half" idx="10"/>
          </p:nvPr>
        </p:nvSpPr>
        <p:spPr/>
        <p:txBody>
          <a:bodyPr/>
          <a:lstStyle/>
          <a:p>
            <a:pPr marL="0" indent="0">
              <a:buNone/>
            </a:pPr>
            <a:r>
              <a:rPr lang="en-US" dirty="0">
                <a:sym typeface="Calibri"/>
              </a:rPr>
              <a:t>Some of the most common and popular attacks against cryptographic systems due to problems with their implementation ease and reliance on system elements outside of the algorithm such as random number generators.</a:t>
            </a:r>
            <a:endParaRPr lang="en-US" dirty="0"/>
          </a:p>
          <a:p>
            <a:endParaRPr lang="en-US" dirty="0"/>
          </a:p>
        </p:txBody>
      </p:sp>
    </p:spTree>
    <p:extLst>
      <p:ext uri="{BB962C8B-B14F-4D97-AF65-F5344CB8AC3E}">
        <p14:creationId xmlns:p14="http://schemas.microsoft.com/office/powerpoint/2010/main" val="185457846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517"/>
        <p:cNvGrpSpPr/>
        <p:nvPr/>
      </p:nvGrpSpPr>
      <p:grpSpPr>
        <a:xfrm>
          <a:off x="0" y="0"/>
          <a:ext cx="0" cy="0"/>
          <a:chOff x="0" y="0"/>
          <a:chExt cx="0" cy="0"/>
        </a:xfrm>
      </p:grpSpPr>
      <p:sp>
        <p:nvSpPr>
          <p:cNvPr id="8"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Replay Attack</a:t>
            </a:r>
          </a:p>
        </p:txBody>
      </p:sp>
      <p:sp>
        <p:nvSpPr>
          <p:cNvPr id="3" name="Content Placeholder 2">
            <a:extLst>
              <a:ext uri="{FF2B5EF4-FFF2-40B4-BE49-F238E27FC236}">
                <a16:creationId xmlns:a16="http://schemas.microsoft.com/office/drawing/2014/main" id="{68C714A2-C820-4085-B2F5-78ECA36B1E31}"/>
              </a:ext>
            </a:extLst>
          </p:cNvPr>
          <p:cNvSpPr>
            <a:spLocks noGrp="1"/>
          </p:cNvSpPr>
          <p:nvPr>
            <p:ph sz="half" idx="10"/>
          </p:nvPr>
        </p:nvSpPr>
        <p:spPr>
          <a:xfrm>
            <a:off x="1158240" y="1812126"/>
            <a:ext cx="10038080" cy="2433303"/>
          </a:xfrm>
        </p:spPr>
        <p:txBody>
          <a:bodyPr/>
          <a:lstStyle/>
          <a:p>
            <a:r>
              <a:rPr lang="en-US" dirty="0">
                <a:ea typeface="Calibri"/>
                <a:sym typeface="Calibri"/>
              </a:rPr>
              <a:t>Disrupts and damages processing by the attacker by resending repeated files to the host</a:t>
            </a:r>
          </a:p>
          <a:p>
            <a:r>
              <a:rPr lang="en-US" dirty="0">
                <a:sym typeface="Source Sans Pro"/>
              </a:rPr>
              <a:t>If there are no checks such as time-stamping, use of one-time tokens or sequence verification codes in the receiving software, the system might process duplicate files</a:t>
            </a:r>
          </a:p>
          <a:p>
            <a:endParaRPr lang="en-US" dirty="0">
              <a:ea typeface="Calibri"/>
              <a:sym typeface="Calibri"/>
            </a:endParaRPr>
          </a:p>
          <a:p>
            <a:endParaRPr lang="en-US" dirty="0"/>
          </a:p>
        </p:txBody>
      </p:sp>
    </p:spTree>
    <p:extLst>
      <p:ext uri="{BB962C8B-B14F-4D97-AF65-F5344CB8AC3E}">
        <p14:creationId xmlns:p14="http://schemas.microsoft.com/office/powerpoint/2010/main" val="381231411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527"/>
        <p:cNvGrpSpPr/>
        <p:nvPr/>
      </p:nvGrpSpPr>
      <p:grpSpPr>
        <a:xfrm>
          <a:off x="0" y="0"/>
          <a:ext cx="0" cy="0"/>
          <a:chOff x="0" y="0"/>
          <a:chExt cx="0" cy="0"/>
        </a:xfrm>
      </p:grpSpPr>
      <p:sp>
        <p:nvSpPr>
          <p:cNvPr id="11"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Birthday Attack</a:t>
            </a:r>
          </a:p>
        </p:txBody>
      </p:sp>
      <p:sp>
        <p:nvSpPr>
          <p:cNvPr id="3" name="Content Placeholder 2">
            <a:extLst>
              <a:ext uri="{FF2B5EF4-FFF2-40B4-BE49-F238E27FC236}">
                <a16:creationId xmlns:a16="http://schemas.microsoft.com/office/drawing/2014/main" id="{54F0F86B-0472-4E7D-8538-EBE10E5F6560}"/>
              </a:ext>
            </a:extLst>
          </p:cNvPr>
          <p:cNvSpPr>
            <a:spLocks noGrp="1"/>
          </p:cNvSpPr>
          <p:nvPr>
            <p:ph sz="half" idx="10"/>
          </p:nvPr>
        </p:nvSpPr>
        <p:spPr/>
        <p:txBody>
          <a:bodyPr/>
          <a:lstStyle/>
          <a:p>
            <a:pPr marL="0" indent="0">
              <a:buNone/>
            </a:pPr>
            <a:r>
              <a:rPr lang="en-US" dirty="0">
                <a:sym typeface="Calibri"/>
              </a:rPr>
              <a:t>The point of the birthday attack is that it is easier to find two messages that hash to the same message digest than to match a specific message and its specific message digest.</a:t>
            </a:r>
            <a:endParaRPr lang="en-US" dirty="0"/>
          </a:p>
          <a:p>
            <a:endParaRPr lang="en-US" dirty="0"/>
          </a:p>
        </p:txBody>
      </p:sp>
    </p:spTree>
    <p:extLst>
      <p:ext uri="{BB962C8B-B14F-4D97-AF65-F5344CB8AC3E}">
        <p14:creationId xmlns:p14="http://schemas.microsoft.com/office/powerpoint/2010/main" val="13837755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sp>
        <p:nvSpPr>
          <p:cNvPr id="6"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Factoring Attack</a:t>
            </a:r>
          </a:p>
        </p:txBody>
      </p:sp>
      <p:sp>
        <p:nvSpPr>
          <p:cNvPr id="3" name="Content Placeholder 2">
            <a:extLst>
              <a:ext uri="{FF2B5EF4-FFF2-40B4-BE49-F238E27FC236}">
                <a16:creationId xmlns:a16="http://schemas.microsoft.com/office/drawing/2014/main" id="{3457440A-456D-4C3A-B0E5-41643ADA6B27}"/>
              </a:ext>
            </a:extLst>
          </p:cNvPr>
          <p:cNvSpPr>
            <a:spLocks noGrp="1"/>
          </p:cNvSpPr>
          <p:nvPr>
            <p:ph sz="half" idx="10"/>
          </p:nvPr>
        </p:nvSpPr>
        <p:spPr/>
        <p:txBody>
          <a:bodyPr/>
          <a:lstStyle/>
          <a:p>
            <a:pPr marL="0" indent="0">
              <a:buNone/>
            </a:pPr>
            <a:r>
              <a:rPr lang="en-US" dirty="0">
                <a:sym typeface="Calibri"/>
              </a:rPr>
              <a:t>Because RSA uses the product of large prime numbers to generate the public and private keys, this attack attempts to find the keys through solving the factoring of these numbers.</a:t>
            </a:r>
          </a:p>
          <a:p>
            <a:endParaRPr lang="en-US" dirty="0"/>
          </a:p>
        </p:txBody>
      </p:sp>
    </p:spTree>
    <p:extLst>
      <p:ext uri="{BB962C8B-B14F-4D97-AF65-F5344CB8AC3E}">
        <p14:creationId xmlns:p14="http://schemas.microsoft.com/office/powerpoint/2010/main" val="27680014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10"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Attacking the Random Number Generators</a:t>
            </a:r>
          </a:p>
        </p:txBody>
      </p:sp>
      <p:sp>
        <p:nvSpPr>
          <p:cNvPr id="3" name="Content Placeholder 2">
            <a:extLst>
              <a:ext uri="{FF2B5EF4-FFF2-40B4-BE49-F238E27FC236}">
                <a16:creationId xmlns:a16="http://schemas.microsoft.com/office/drawing/2014/main" id="{993890D0-BD33-4F88-8776-727E4AF7A544}"/>
              </a:ext>
            </a:extLst>
          </p:cNvPr>
          <p:cNvSpPr>
            <a:spLocks noGrp="1"/>
          </p:cNvSpPr>
          <p:nvPr>
            <p:ph sz="half" idx="10"/>
          </p:nvPr>
        </p:nvSpPr>
        <p:spPr>
          <a:xfrm>
            <a:off x="1158240" y="1812126"/>
            <a:ext cx="10038080" cy="3217074"/>
          </a:xfrm>
        </p:spPr>
        <p:txBody>
          <a:bodyPr/>
          <a:lstStyle/>
          <a:p>
            <a:r>
              <a:rPr lang="en-US" dirty="0">
                <a:sym typeface="Calibri"/>
              </a:rPr>
              <a:t>This attack was successful against the SSL installed in Netscape several years ago</a:t>
            </a:r>
            <a:endParaRPr lang="en-US" dirty="0"/>
          </a:p>
          <a:p>
            <a:r>
              <a:rPr lang="en-US" dirty="0">
                <a:sym typeface="Calibri"/>
              </a:rPr>
              <a:t>Because the random number generator was too predictable, it gave the attackers the ability to guess the random numbers</a:t>
            </a:r>
          </a:p>
          <a:p>
            <a:r>
              <a:rPr lang="en-US" dirty="0">
                <a:sym typeface="Calibri"/>
              </a:rPr>
              <a:t>Short Initialization Vectors led to compromise of WEP since the IV was not random enough</a:t>
            </a:r>
            <a:endParaRPr lang="en-US" dirty="0"/>
          </a:p>
          <a:p>
            <a:endParaRPr lang="en-US" dirty="0"/>
          </a:p>
          <a:p>
            <a:endParaRPr lang="en-US" dirty="0"/>
          </a:p>
        </p:txBody>
      </p:sp>
    </p:spTree>
    <p:extLst>
      <p:ext uri="{BB962C8B-B14F-4D97-AF65-F5344CB8AC3E}">
        <p14:creationId xmlns:p14="http://schemas.microsoft.com/office/powerpoint/2010/main" val="11659685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555"/>
        <p:cNvGrpSpPr/>
        <p:nvPr/>
      </p:nvGrpSpPr>
      <p:grpSpPr>
        <a:xfrm>
          <a:off x="0" y="0"/>
          <a:ext cx="0" cy="0"/>
          <a:chOff x="0" y="0"/>
          <a:chExt cx="0" cy="0"/>
        </a:xfrm>
      </p:grpSpPr>
      <p:sp>
        <p:nvSpPr>
          <p:cNvPr id="22"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Other Cryptographic Attacks</a:t>
            </a:r>
          </a:p>
        </p:txBody>
      </p:sp>
      <p:sp>
        <p:nvSpPr>
          <p:cNvPr id="24" name="Shape 2559"/>
          <p:cNvSpPr txBox="1"/>
          <p:nvPr/>
        </p:nvSpPr>
        <p:spPr>
          <a:xfrm>
            <a:off x="2659320" y="1855418"/>
            <a:ext cx="2138496" cy="1282763"/>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600"/>
              </a:spcAft>
              <a:buSzPct val="25000"/>
              <a:buNone/>
              <a:defRPr sz="2400">
                <a:solidFill>
                  <a:srgbClr val="000000"/>
                </a:solidFill>
                <a:latin typeface="Open Sans Semibold"/>
                <a:ea typeface="Calibri"/>
                <a:cs typeface="Open Sans Semibold"/>
              </a:defRPr>
            </a:lvl1pPr>
          </a:lstStyle>
          <a:p>
            <a:r>
              <a:rPr lang="en-US" dirty="0">
                <a:sym typeface="Calibri"/>
              </a:rPr>
              <a:t>Algebraic</a:t>
            </a:r>
            <a:endParaRPr dirty="0">
              <a:sym typeface="Calibri"/>
            </a:endParaRPr>
          </a:p>
        </p:txBody>
      </p:sp>
      <p:sp>
        <p:nvSpPr>
          <p:cNvPr id="25" name="Shape 2561"/>
          <p:cNvSpPr txBox="1"/>
          <p:nvPr/>
        </p:nvSpPr>
        <p:spPr>
          <a:xfrm>
            <a:off x="5011667" y="1855418"/>
            <a:ext cx="2138496" cy="1282763"/>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600"/>
              </a:spcAft>
              <a:buSzPct val="25000"/>
              <a:buNone/>
              <a:defRPr sz="2400">
                <a:solidFill>
                  <a:srgbClr val="000000"/>
                </a:solidFill>
                <a:latin typeface="Open Sans Semibold"/>
                <a:ea typeface="Calibri"/>
                <a:cs typeface="Open Sans Semibold"/>
              </a:defRPr>
            </a:lvl1pPr>
          </a:lstStyle>
          <a:p>
            <a:r>
              <a:rPr lang="en-US" dirty="0">
                <a:sym typeface="Calibri"/>
              </a:rPr>
              <a:t>Timing </a:t>
            </a:r>
            <a:endParaRPr dirty="0"/>
          </a:p>
        </p:txBody>
      </p:sp>
      <p:sp>
        <p:nvSpPr>
          <p:cNvPr id="26" name="Shape 2563"/>
          <p:cNvSpPr txBox="1"/>
          <p:nvPr/>
        </p:nvSpPr>
        <p:spPr>
          <a:xfrm>
            <a:off x="7364012" y="1855418"/>
            <a:ext cx="2138496" cy="1282763"/>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600"/>
              </a:spcAft>
              <a:buSzPct val="25000"/>
              <a:buNone/>
              <a:defRPr sz="2400">
                <a:solidFill>
                  <a:srgbClr val="000000"/>
                </a:solidFill>
                <a:latin typeface="Open Sans Semibold"/>
                <a:ea typeface="Calibri"/>
                <a:cs typeface="Open Sans Semibold"/>
              </a:defRPr>
            </a:lvl1pPr>
          </a:lstStyle>
          <a:p>
            <a:r>
              <a:rPr lang="en-US" dirty="0">
                <a:sym typeface="Calibri"/>
              </a:rPr>
              <a:t>Power analysis</a:t>
            </a:r>
            <a:endParaRPr dirty="0"/>
          </a:p>
        </p:txBody>
      </p:sp>
      <p:sp>
        <p:nvSpPr>
          <p:cNvPr id="27" name="Shape 2565"/>
          <p:cNvSpPr txBox="1"/>
          <p:nvPr/>
        </p:nvSpPr>
        <p:spPr>
          <a:xfrm>
            <a:off x="2659320" y="3351975"/>
            <a:ext cx="2138496" cy="1282763"/>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600"/>
              </a:spcAft>
              <a:buSzPct val="25000"/>
              <a:buNone/>
              <a:defRPr sz="2400">
                <a:solidFill>
                  <a:srgbClr val="000000"/>
                </a:solidFill>
                <a:latin typeface="Open Sans Semibold"/>
                <a:ea typeface="Calibri"/>
                <a:cs typeface="Open Sans Semibold"/>
              </a:defRPr>
            </a:lvl1pPr>
          </a:lstStyle>
          <a:p>
            <a:r>
              <a:rPr lang="en-US" dirty="0">
                <a:sym typeface="Calibri"/>
              </a:rPr>
              <a:t>Frequency analysis</a:t>
            </a:r>
            <a:endParaRPr dirty="0"/>
          </a:p>
        </p:txBody>
      </p:sp>
      <p:sp>
        <p:nvSpPr>
          <p:cNvPr id="28" name="Shape 2567"/>
          <p:cNvSpPr txBox="1"/>
          <p:nvPr/>
        </p:nvSpPr>
        <p:spPr>
          <a:xfrm>
            <a:off x="5011667" y="3351975"/>
            <a:ext cx="2138496" cy="1282763"/>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600"/>
              </a:spcAft>
              <a:buSzPct val="25000"/>
              <a:buNone/>
              <a:defRPr sz="2400">
                <a:solidFill>
                  <a:srgbClr val="000000"/>
                </a:solidFill>
                <a:latin typeface="Open Sans Semibold"/>
                <a:ea typeface="Calibri"/>
                <a:cs typeface="Open Sans Semibold"/>
              </a:defRPr>
            </a:lvl1pPr>
          </a:lstStyle>
          <a:p>
            <a:r>
              <a:rPr lang="en-US" dirty="0">
                <a:sym typeface="Calibri"/>
              </a:rPr>
              <a:t>Statistical analysis</a:t>
            </a:r>
            <a:endParaRPr dirty="0"/>
          </a:p>
        </p:txBody>
      </p:sp>
      <p:sp>
        <p:nvSpPr>
          <p:cNvPr id="29" name="Shape 2569"/>
          <p:cNvSpPr txBox="1"/>
          <p:nvPr/>
        </p:nvSpPr>
        <p:spPr>
          <a:xfrm>
            <a:off x="7364012" y="3351975"/>
            <a:ext cx="2138496" cy="1282763"/>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600"/>
              </a:spcAft>
              <a:buSzPct val="25000"/>
              <a:buNone/>
              <a:defRPr sz="2400">
                <a:solidFill>
                  <a:srgbClr val="000000"/>
                </a:solidFill>
                <a:latin typeface="Open Sans Semibold"/>
                <a:ea typeface="Calibri"/>
                <a:cs typeface="Open Sans Semibold"/>
              </a:defRPr>
            </a:lvl1pPr>
          </a:lstStyle>
          <a:p>
            <a:r>
              <a:rPr lang="en-US" dirty="0">
                <a:sym typeface="Calibri"/>
              </a:rPr>
              <a:t>Social engineering</a:t>
            </a:r>
            <a:endParaRPr dirty="0"/>
          </a:p>
        </p:txBody>
      </p:sp>
      <p:sp>
        <p:nvSpPr>
          <p:cNvPr id="30" name="Shape 2571"/>
          <p:cNvSpPr txBox="1"/>
          <p:nvPr/>
        </p:nvSpPr>
        <p:spPr>
          <a:xfrm>
            <a:off x="2659320" y="4848533"/>
            <a:ext cx="2138496" cy="1282763"/>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600"/>
              </a:spcAft>
              <a:buSzPct val="25000"/>
              <a:buNone/>
              <a:defRPr sz="2400">
                <a:solidFill>
                  <a:srgbClr val="000000"/>
                </a:solidFill>
                <a:latin typeface="Open Sans Semibold"/>
                <a:ea typeface="Calibri"/>
                <a:cs typeface="Open Sans Semibold"/>
              </a:defRPr>
            </a:lvl1pPr>
          </a:lstStyle>
          <a:p>
            <a:r>
              <a:rPr lang="en-US" dirty="0">
                <a:sym typeface="Calibri"/>
              </a:rPr>
              <a:t>Brute force</a:t>
            </a:r>
            <a:endParaRPr dirty="0"/>
          </a:p>
        </p:txBody>
      </p:sp>
      <p:sp>
        <p:nvSpPr>
          <p:cNvPr id="31" name="Shape 2573"/>
          <p:cNvSpPr txBox="1"/>
          <p:nvPr/>
        </p:nvSpPr>
        <p:spPr>
          <a:xfrm>
            <a:off x="5011667" y="4848533"/>
            <a:ext cx="2138496" cy="1282763"/>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600"/>
              </a:spcAft>
              <a:buSzPct val="25000"/>
              <a:buNone/>
              <a:defRPr sz="2400">
                <a:solidFill>
                  <a:srgbClr val="000000"/>
                </a:solidFill>
                <a:latin typeface="Open Sans Semibold"/>
                <a:ea typeface="Calibri"/>
                <a:cs typeface="Open Sans Semibold"/>
              </a:defRPr>
            </a:lvl1pPr>
          </a:lstStyle>
          <a:p>
            <a:r>
              <a:rPr lang="en-US" dirty="0">
                <a:sym typeface="Calibri"/>
              </a:rPr>
              <a:t>Dictionary attacks</a:t>
            </a:r>
            <a:endParaRPr dirty="0"/>
          </a:p>
        </p:txBody>
      </p:sp>
      <p:sp>
        <p:nvSpPr>
          <p:cNvPr id="32" name="Shape 2575"/>
          <p:cNvSpPr txBox="1"/>
          <p:nvPr/>
        </p:nvSpPr>
        <p:spPr>
          <a:xfrm>
            <a:off x="7364012" y="4848533"/>
            <a:ext cx="2138496" cy="1282763"/>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defPPr>
              <a:defRPr lang="en-US"/>
            </a:defPPr>
            <a:lvl1pPr marR="0" lvl="0" indent="0" algn="ctr">
              <a:spcBef>
                <a:spcPts val="0"/>
              </a:spcBef>
              <a:spcAft>
                <a:spcPts val="600"/>
              </a:spcAft>
              <a:buSzPct val="25000"/>
              <a:buNone/>
              <a:defRPr sz="2400">
                <a:solidFill>
                  <a:srgbClr val="000000"/>
                </a:solidFill>
                <a:latin typeface="Open Sans Semibold"/>
                <a:ea typeface="Calibri"/>
                <a:cs typeface="Open Sans Semibold"/>
              </a:defRPr>
            </a:lvl1pPr>
          </a:lstStyle>
          <a:p>
            <a:r>
              <a:rPr lang="en-US" dirty="0">
                <a:sym typeface="Calibri"/>
              </a:rPr>
              <a:t>Rainbow tables</a:t>
            </a:r>
            <a:endParaRPr dirty="0"/>
          </a:p>
        </p:txBody>
      </p:sp>
    </p:spTree>
    <p:extLst>
      <p:ext uri="{BB962C8B-B14F-4D97-AF65-F5344CB8AC3E}">
        <p14:creationId xmlns:p14="http://schemas.microsoft.com/office/powerpoint/2010/main" val="4211293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Security Models</a:t>
            </a:r>
            <a:endParaRPr lang="en-US" sz="6000" dirty="0"/>
          </a:p>
        </p:txBody>
      </p:sp>
      <p:sp>
        <p:nvSpPr>
          <p:cNvPr id="6" name="Content Placeholder 5"/>
          <p:cNvSpPr>
            <a:spLocks noGrp="1"/>
          </p:cNvSpPr>
          <p:nvPr>
            <p:ph sz="half" idx="10"/>
          </p:nvPr>
        </p:nvSpPr>
        <p:spPr>
          <a:xfrm>
            <a:off x="1158239" y="1812126"/>
            <a:ext cx="10187093" cy="4042574"/>
          </a:xfrm>
          <a:prstGeom prst="rect">
            <a:avLst/>
          </a:prstGeom>
        </p:spPr>
        <p:txBody>
          <a:bodyPr/>
          <a:lstStyle/>
          <a:p>
            <a:pPr marL="0" lvl="0" indent="0">
              <a:buNone/>
            </a:pPr>
            <a:r>
              <a:rPr lang="en-US" b="1" dirty="0"/>
              <a:t>Purpose: </a:t>
            </a:r>
            <a:r>
              <a:rPr lang="en-US" dirty="0"/>
              <a:t>Security models define rules of behavior for an information system to enforce policies related to system security but typically involving confidentiality and/or integrity policies of the system. </a:t>
            </a:r>
          </a:p>
        </p:txBody>
      </p:sp>
    </p:spTree>
    <p:extLst>
      <p:ext uri="{BB962C8B-B14F-4D97-AF65-F5344CB8AC3E}">
        <p14:creationId xmlns:p14="http://schemas.microsoft.com/office/powerpoint/2010/main" val="105824035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579"/>
        <p:cNvGrpSpPr/>
        <p:nvPr/>
      </p:nvGrpSpPr>
      <p:grpSpPr>
        <a:xfrm>
          <a:off x="0" y="0"/>
          <a:ext cx="0" cy="0"/>
          <a:chOff x="0" y="0"/>
          <a:chExt cx="0" cy="0"/>
        </a:xfrm>
      </p:grpSpPr>
      <p:sp>
        <p:nvSpPr>
          <p:cNvPr id="8"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Accessing Temporary Files</a:t>
            </a:r>
          </a:p>
        </p:txBody>
      </p:sp>
      <p:sp>
        <p:nvSpPr>
          <p:cNvPr id="3" name="Content Placeholder 2">
            <a:extLst>
              <a:ext uri="{FF2B5EF4-FFF2-40B4-BE49-F238E27FC236}">
                <a16:creationId xmlns:a16="http://schemas.microsoft.com/office/drawing/2014/main" id="{FAE1CD78-8A00-4A98-98EC-0F71D43C2A40}"/>
              </a:ext>
            </a:extLst>
          </p:cNvPr>
          <p:cNvSpPr>
            <a:spLocks noGrp="1"/>
          </p:cNvSpPr>
          <p:nvPr>
            <p:ph sz="half" idx="10"/>
          </p:nvPr>
        </p:nvSpPr>
        <p:spPr>
          <a:xfrm>
            <a:off x="1158240" y="1812125"/>
            <a:ext cx="10038080" cy="2106731"/>
          </a:xfrm>
        </p:spPr>
        <p:txBody>
          <a:bodyPr/>
          <a:lstStyle/>
          <a:p>
            <a:r>
              <a:rPr lang="en-US" dirty="0">
                <a:sym typeface="Calibri"/>
              </a:rPr>
              <a:t>Most cryptosystems will use temporary files to perform their calculations</a:t>
            </a:r>
            <a:endParaRPr lang="en-US" dirty="0"/>
          </a:p>
          <a:p>
            <a:r>
              <a:rPr lang="en-US" dirty="0">
                <a:sym typeface="Calibri"/>
              </a:rPr>
              <a:t>If not deleted and overwritten, they may be compromised and lead an attacker to the message in plaintext</a:t>
            </a:r>
            <a:endParaRPr lang="en-US" dirty="0"/>
          </a:p>
          <a:p>
            <a:endParaRPr lang="en-US" dirty="0"/>
          </a:p>
        </p:txBody>
      </p:sp>
    </p:spTree>
    <p:extLst>
      <p:ext uri="{BB962C8B-B14F-4D97-AF65-F5344CB8AC3E}">
        <p14:creationId xmlns:p14="http://schemas.microsoft.com/office/powerpoint/2010/main" val="186285181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8" name="Title 1"/>
          <p:cNvSpPr txBox="1">
            <a:spLocks/>
          </p:cNvSpPr>
          <p:nvPr/>
        </p:nvSpPr>
        <p:spPr>
          <a:xfrm>
            <a:off x="1195201" y="559553"/>
            <a:ext cx="10996799" cy="1143000"/>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Social Engineering for Key Discovery</a:t>
            </a:r>
          </a:p>
        </p:txBody>
      </p:sp>
      <p:sp>
        <p:nvSpPr>
          <p:cNvPr id="4" name="Content Placeholder 3">
            <a:extLst>
              <a:ext uri="{FF2B5EF4-FFF2-40B4-BE49-F238E27FC236}">
                <a16:creationId xmlns:a16="http://schemas.microsoft.com/office/drawing/2014/main" id="{99917574-A6E5-4136-8CD4-4FC31EC991C8}"/>
              </a:ext>
            </a:extLst>
          </p:cNvPr>
          <p:cNvSpPr>
            <a:spLocks noGrp="1"/>
          </p:cNvSpPr>
          <p:nvPr>
            <p:ph sz="half" idx="10"/>
          </p:nvPr>
        </p:nvSpPr>
        <p:spPr>
          <a:xfrm>
            <a:off x="1158240" y="1812126"/>
            <a:ext cx="10038080" cy="2280903"/>
          </a:xfrm>
        </p:spPr>
        <p:txBody>
          <a:bodyPr/>
          <a:lstStyle/>
          <a:p>
            <a:r>
              <a:rPr lang="en-US" dirty="0">
                <a:sym typeface="Calibri"/>
              </a:rPr>
              <a:t>Through coercion, bribery, or befriending people in positions of responsibility, spies gain access to systems without having any technical expertise</a:t>
            </a:r>
            <a:endParaRPr lang="en-US" dirty="0"/>
          </a:p>
          <a:p>
            <a:r>
              <a:rPr lang="en-US" dirty="0">
                <a:sym typeface="Calibri"/>
              </a:rPr>
              <a:t>This is the most common type of attack and usually the most successful</a:t>
            </a:r>
            <a:endParaRPr lang="en-US" dirty="0"/>
          </a:p>
          <a:p>
            <a:endParaRPr lang="en-US" dirty="0"/>
          </a:p>
        </p:txBody>
      </p:sp>
    </p:spTree>
    <p:extLst>
      <p:ext uri="{BB962C8B-B14F-4D97-AF65-F5344CB8AC3E}">
        <p14:creationId xmlns:p14="http://schemas.microsoft.com/office/powerpoint/2010/main" val="264921881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221" y="3132209"/>
            <a:ext cx="8987112" cy="1362075"/>
          </a:xfrm>
        </p:spPr>
        <p:txBody>
          <a:bodyPr/>
          <a:lstStyle/>
          <a:p>
            <a:r>
              <a:rPr lang="en-US" dirty="0"/>
              <a:t>Physical Security</a:t>
            </a:r>
            <a:endParaRPr lang="en-US" dirty="0">
              <a:solidFill>
                <a:srgbClr val="000000"/>
              </a:solidFill>
            </a:endParaRPr>
          </a:p>
        </p:txBody>
      </p:sp>
      <p:sp>
        <p:nvSpPr>
          <p:cNvPr id="3" name="Text Placeholder 2"/>
          <p:cNvSpPr>
            <a:spLocks noGrp="1"/>
          </p:cNvSpPr>
          <p:nvPr>
            <p:ph type="body" idx="1"/>
          </p:nvPr>
        </p:nvSpPr>
        <p:spPr>
          <a:xfrm>
            <a:off x="707650" y="1530350"/>
            <a:ext cx="8428039" cy="1500188"/>
          </a:xfrm>
        </p:spPr>
        <p:txBody>
          <a:bodyPr/>
          <a:lstStyle/>
          <a:p>
            <a:r>
              <a:rPr lang="en-US" sz="4600" dirty="0">
                <a:solidFill>
                  <a:srgbClr val="006F53"/>
                </a:solidFill>
              </a:rPr>
              <a:t>Module </a:t>
            </a:r>
            <a:r>
              <a:rPr lang="en-US" sz="4600" dirty="0"/>
              <a:t>7</a:t>
            </a:r>
            <a:endParaRPr lang="en-US" sz="4600" dirty="0">
              <a:solidFill>
                <a:srgbClr val="006F53"/>
              </a:solidFill>
            </a:endParaRPr>
          </a:p>
        </p:txBody>
      </p:sp>
    </p:spTree>
    <p:extLst>
      <p:ext uri="{BB962C8B-B14F-4D97-AF65-F5344CB8AC3E}">
        <p14:creationId xmlns:p14="http://schemas.microsoft.com/office/powerpoint/2010/main" val="410490118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6000" dirty="0"/>
              <a:t>Module Objectives</a:t>
            </a:r>
          </a:p>
        </p:txBody>
      </p:sp>
      <p:sp>
        <p:nvSpPr>
          <p:cNvPr id="6" name="Content Placeholder 5"/>
          <p:cNvSpPr>
            <a:spLocks noGrp="1"/>
          </p:cNvSpPr>
          <p:nvPr>
            <p:ph sz="half" idx="10"/>
          </p:nvPr>
        </p:nvSpPr>
        <p:spPr>
          <a:xfrm>
            <a:off x="1158239" y="1812126"/>
            <a:ext cx="10737428" cy="4042574"/>
          </a:xfrm>
          <a:prstGeom prst="rect">
            <a:avLst/>
          </a:prstGeom>
        </p:spPr>
        <p:txBody>
          <a:bodyPr/>
          <a:lstStyle/>
          <a:p>
            <a:pPr marL="541338" indent="-541338">
              <a:buClrTx/>
              <a:buSzPct val="100000"/>
              <a:buFont typeface="+mj-lt"/>
              <a:buAutoNum type="arabicPeriod"/>
            </a:pPr>
            <a:r>
              <a:rPr lang="en-US" dirty="0"/>
              <a:t>Apply security principles to site and facility design.</a:t>
            </a:r>
          </a:p>
          <a:p>
            <a:pPr marL="541338" indent="-541338">
              <a:buClrTx/>
              <a:buSzPct val="100000"/>
              <a:buFont typeface="+mj-lt"/>
              <a:buAutoNum type="arabicPeriod"/>
            </a:pPr>
            <a:r>
              <a:rPr lang="en-US" dirty="0"/>
              <a:t>Implement and manage physical security controls.</a:t>
            </a:r>
          </a:p>
          <a:p>
            <a:pPr marL="541338" indent="-541338">
              <a:buClrTx/>
              <a:buSzPct val="100000"/>
              <a:buFont typeface="+mj-lt"/>
              <a:buAutoNum type="arabicPeriod"/>
            </a:pPr>
            <a:r>
              <a:rPr lang="en-US" dirty="0"/>
              <a:t>Implement and manage physical controls in wiring closets and intermediate distribution facilities.</a:t>
            </a:r>
          </a:p>
          <a:p>
            <a:pPr marL="541338" indent="-541338">
              <a:buClrTx/>
              <a:buSzPct val="100000"/>
              <a:buFont typeface="+mj-lt"/>
              <a:buAutoNum type="arabicPeriod"/>
            </a:pPr>
            <a:r>
              <a:rPr lang="en-US" dirty="0"/>
              <a:t>Implement and manage physical controls in server rooms and data centers.</a:t>
            </a:r>
          </a:p>
          <a:p>
            <a:pPr marL="541338" indent="-541338">
              <a:buClrTx/>
              <a:buSzPct val="100000"/>
              <a:buFont typeface="+mj-lt"/>
              <a:buAutoNum type="arabicPeriod"/>
            </a:pPr>
            <a:r>
              <a:rPr lang="en-US" dirty="0"/>
              <a:t>Implement and manage physical controls in media storage facilities.</a:t>
            </a:r>
          </a:p>
          <a:p>
            <a:pPr marL="541338" indent="-541338">
              <a:buClrTx/>
              <a:buSzPct val="100000"/>
              <a:buFont typeface="+mj-lt"/>
              <a:buAutoNum type="arabicPeriod" startAt="6"/>
            </a:pPr>
            <a:r>
              <a:rPr lang="en-US" dirty="0"/>
              <a:t>Implement and manage physical controls for evidence storage.</a:t>
            </a:r>
          </a:p>
          <a:p>
            <a:pPr marL="541338" indent="-541338">
              <a:buClrTx/>
              <a:buSzPct val="100000"/>
              <a:buFont typeface="+mj-lt"/>
              <a:buAutoNum type="arabicPeriod" startAt="6"/>
            </a:pPr>
            <a:r>
              <a:rPr lang="en-US" dirty="0"/>
              <a:t>Implement and manage physical controls in restricted areas.</a:t>
            </a:r>
          </a:p>
        </p:txBody>
      </p:sp>
    </p:spTree>
    <p:extLst>
      <p:ext uri="{BB962C8B-B14F-4D97-AF65-F5344CB8AC3E}">
        <p14:creationId xmlns:p14="http://schemas.microsoft.com/office/powerpoint/2010/main" val="56266587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6000" dirty="0"/>
              <a:t>Module Objectives </a:t>
            </a:r>
            <a:r>
              <a:rPr lang="pt-BR" dirty="0"/>
              <a:t>(</a:t>
            </a:r>
            <a:r>
              <a:rPr lang="pt-BR" dirty="0" err="1"/>
              <a:t>continued</a:t>
            </a:r>
            <a:r>
              <a:rPr lang="pt-BR" dirty="0"/>
              <a:t>)</a:t>
            </a:r>
            <a:endParaRPr lang="en-US" sz="6000" dirty="0"/>
          </a:p>
        </p:txBody>
      </p:sp>
      <p:sp>
        <p:nvSpPr>
          <p:cNvPr id="6" name="Content Placeholder 5"/>
          <p:cNvSpPr>
            <a:spLocks noGrp="1"/>
          </p:cNvSpPr>
          <p:nvPr>
            <p:ph sz="half" idx="10"/>
          </p:nvPr>
        </p:nvSpPr>
        <p:spPr>
          <a:xfrm>
            <a:off x="1158240" y="1812126"/>
            <a:ext cx="9599408" cy="4042574"/>
          </a:xfrm>
          <a:prstGeom prst="rect">
            <a:avLst/>
          </a:prstGeom>
        </p:spPr>
        <p:txBody>
          <a:bodyPr/>
          <a:lstStyle/>
          <a:p>
            <a:pPr marL="541338" indent="-541338">
              <a:buClrTx/>
              <a:buSzPct val="100000"/>
              <a:buFont typeface="+mj-lt"/>
              <a:buAutoNum type="arabicPeriod" startAt="8"/>
            </a:pPr>
            <a:r>
              <a:rPr lang="en-US" dirty="0"/>
              <a:t>Implement and manage physical controls in work areas.</a:t>
            </a:r>
          </a:p>
          <a:p>
            <a:pPr marL="541338" indent="-541338">
              <a:buClrTx/>
              <a:buSzPct val="100000"/>
              <a:buFont typeface="+mj-lt"/>
              <a:buAutoNum type="arabicPeriod" startAt="8"/>
            </a:pPr>
            <a:r>
              <a:rPr lang="en-US" dirty="0"/>
              <a:t>Implement and manage environmental controls for utilities and power.</a:t>
            </a:r>
          </a:p>
          <a:p>
            <a:pPr marL="541338" indent="-541338">
              <a:buClrTx/>
              <a:buSzPct val="100000"/>
              <a:buFont typeface="+mj-lt"/>
              <a:buAutoNum type="arabicPeriod" startAt="10"/>
            </a:pPr>
            <a:r>
              <a:rPr lang="en-US" dirty="0"/>
              <a:t>Implement and manage controls for heating, ventilation, and air conditioning (HVAC).</a:t>
            </a:r>
          </a:p>
          <a:p>
            <a:pPr marL="541338" indent="-541338">
              <a:buClrTx/>
              <a:buSzPct val="100000"/>
              <a:buFont typeface="+mj-lt"/>
              <a:buAutoNum type="arabicPeriod" startAt="10"/>
            </a:pPr>
            <a:r>
              <a:rPr lang="en-US" dirty="0"/>
              <a:t>Implement and manage environmental controls.</a:t>
            </a:r>
          </a:p>
          <a:p>
            <a:pPr marL="541338" indent="-541338">
              <a:buClrTx/>
              <a:buSzPct val="100000"/>
              <a:buFont typeface="+mj-lt"/>
              <a:buAutoNum type="arabicPeriod" startAt="10"/>
            </a:pPr>
            <a:r>
              <a:rPr lang="en-US" dirty="0"/>
              <a:t>Implement and manage environmental controls for fire prevention, detection, and suppression.</a:t>
            </a:r>
          </a:p>
        </p:txBody>
      </p:sp>
    </p:spTree>
    <p:extLst>
      <p:ext uri="{BB962C8B-B14F-4D97-AF65-F5344CB8AC3E}">
        <p14:creationId xmlns:p14="http://schemas.microsoft.com/office/powerpoint/2010/main" val="359822355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728688" cy="1143000"/>
          </a:xfrm>
        </p:spPr>
        <p:txBody>
          <a:bodyPr>
            <a:normAutofit/>
          </a:bodyPr>
          <a:lstStyle/>
          <a:p>
            <a:r>
              <a:rPr lang="en-US" dirty="0"/>
              <a:t>Physical Security</a:t>
            </a:r>
          </a:p>
        </p:txBody>
      </p:sp>
      <p:sp>
        <p:nvSpPr>
          <p:cNvPr id="6" name="Content Placeholder 5"/>
          <p:cNvSpPr>
            <a:spLocks noGrp="1"/>
          </p:cNvSpPr>
          <p:nvPr>
            <p:ph sz="half" idx="10"/>
          </p:nvPr>
        </p:nvSpPr>
        <p:spPr>
          <a:xfrm>
            <a:off x="1195200" y="1702553"/>
            <a:ext cx="10171299" cy="4042574"/>
          </a:xfrm>
          <a:prstGeom prst="rect">
            <a:avLst/>
          </a:prstGeom>
        </p:spPr>
        <p:txBody>
          <a:bodyPr/>
          <a:lstStyle/>
          <a:p>
            <a:pPr marL="341313" indent="-341313" defTabSz="355600"/>
            <a:r>
              <a:rPr lang="en-US" dirty="0"/>
              <a:t>Physical security plans and infrastructure are often designed, implemented, and operated by physical security specialists</a:t>
            </a:r>
          </a:p>
          <a:p>
            <a:pPr marL="341313" indent="-341313" defTabSz="355600"/>
            <a:r>
              <a:rPr lang="en-US" dirty="0"/>
              <a:t>Physical security infrastructure is typically controlled outside </a:t>
            </a:r>
            <a:br>
              <a:rPr lang="en-US" dirty="0"/>
            </a:br>
            <a:r>
              <a:rPr lang="en-US" dirty="0"/>
              <a:t>of IT or IT security control</a:t>
            </a:r>
          </a:p>
          <a:p>
            <a:pPr marL="341313" indent="-341313" defTabSz="355600"/>
            <a:r>
              <a:rPr lang="en-US" dirty="0"/>
              <a:t>The CISSP MUST understand physical security fundamentals </a:t>
            </a:r>
            <a:br>
              <a:rPr lang="en-US" dirty="0"/>
            </a:br>
            <a:r>
              <a:rPr lang="en-US" dirty="0"/>
              <a:t>in order to:</a:t>
            </a:r>
          </a:p>
          <a:p>
            <a:pPr marL="657225" lvl="1" indent="-301625"/>
            <a:r>
              <a:rPr lang="en-US" dirty="0"/>
              <a:t>Assess the risk reduction value of physical security controls</a:t>
            </a:r>
          </a:p>
          <a:p>
            <a:pPr marL="657225" lvl="1" indent="-301625"/>
            <a:r>
              <a:rPr lang="en-US" dirty="0"/>
              <a:t>Communicate physical security needs to physical security managers</a:t>
            </a:r>
          </a:p>
          <a:p>
            <a:pPr marL="657225" lvl="1" indent="-301625"/>
            <a:r>
              <a:rPr lang="en-US" dirty="0"/>
              <a:t>Identify risks to Information Security due to physical security weaknesses</a:t>
            </a:r>
          </a:p>
        </p:txBody>
      </p:sp>
    </p:spTree>
    <p:extLst>
      <p:ext uri="{BB962C8B-B14F-4D97-AF65-F5344CB8AC3E}">
        <p14:creationId xmlns:p14="http://schemas.microsoft.com/office/powerpoint/2010/main" val="247819545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203075" cy="1143000"/>
          </a:xfrm>
        </p:spPr>
        <p:txBody>
          <a:bodyPr>
            <a:normAutofit fontScale="90000"/>
          </a:bodyPr>
          <a:lstStyle/>
          <a:p>
            <a:pPr>
              <a:lnSpc>
                <a:spcPct val="110000"/>
              </a:lnSpc>
            </a:pPr>
            <a:r>
              <a:rPr lang="en-US" dirty="0"/>
              <a:t>Apply Security Principles to Site and Facility Design</a:t>
            </a:r>
            <a:endParaRPr lang="en-US" sz="6000" dirty="0"/>
          </a:p>
        </p:txBody>
      </p:sp>
      <p:sp>
        <p:nvSpPr>
          <p:cNvPr id="6" name="Content Placeholder 5"/>
          <p:cNvSpPr>
            <a:spLocks noGrp="1"/>
          </p:cNvSpPr>
          <p:nvPr>
            <p:ph sz="half" idx="10"/>
          </p:nvPr>
        </p:nvSpPr>
        <p:spPr>
          <a:xfrm>
            <a:off x="1158239" y="2110045"/>
            <a:ext cx="10240037" cy="3211255"/>
          </a:xfrm>
          <a:prstGeom prst="rect">
            <a:avLst/>
          </a:prstGeom>
        </p:spPr>
        <p:txBody>
          <a:bodyPr/>
          <a:lstStyle/>
          <a:p>
            <a:pPr lvl="0">
              <a:buFont typeface="Open Sans Semibold" panose="020B0706030804020204" pitchFamily="34" charset="0"/>
              <a:buChar char="•"/>
            </a:pPr>
            <a:r>
              <a:rPr lang="en-US" dirty="0"/>
              <a:t>Physical design should support confidentiality, integrity, and availability of information systems</a:t>
            </a:r>
          </a:p>
          <a:p>
            <a:pPr lvl="0">
              <a:buFont typeface="Open Sans Semibold" panose="020B0706030804020204" pitchFamily="34" charset="0"/>
              <a:buChar char="•"/>
            </a:pPr>
            <a:r>
              <a:rPr lang="en-US" dirty="0"/>
              <a:t>Physical design must consider human safety and external factors as well</a:t>
            </a:r>
          </a:p>
        </p:txBody>
      </p:sp>
    </p:spTree>
    <p:extLst>
      <p:ext uri="{BB962C8B-B14F-4D97-AF65-F5344CB8AC3E}">
        <p14:creationId xmlns:p14="http://schemas.microsoft.com/office/powerpoint/2010/main" val="243895001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247499" cy="1143000"/>
          </a:xfrm>
        </p:spPr>
        <p:txBody>
          <a:bodyPr>
            <a:normAutofit fontScale="90000"/>
          </a:bodyPr>
          <a:lstStyle/>
          <a:p>
            <a:pPr>
              <a:lnSpc>
                <a:spcPct val="110000"/>
              </a:lnSpc>
            </a:pPr>
            <a:r>
              <a:rPr lang="en-US" dirty="0"/>
              <a:t>Physical Design that Supports Confidentiality, Integrity, and Availability (CIA)</a:t>
            </a:r>
            <a:endParaRPr lang="en-US" sz="6000" dirty="0"/>
          </a:p>
        </p:txBody>
      </p:sp>
      <p:sp>
        <p:nvSpPr>
          <p:cNvPr id="6" name="Content Placeholder 5"/>
          <p:cNvSpPr>
            <a:spLocks noGrp="1"/>
          </p:cNvSpPr>
          <p:nvPr>
            <p:ph sz="half" idx="10"/>
          </p:nvPr>
        </p:nvSpPr>
        <p:spPr>
          <a:xfrm>
            <a:off x="1158239" y="2110045"/>
            <a:ext cx="10240037" cy="3211255"/>
          </a:xfrm>
          <a:prstGeom prst="rect">
            <a:avLst/>
          </a:prstGeom>
        </p:spPr>
        <p:txBody>
          <a:bodyPr/>
          <a:lstStyle/>
          <a:p>
            <a:pPr lvl="0">
              <a:buFont typeface="Open Sans Semibold" panose="020B0706030804020204" pitchFamily="34" charset="0"/>
              <a:buChar char="•"/>
            </a:pPr>
            <a:r>
              <a:rPr lang="en-US" dirty="0"/>
              <a:t>Physical design protects information systems from unauthorized access</a:t>
            </a:r>
          </a:p>
          <a:p>
            <a:pPr lvl="0">
              <a:buFont typeface="Open Sans Semibold" panose="020B0706030804020204" pitchFamily="34" charset="0"/>
              <a:buChar char="•"/>
            </a:pPr>
            <a:r>
              <a:rPr lang="en-US" dirty="0"/>
              <a:t>Provides for auditing or observation of sensitive physical access</a:t>
            </a:r>
          </a:p>
          <a:p>
            <a:pPr lvl="0">
              <a:buFont typeface="Open Sans Semibold" panose="020B0706030804020204" pitchFamily="34" charset="0"/>
              <a:buChar char="•"/>
            </a:pPr>
            <a:r>
              <a:rPr lang="en-US" dirty="0"/>
              <a:t>Includes identification of subjects in sensitive areas</a:t>
            </a:r>
          </a:p>
          <a:p>
            <a:pPr lvl="0">
              <a:buFont typeface="Open Sans Semibold" panose="020B0706030804020204" pitchFamily="34" charset="0"/>
              <a:buChar char="•"/>
            </a:pPr>
            <a:r>
              <a:rPr lang="en-US" dirty="0"/>
              <a:t>Ensures robust services (e.g., power, cooling) to information systems</a:t>
            </a:r>
          </a:p>
        </p:txBody>
      </p:sp>
    </p:spTree>
    <p:extLst>
      <p:ext uri="{BB962C8B-B14F-4D97-AF65-F5344CB8AC3E}">
        <p14:creationId xmlns:p14="http://schemas.microsoft.com/office/powerpoint/2010/main" val="1862971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445253"/>
            <a:ext cx="10996799" cy="1396247"/>
          </a:xfrm>
        </p:spPr>
        <p:txBody>
          <a:bodyPr>
            <a:noAutofit/>
          </a:bodyPr>
          <a:lstStyle/>
          <a:p>
            <a:pPr>
              <a:lnSpc>
                <a:spcPct val="110000"/>
              </a:lnSpc>
            </a:pPr>
            <a:r>
              <a:rPr lang="en-US" spc="-100" dirty="0"/>
              <a:t>Physical Design that Supports Human Safety</a:t>
            </a:r>
          </a:p>
        </p:txBody>
      </p:sp>
      <p:sp>
        <p:nvSpPr>
          <p:cNvPr id="6" name="Content Placeholder 5"/>
          <p:cNvSpPr>
            <a:spLocks noGrp="1"/>
          </p:cNvSpPr>
          <p:nvPr>
            <p:ph sz="half" idx="10"/>
          </p:nvPr>
        </p:nvSpPr>
        <p:spPr>
          <a:xfrm>
            <a:off x="1158239" y="1812126"/>
            <a:ext cx="10240037" cy="3211255"/>
          </a:xfrm>
          <a:prstGeom prst="rect">
            <a:avLst/>
          </a:prstGeom>
        </p:spPr>
        <p:txBody>
          <a:bodyPr/>
          <a:lstStyle/>
          <a:p>
            <a:pPr lvl="0">
              <a:buFont typeface="Open Sans Semibold" panose="020B0706030804020204" pitchFamily="34" charset="0"/>
              <a:buChar char="•"/>
            </a:pPr>
            <a:r>
              <a:rPr lang="en-US" dirty="0"/>
              <a:t>Emergency alarms (audible, visible)</a:t>
            </a:r>
          </a:p>
          <a:p>
            <a:pPr lvl="0">
              <a:buFont typeface="Open Sans Semibold" panose="020B0706030804020204" pitchFamily="34" charset="0"/>
              <a:buChar char="•"/>
            </a:pPr>
            <a:r>
              <a:rPr lang="en-US" dirty="0"/>
              <a:t>Egress routes </a:t>
            </a:r>
          </a:p>
          <a:p>
            <a:pPr lvl="0">
              <a:buFont typeface="Open Sans Semibold" panose="020B0706030804020204" pitchFamily="34" charset="0"/>
              <a:buChar char="•"/>
            </a:pPr>
            <a:r>
              <a:rPr lang="en-US" dirty="0"/>
              <a:t>Safety equipment</a:t>
            </a:r>
          </a:p>
          <a:p>
            <a:pPr lvl="0">
              <a:buFont typeface="Open Sans Semibold" panose="020B0706030804020204" pitchFamily="34" charset="0"/>
              <a:buChar char="•"/>
            </a:pPr>
            <a:r>
              <a:rPr lang="en-US" dirty="0"/>
              <a:t>Emergency power or equipment shutoffs</a:t>
            </a:r>
          </a:p>
          <a:p>
            <a:pPr lvl="0">
              <a:buFont typeface="Open Sans Semibold" panose="020B0706030804020204" pitchFamily="34" charset="0"/>
              <a:buChar char="•"/>
            </a:pPr>
            <a:r>
              <a:rPr lang="en-US" dirty="0"/>
              <a:t>Equipment lockouts</a:t>
            </a:r>
          </a:p>
        </p:txBody>
      </p:sp>
    </p:spTree>
    <p:extLst>
      <p:ext uri="{BB962C8B-B14F-4D97-AF65-F5344CB8AC3E}">
        <p14:creationId xmlns:p14="http://schemas.microsoft.com/office/powerpoint/2010/main" val="249974543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84953"/>
            <a:ext cx="10539599" cy="1027947"/>
          </a:xfrm>
        </p:spPr>
        <p:txBody>
          <a:bodyPr>
            <a:noAutofit/>
          </a:bodyPr>
          <a:lstStyle/>
          <a:p>
            <a:pPr>
              <a:lnSpc>
                <a:spcPct val="110000"/>
              </a:lnSpc>
            </a:pPr>
            <a:r>
              <a:rPr lang="en-US" dirty="0"/>
              <a:t>Site and Facility Design Considerations</a:t>
            </a:r>
          </a:p>
        </p:txBody>
      </p:sp>
      <p:sp>
        <p:nvSpPr>
          <p:cNvPr id="6" name="Content Placeholder 5"/>
          <p:cNvSpPr>
            <a:spLocks noGrp="1"/>
          </p:cNvSpPr>
          <p:nvPr>
            <p:ph sz="half" idx="10"/>
          </p:nvPr>
        </p:nvSpPr>
        <p:spPr>
          <a:xfrm>
            <a:off x="1158238" y="1765300"/>
            <a:ext cx="5445761" cy="4089399"/>
          </a:xfrm>
          <a:prstGeom prst="rect">
            <a:avLst/>
          </a:prstGeom>
        </p:spPr>
        <p:txBody>
          <a:bodyPr/>
          <a:lstStyle/>
          <a:p>
            <a:pPr lvl="0">
              <a:buFont typeface="Open Sans Semibold" panose="020B0706030804020204" pitchFamily="34" charset="0"/>
              <a:buChar char="•"/>
            </a:pPr>
            <a:r>
              <a:rPr lang="en-US" dirty="0"/>
              <a:t>Personnel policy and procedure</a:t>
            </a:r>
          </a:p>
          <a:p>
            <a:pPr lvl="0">
              <a:buFont typeface="Open Sans Semibold" panose="020B0706030804020204" pitchFamily="34" charset="0"/>
              <a:buChar char="•"/>
            </a:pPr>
            <a:r>
              <a:rPr lang="en-US" dirty="0"/>
              <a:t>Personnel screening</a:t>
            </a:r>
          </a:p>
          <a:p>
            <a:pPr lvl="0">
              <a:buFont typeface="Open Sans Semibold" panose="020B0706030804020204" pitchFamily="34" charset="0"/>
              <a:buChar char="•"/>
            </a:pPr>
            <a:r>
              <a:rPr lang="en-US" dirty="0"/>
              <a:t>Workplace violence prevention</a:t>
            </a:r>
          </a:p>
          <a:p>
            <a:pPr lvl="0">
              <a:buFont typeface="Open Sans Semibold" panose="020B0706030804020204" pitchFamily="34" charset="0"/>
              <a:buChar char="•"/>
            </a:pPr>
            <a:r>
              <a:rPr lang="en-US" dirty="0"/>
              <a:t>Response protocols and training</a:t>
            </a:r>
          </a:p>
          <a:p>
            <a:pPr lvl="0">
              <a:buFont typeface="Open Sans Semibold" panose="020B0706030804020204" pitchFamily="34" charset="0"/>
              <a:buChar char="•"/>
            </a:pPr>
            <a:r>
              <a:rPr lang="en-US" dirty="0"/>
              <a:t>Mail screening</a:t>
            </a:r>
          </a:p>
          <a:p>
            <a:pPr lvl="0">
              <a:buFont typeface="Open Sans Semibold" panose="020B0706030804020204" pitchFamily="34" charset="0"/>
              <a:buChar char="•"/>
            </a:pPr>
            <a:r>
              <a:rPr lang="en-US" dirty="0"/>
              <a:t>Shipping and receiving </a:t>
            </a:r>
          </a:p>
          <a:p>
            <a:pPr lvl="0">
              <a:buFont typeface="Open Sans Semibold" panose="020B0706030804020204" pitchFamily="34" charset="0"/>
              <a:buChar char="•"/>
            </a:pPr>
            <a:r>
              <a:rPr lang="en-US" dirty="0"/>
              <a:t>Property ID and tracking</a:t>
            </a:r>
          </a:p>
        </p:txBody>
      </p:sp>
      <p:sp>
        <p:nvSpPr>
          <p:cNvPr id="4" name="Content Placeholder 5"/>
          <p:cNvSpPr txBox="1">
            <a:spLocks/>
          </p:cNvSpPr>
          <p:nvPr/>
        </p:nvSpPr>
        <p:spPr>
          <a:xfrm>
            <a:off x="6708139" y="1765300"/>
            <a:ext cx="5255261" cy="4013199"/>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a:buFont typeface="Open Sans Semibold" panose="020B0706030804020204" pitchFamily="34" charset="0"/>
              <a:buChar char="•"/>
            </a:pPr>
            <a:r>
              <a:rPr lang="en-US" dirty="0"/>
              <a:t>Parking and site security</a:t>
            </a:r>
          </a:p>
          <a:p>
            <a:pPr>
              <a:buFont typeface="Open Sans Semibold" panose="020B0706030804020204" pitchFamily="34" charset="0"/>
              <a:buChar char="•"/>
            </a:pPr>
            <a:r>
              <a:rPr lang="en-US" dirty="0"/>
              <a:t>Site and building access control</a:t>
            </a:r>
          </a:p>
          <a:p>
            <a:pPr>
              <a:buFont typeface="Open Sans Semibold" panose="020B0706030804020204" pitchFamily="34" charset="0"/>
              <a:buChar char="•"/>
            </a:pPr>
            <a:r>
              <a:rPr lang="en-US" dirty="0"/>
              <a:t>Video surveillance</a:t>
            </a:r>
          </a:p>
          <a:p>
            <a:pPr>
              <a:buFont typeface="Open Sans Semibold" panose="020B0706030804020204" pitchFamily="34" charset="0"/>
              <a:buChar char="•"/>
            </a:pPr>
            <a:r>
              <a:rPr lang="en-US" dirty="0"/>
              <a:t>Internal access control</a:t>
            </a:r>
          </a:p>
          <a:p>
            <a:pPr>
              <a:buFont typeface="Open Sans Semibold" panose="020B0706030804020204" pitchFamily="34" charset="0"/>
              <a:buChar char="•"/>
            </a:pPr>
            <a:r>
              <a:rPr lang="en-US" dirty="0"/>
              <a:t>Infrastructure protection</a:t>
            </a:r>
          </a:p>
          <a:p>
            <a:pPr>
              <a:buFont typeface="Open Sans Semibold" panose="020B0706030804020204" pitchFamily="34" charset="0"/>
              <a:buChar char="•"/>
            </a:pPr>
            <a:r>
              <a:rPr lang="en-US" dirty="0"/>
              <a:t>Onsite redundancy</a:t>
            </a:r>
          </a:p>
          <a:p>
            <a:pPr>
              <a:buFont typeface="Open Sans Semibold" panose="020B0706030804020204" pitchFamily="34" charset="0"/>
              <a:buChar char="•"/>
            </a:pPr>
            <a:r>
              <a:rPr lang="en-US" dirty="0"/>
              <a:t>Structural protections</a:t>
            </a:r>
          </a:p>
        </p:txBody>
      </p:sp>
    </p:spTree>
    <p:extLst>
      <p:ext uri="{BB962C8B-B14F-4D97-AF65-F5344CB8AC3E}">
        <p14:creationId xmlns:p14="http://schemas.microsoft.com/office/powerpoint/2010/main" val="2173554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Security Models Examples</a:t>
            </a:r>
            <a:endParaRPr lang="en-US" sz="6000" dirty="0"/>
          </a:p>
        </p:txBody>
      </p:sp>
      <p:sp>
        <p:nvSpPr>
          <p:cNvPr id="6" name="Content Placeholder 5"/>
          <p:cNvSpPr>
            <a:spLocks noGrp="1"/>
          </p:cNvSpPr>
          <p:nvPr>
            <p:ph sz="half" idx="10"/>
          </p:nvPr>
        </p:nvSpPr>
        <p:spPr>
          <a:xfrm>
            <a:off x="1158239" y="1812126"/>
            <a:ext cx="10187093" cy="4042574"/>
          </a:xfrm>
          <a:prstGeom prst="rect">
            <a:avLst/>
          </a:prstGeom>
        </p:spPr>
        <p:txBody>
          <a:bodyPr/>
          <a:lstStyle/>
          <a:p>
            <a:pPr lvl="0">
              <a:buFont typeface="Open Sans Semibold" panose="020B0706030804020204" pitchFamily="34" charset="0"/>
              <a:buChar char="•"/>
            </a:pPr>
            <a:r>
              <a:rPr lang="en-US" dirty="0"/>
              <a:t>Bell–</a:t>
            </a:r>
            <a:r>
              <a:rPr lang="en-US" dirty="0" err="1"/>
              <a:t>LaPadula</a:t>
            </a:r>
            <a:r>
              <a:rPr lang="en-US" dirty="0"/>
              <a:t> (Confidentiality)</a:t>
            </a:r>
          </a:p>
          <a:p>
            <a:pPr lvl="0">
              <a:buFont typeface="Open Sans Semibold" panose="020B0706030804020204" pitchFamily="34" charset="0"/>
              <a:buChar char="•"/>
            </a:pPr>
            <a:r>
              <a:rPr lang="en-US" dirty="0" err="1"/>
              <a:t>Biba</a:t>
            </a:r>
            <a:r>
              <a:rPr lang="en-US" dirty="0"/>
              <a:t> (Integrity)</a:t>
            </a:r>
          </a:p>
          <a:p>
            <a:pPr lvl="0">
              <a:buFont typeface="Open Sans Semibold" panose="020B0706030804020204" pitchFamily="34" charset="0"/>
              <a:buChar char="•"/>
            </a:pPr>
            <a:r>
              <a:rPr lang="en-US" dirty="0"/>
              <a:t>Brewer and Nash (Confidentiality)</a:t>
            </a:r>
          </a:p>
          <a:p>
            <a:pPr lvl="0">
              <a:buFont typeface="Open Sans Semibold" panose="020B0706030804020204" pitchFamily="34" charset="0"/>
              <a:buChar char="•"/>
            </a:pPr>
            <a:r>
              <a:rPr lang="en-US" dirty="0"/>
              <a:t>Clark–Wilson (Integrity)</a:t>
            </a:r>
          </a:p>
          <a:p>
            <a:pPr lvl="0">
              <a:buFont typeface="Open Sans Semibold" panose="020B0706030804020204" pitchFamily="34" charset="0"/>
              <a:buChar char="•"/>
            </a:pPr>
            <a:r>
              <a:rPr lang="en-US" dirty="0"/>
              <a:t>Graham–Denning (Confidentiality/Integrity)</a:t>
            </a:r>
          </a:p>
          <a:p>
            <a:pPr lvl="0">
              <a:buFont typeface="Open Sans Semibold" panose="020B0706030804020204" pitchFamily="34" charset="0"/>
              <a:buChar char="•"/>
            </a:pPr>
            <a:r>
              <a:rPr lang="en-US" dirty="0"/>
              <a:t>Harrison, </a:t>
            </a:r>
            <a:r>
              <a:rPr lang="en-US" dirty="0" err="1"/>
              <a:t>Ruzzo</a:t>
            </a:r>
            <a:r>
              <a:rPr lang="en-US" dirty="0"/>
              <a:t>, Ullman (Integrity)</a:t>
            </a:r>
          </a:p>
        </p:txBody>
      </p:sp>
    </p:spTree>
    <p:extLst>
      <p:ext uri="{BB962C8B-B14F-4D97-AF65-F5344CB8AC3E}">
        <p14:creationId xmlns:p14="http://schemas.microsoft.com/office/powerpoint/2010/main" val="52229781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728688" cy="1143000"/>
          </a:xfrm>
        </p:spPr>
        <p:txBody>
          <a:bodyPr>
            <a:normAutofit/>
          </a:bodyPr>
          <a:lstStyle/>
          <a:p>
            <a:r>
              <a:rPr lang="en-US" dirty="0"/>
              <a:t>Implement and Manage Physical Security</a:t>
            </a:r>
          </a:p>
        </p:txBody>
      </p:sp>
      <p:sp>
        <p:nvSpPr>
          <p:cNvPr id="6" name="Content Placeholder 5"/>
          <p:cNvSpPr>
            <a:spLocks noGrp="1"/>
          </p:cNvSpPr>
          <p:nvPr>
            <p:ph sz="half" idx="10"/>
          </p:nvPr>
        </p:nvSpPr>
        <p:spPr>
          <a:xfrm>
            <a:off x="1195200" y="1702553"/>
            <a:ext cx="9913067" cy="4042574"/>
          </a:xfrm>
          <a:prstGeom prst="rect">
            <a:avLst/>
          </a:prstGeom>
        </p:spPr>
        <p:txBody>
          <a:bodyPr/>
          <a:lstStyle/>
          <a:p>
            <a:pPr marL="341313" indent="-341313" defTabSz="355600"/>
            <a:r>
              <a:rPr lang="en-US" dirty="0"/>
              <a:t>Conduct a physical risk assessment (Domain 1)</a:t>
            </a:r>
          </a:p>
          <a:p>
            <a:pPr marL="657225" lvl="1" indent="-301625"/>
            <a:r>
              <a:rPr lang="en-US" dirty="0"/>
              <a:t>Human action, natural disaster, industrial accident, equipment failure, etc.</a:t>
            </a:r>
          </a:p>
          <a:p>
            <a:pPr marL="341313" indent="-341313" defTabSz="355600"/>
            <a:r>
              <a:rPr lang="en-US" dirty="0"/>
              <a:t>Develop layered physical protections commensurate with the risk assessment</a:t>
            </a:r>
          </a:p>
          <a:p>
            <a:pPr marL="657225" lvl="1" indent="-301625"/>
            <a:r>
              <a:rPr lang="en-US" dirty="0"/>
              <a:t>E.g., Embassy level protections vs a small remote office</a:t>
            </a:r>
          </a:p>
          <a:p>
            <a:pPr marL="341313" indent="-341313" defTabSz="355600"/>
            <a:r>
              <a:rPr lang="en-US" dirty="0"/>
              <a:t>Physical risk controls will impact information system design</a:t>
            </a:r>
          </a:p>
          <a:p>
            <a:pPr marL="657225" lvl="1" indent="-301625"/>
            <a:r>
              <a:rPr lang="en-US" dirty="0"/>
              <a:t>E.g., weak physical controls may necessitate more complex information system protections to compensate</a:t>
            </a:r>
          </a:p>
          <a:p>
            <a:pPr marL="341313" indent="-341313" defTabSz="355600"/>
            <a:r>
              <a:rPr lang="en-US" dirty="0"/>
              <a:t>Physical protections require monitoring and auditing</a:t>
            </a:r>
          </a:p>
        </p:txBody>
      </p:sp>
    </p:spTree>
    <p:extLst>
      <p:ext uri="{BB962C8B-B14F-4D97-AF65-F5344CB8AC3E}">
        <p14:creationId xmlns:p14="http://schemas.microsoft.com/office/powerpoint/2010/main" val="254339335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728688" cy="1143000"/>
          </a:xfrm>
        </p:spPr>
        <p:txBody>
          <a:bodyPr>
            <a:normAutofit/>
          </a:bodyPr>
          <a:lstStyle/>
          <a:p>
            <a:r>
              <a:rPr lang="en-US" dirty="0"/>
              <a:t>Perimeter Security Controls</a:t>
            </a:r>
          </a:p>
        </p:txBody>
      </p:sp>
      <p:sp>
        <p:nvSpPr>
          <p:cNvPr id="6" name="Content Placeholder 5"/>
          <p:cNvSpPr>
            <a:spLocks noGrp="1"/>
          </p:cNvSpPr>
          <p:nvPr>
            <p:ph sz="half" idx="10"/>
          </p:nvPr>
        </p:nvSpPr>
        <p:spPr>
          <a:xfrm>
            <a:off x="1195199" y="1702553"/>
            <a:ext cx="7474667" cy="4042574"/>
          </a:xfrm>
          <a:prstGeom prst="rect">
            <a:avLst/>
          </a:prstGeom>
        </p:spPr>
        <p:txBody>
          <a:bodyPr/>
          <a:lstStyle/>
          <a:p>
            <a:pPr marL="341313" indent="-341313" defTabSz="355600"/>
            <a:r>
              <a:rPr lang="en-US" dirty="0"/>
              <a:t>Surrounding Areas:</a:t>
            </a:r>
          </a:p>
          <a:p>
            <a:pPr marL="657225" lvl="1" indent="-301625"/>
            <a:r>
              <a:rPr lang="en-US" dirty="0"/>
              <a:t>Roadways</a:t>
            </a:r>
          </a:p>
          <a:p>
            <a:pPr marL="657225" lvl="1" indent="-301625"/>
            <a:r>
              <a:rPr lang="en-US" dirty="0"/>
              <a:t>Waterways</a:t>
            </a:r>
          </a:p>
          <a:p>
            <a:pPr marL="657225" lvl="1" indent="-301625"/>
            <a:r>
              <a:rPr lang="en-US" dirty="0"/>
              <a:t>Geography</a:t>
            </a:r>
          </a:p>
          <a:p>
            <a:pPr marL="657225" lvl="1" indent="-301625"/>
            <a:r>
              <a:rPr lang="en-US" dirty="0"/>
              <a:t>Lines of sight</a:t>
            </a:r>
          </a:p>
          <a:p>
            <a:pPr marL="341313" indent="-341313" defTabSz="355600"/>
            <a:r>
              <a:rPr lang="it-IT" dirty="0" err="1"/>
              <a:t>Consider</a:t>
            </a:r>
            <a:r>
              <a:rPr lang="it-IT" dirty="0"/>
              <a:t>:</a:t>
            </a:r>
            <a:endParaRPr lang="en-US" dirty="0"/>
          </a:p>
          <a:p>
            <a:pPr marL="657225" lvl="1" indent="-301625"/>
            <a:r>
              <a:rPr lang="en-US" dirty="0"/>
              <a:t>Facility visibility from roads</a:t>
            </a:r>
          </a:p>
          <a:p>
            <a:pPr marL="657225" lvl="1" indent="-301625"/>
            <a:r>
              <a:rPr lang="en-US" dirty="0"/>
              <a:t>Potential for vehicle borne threats</a:t>
            </a:r>
          </a:p>
          <a:p>
            <a:pPr marL="657225" lvl="1" indent="-301625"/>
            <a:r>
              <a:rPr lang="en-US" dirty="0"/>
              <a:t>Vehicular and pedestrian access </a:t>
            </a:r>
            <a:br>
              <a:rPr lang="en-US" dirty="0"/>
            </a:br>
            <a:r>
              <a:rPr lang="en-US" dirty="0"/>
              <a:t>point locations</a:t>
            </a:r>
          </a:p>
          <a:p>
            <a:pPr marL="657225" lvl="1" indent="-301625"/>
            <a:r>
              <a:rPr lang="en-US" dirty="0"/>
              <a:t>Fencing, perimeter landscaping (natural fence)</a:t>
            </a:r>
          </a:p>
        </p:txBody>
      </p:sp>
      <p:pic>
        <p:nvPicPr>
          <p:cNvPr id="3" name="Picture 2">
            <a:extLst>
              <a:ext uri="{FF2B5EF4-FFF2-40B4-BE49-F238E27FC236}">
                <a16:creationId xmlns:a16="http://schemas.microsoft.com/office/drawing/2014/main" id="{0D2B625B-384A-42B1-83DC-F1A24BD36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999" y="1832112"/>
            <a:ext cx="4114800" cy="4114800"/>
          </a:xfrm>
          <a:prstGeom prst="rect">
            <a:avLst/>
          </a:prstGeom>
        </p:spPr>
      </p:pic>
    </p:spTree>
    <p:extLst>
      <p:ext uri="{BB962C8B-B14F-4D97-AF65-F5344CB8AC3E}">
        <p14:creationId xmlns:p14="http://schemas.microsoft.com/office/powerpoint/2010/main" val="201125855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728688" cy="1143000"/>
          </a:xfrm>
        </p:spPr>
        <p:txBody>
          <a:bodyPr>
            <a:normAutofit/>
          </a:bodyPr>
          <a:lstStyle/>
          <a:p>
            <a:r>
              <a:rPr lang="en-US" dirty="0"/>
              <a:t>Perimeter Security Controls </a:t>
            </a:r>
            <a:r>
              <a:rPr lang="pt-BR" dirty="0"/>
              <a:t>(</a:t>
            </a:r>
            <a:r>
              <a:rPr lang="pt-BR" dirty="0" err="1"/>
              <a:t>continued</a:t>
            </a:r>
            <a:r>
              <a:rPr lang="pt-BR" dirty="0"/>
              <a:t>)</a:t>
            </a:r>
            <a:endParaRPr lang="en-US" dirty="0"/>
          </a:p>
        </p:txBody>
      </p:sp>
      <p:sp>
        <p:nvSpPr>
          <p:cNvPr id="6" name="Content Placeholder 5"/>
          <p:cNvSpPr>
            <a:spLocks noGrp="1"/>
          </p:cNvSpPr>
          <p:nvPr>
            <p:ph sz="half" idx="10"/>
          </p:nvPr>
        </p:nvSpPr>
        <p:spPr>
          <a:xfrm>
            <a:off x="1195200" y="1702553"/>
            <a:ext cx="5764400" cy="4042574"/>
          </a:xfrm>
          <a:prstGeom prst="rect">
            <a:avLst/>
          </a:prstGeom>
        </p:spPr>
        <p:txBody>
          <a:bodyPr/>
          <a:lstStyle/>
          <a:p>
            <a:pPr marL="341313" indent="-341313" defTabSz="355600"/>
            <a:r>
              <a:rPr lang="en-US" dirty="0"/>
              <a:t>Site Entry/Exit points:</a:t>
            </a:r>
          </a:p>
          <a:p>
            <a:pPr marL="657225" lvl="1" indent="-301625"/>
            <a:r>
              <a:rPr lang="ro-RO" dirty="0"/>
              <a:t>Vehicular</a:t>
            </a:r>
            <a:endParaRPr lang="en-US" dirty="0"/>
          </a:p>
          <a:p>
            <a:pPr marL="955675" lvl="2" indent="-301625"/>
            <a:r>
              <a:rPr lang="en-US" dirty="0"/>
              <a:t>Public/customer/visitor</a:t>
            </a:r>
          </a:p>
          <a:p>
            <a:pPr marL="955675" lvl="2" indent="-301625"/>
            <a:r>
              <a:rPr lang="en-US" dirty="0"/>
              <a:t>Staff/employee</a:t>
            </a:r>
          </a:p>
          <a:p>
            <a:pPr marL="955675" lvl="2" indent="-301625"/>
            <a:r>
              <a:rPr lang="en-US" dirty="0"/>
              <a:t>Delivery/truck</a:t>
            </a:r>
          </a:p>
          <a:p>
            <a:pPr marL="657225" lvl="1" indent="-301625"/>
            <a:r>
              <a:rPr lang="en-US" dirty="0"/>
              <a:t>Pedestrian</a:t>
            </a:r>
          </a:p>
          <a:p>
            <a:pPr marL="341313" indent="-341313" defTabSz="355600"/>
            <a:r>
              <a:rPr lang="it-IT" dirty="0" err="1"/>
              <a:t>Consider</a:t>
            </a:r>
            <a:r>
              <a:rPr lang="it-IT" dirty="0"/>
              <a:t>:</a:t>
            </a:r>
            <a:endParaRPr lang="en-US" dirty="0"/>
          </a:p>
          <a:p>
            <a:pPr marL="657225" lvl="1" indent="-301625"/>
            <a:r>
              <a:rPr lang="en-US" dirty="0"/>
              <a:t>Access controls</a:t>
            </a:r>
          </a:p>
          <a:p>
            <a:pPr marL="657225" lvl="1" indent="-301625"/>
            <a:r>
              <a:rPr lang="en-US" dirty="0"/>
              <a:t>Surveillance </a:t>
            </a:r>
          </a:p>
          <a:p>
            <a:pPr marL="657225" lvl="1" indent="-301625"/>
            <a:r>
              <a:rPr lang="en-US" dirty="0"/>
              <a:t>Lighting</a:t>
            </a:r>
          </a:p>
          <a:p>
            <a:pPr marL="657225" lvl="1" indent="-301625"/>
            <a:r>
              <a:rPr lang="en-US" dirty="0"/>
              <a:t>Intrusion detection</a:t>
            </a:r>
          </a:p>
          <a:p>
            <a:pPr marL="657225" lvl="1" indent="-301625"/>
            <a:r>
              <a:rPr lang="en-US" dirty="0"/>
              <a:t>Barriers/traffic control</a:t>
            </a:r>
          </a:p>
        </p:txBody>
      </p:sp>
      <p:pic>
        <p:nvPicPr>
          <p:cNvPr id="4" name="Picture 3">
            <a:extLst>
              <a:ext uri="{FF2B5EF4-FFF2-40B4-BE49-F238E27FC236}">
                <a16:creationId xmlns:a16="http://schemas.microsoft.com/office/drawing/2014/main" id="{D5D83407-E4AB-4681-9FD7-6A807BC2D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999" y="1832112"/>
            <a:ext cx="4114800" cy="4114800"/>
          </a:xfrm>
          <a:prstGeom prst="rect">
            <a:avLst/>
          </a:prstGeom>
        </p:spPr>
      </p:pic>
    </p:spTree>
    <p:extLst>
      <p:ext uri="{BB962C8B-B14F-4D97-AF65-F5344CB8AC3E}">
        <p14:creationId xmlns:p14="http://schemas.microsoft.com/office/powerpoint/2010/main" val="383077565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728688" cy="1143000"/>
          </a:xfrm>
        </p:spPr>
        <p:txBody>
          <a:bodyPr>
            <a:normAutofit/>
          </a:bodyPr>
          <a:lstStyle/>
          <a:p>
            <a:r>
              <a:rPr lang="en-US" dirty="0"/>
              <a:t>Perimeter Security Controls </a:t>
            </a:r>
            <a:r>
              <a:rPr lang="pt-BR" dirty="0"/>
              <a:t>(</a:t>
            </a:r>
            <a:r>
              <a:rPr lang="pt-BR" dirty="0" err="1"/>
              <a:t>continued</a:t>
            </a:r>
            <a:r>
              <a:rPr lang="pt-BR" dirty="0"/>
              <a:t>)</a:t>
            </a:r>
            <a:endParaRPr lang="en-US" dirty="0"/>
          </a:p>
        </p:txBody>
      </p:sp>
      <p:sp>
        <p:nvSpPr>
          <p:cNvPr id="6" name="Content Placeholder 5"/>
          <p:cNvSpPr>
            <a:spLocks noGrp="1"/>
          </p:cNvSpPr>
          <p:nvPr>
            <p:ph sz="half" idx="10"/>
          </p:nvPr>
        </p:nvSpPr>
        <p:spPr>
          <a:xfrm>
            <a:off x="1195200" y="1702553"/>
            <a:ext cx="5764400" cy="4042574"/>
          </a:xfrm>
          <a:prstGeom prst="rect">
            <a:avLst/>
          </a:prstGeom>
        </p:spPr>
        <p:txBody>
          <a:bodyPr/>
          <a:lstStyle/>
          <a:p>
            <a:pPr marL="341313" indent="-341313" defTabSz="355600"/>
            <a:r>
              <a:rPr lang="en-US" dirty="0"/>
              <a:t>External Facilities:</a:t>
            </a:r>
          </a:p>
          <a:p>
            <a:pPr marL="657225" lvl="1" indent="-301625"/>
            <a:r>
              <a:rPr lang="en-US" dirty="0"/>
              <a:t>Parking structures/lots</a:t>
            </a:r>
          </a:p>
          <a:p>
            <a:pPr marL="657225" lvl="1" indent="-301625"/>
            <a:r>
              <a:rPr lang="en-US" dirty="0"/>
              <a:t>Utilities components</a:t>
            </a:r>
          </a:p>
          <a:p>
            <a:pPr marL="1008063" lvl="2" indent="-301625"/>
            <a:r>
              <a:rPr lang="en-US" dirty="0"/>
              <a:t>Electric transformers/lines</a:t>
            </a:r>
          </a:p>
          <a:p>
            <a:pPr marL="1008063" lvl="2" indent="-301625"/>
            <a:r>
              <a:rPr lang="fr-FR" dirty="0" err="1"/>
              <a:t>Telecommunications</a:t>
            </a:r>
            <a:endParaRPr lang="en-US" dirty="0"/>
          </a:p>
          <a:p>
            <a:pPr marL="657225" lvl="1" indent="-301625"/>
            <a:r>
              <a:rPr lang="en-US" dirty="0"/>
              <a:t>Landscaping</a:t>
            </a:r>
          </a:p>
          <a:p>
            <a:pPr marL="341313" indent="-341313" defTabSz="355600"/>
            <a:r>
              <a:rPr lang="it-IT" dirty="0" err="1"/>
              <a:t>Consider</a:t>
            </a:r>
            <a:r>
              <a:rPr lang="it-IT" dirty="0"/>
              <a:t>:</a:t>
            </a:r>
            <a:endParaRPr lang="en-US" dirty="0"/>
          </a:p>
          <a:p>
            <a:pPr marL="657225" lvl="1" indent="-301625"/>
            <a:r>
              <a:rPr lang="en-US" dirty="0"/>
              <a:t>Lighting</a:t>
            </a:r>
          </a:p>
          <a:p>
            <a:pPr marL="657225" lvl="1" indent="-301625"/>
            <a:r>
              <a:rPr lang="en-US" dirty="0"/>
              <a:t>Surveillance</a:t>
            </a:r>
          </a:p>
          <a:p>
            <a:pPr marL="657225" lvl="1" indent="-301625"/>
            <a:r>
              <a:rPr lang="en-US" dirty="0"/>
              <a:t>Intrusion detection</a:t>
            </a:r>
          </a:p>
          <a:p>
            <a:pPr marL="657225" lvl="1" indent="-301625"/>
            <a:r>
              <a:rPr lang="en-US" dirty="0"/>
              <a:t>Lines of sight</a:t>
            </a:r>
          </a:p>
        </p:txBody>
      </p:sp>
      <p:pic>
        <p:nvPicPr>
          <p:cNvPr id="4" name="Picture 3">
            <a:extLst>
              <a:ext uri="{FF2B5EF4-FFF2-40B4-BE49-F238E27FC236}">
                <a16:creationId xmlns:a16="http://schemas.microsoft.com/office/drawing/2014/main" id="{DE07373F-59CE-407B-84A3-4FBEDC00F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999" y="1832112"/>
            <a:ext cx="4114800" cy="4114800"/>
          </a:xfrm>
          <a:prstGeom prst="rect">
            <a:avLst/>
          </a:prstGeom>
        </p:spPr>
      </p:pic>
    </p:spTree>
    <p:extLst>
      <p:ext uri="{BB962C8B-B14F-4D97-AF65-F5344CB8AC3E}">
        <p14:creationId xmlns:p14="http://schemas.microsoft.com/office/powerpoint/2010/main" val="7563094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728688" cy="1143000"/>
          </a:xfrm>
        </p:spPr>
        <p:txBody>
          <a:bodyPr>
            <a:normAutofit/>
          </a:bodyPr>
          <a:lstStyle/>
          <a:p>
            <a:r>
              <a:rPr lang="en-US" dirty="0"/>
              <a:t>Perimeter Security Controls </a:t>
            </a:r>
            <a:r>
              <a:rPr lang="pt-BR" dirty="0"/>
              <a:t>(</a:t>
            </a:r>
            <a:r>
              <a:rPr lang="pt-BR" dirty="0" err="1"/>
              <a:t>continued</a:t>
            </a:r>
            <a:r>
              <a:rPr lang="pt-BR" dirty="0"/>
              <a:t>)</a:t>
            </a:r>
            <a:endParaRPr lang="en-US" dirty="0"/>
          </a:p>
        </p:txBody>
      </p:sp>
      <p:sp>
        <p:nvSpPr>
          <p:cNvPr id="6" name="Content Placeholder 5"/>
          <p:cNvSpPr>
            <a:spLocks noGrp="1"/>
          </p:cNvSpPr>
          <p:nvPr>
            <p:ph sz="half" idx="10"/>
          </p:nvPr>
        </p:nvSpPr>
        <p:spPr>
          <a:xfrm>
            <a:off x="1195200" y="1702553"/>
            <a:ext cx="6335900" cy="4042574"/>
          </a:xfrm>
          <a:prstGeom prst="rect">
            <a:avLst/>
          </a:prstGeom>
        </p:spPr>
        <p:txBody>
          <a:bodyPr/>
          <a:lstStyle/>
          <a:p>
            <a:pPr marL="341313" indent="-341313" defTabSz="355600"/>
            <a:r>
              <a:rPr lang="en-US" dirty="0"/>
              <a:t>Operational Facilities:</a:t>
            </a:r>
          </a:p>
          <a:p>
            <a:pPr marL="657225" lvl="1" indent="-301625"/>
            <a:r>
              <a:rPr lang="en-US" dirty="0"/>
              <a:t>Where employees work</a:t>
            </a:r>
          </a:p>
          <a:p>
            <a:pPr marL="657225" lvl="1" indent="-301625"/>
            <a:r>
              <a:rPr lang="en-US" spc="-50" dirty="0"/>
              <a:t>Where information technology operates</a:t>
            </a:r>
          </a:p>
          <a:p>
            <a:pPr marL="341313" indent="-341313" defTabSz="355600"/>
            <a:r>
              <a:rPr lang="it-IT" dirty="0" err="1"/>
              <a:t>Consider</a:t>
            </a:r>
            <a:r>
              <a:rPr lang="it-IT" dirty="0"/>
              <a:t>:</a:t>
            </a:r>
            <a:endParaRPr lang="en-US" dirty="0"/>
          </a:p>
          <a:p>
            <a:pPr marL="657225" lvl="1" indent="-301625"/>
            <a:r>
              <a:rPr lang="en-US" dirty="0"/>
              <a:t>Exterior lighting and surveillance</a:t>
            </a:r>
          </a:p>
          <a:p>
            <a:pPr marL="657225" lvl="1" indent="-301625"/>
            <a:r>
              <a:rPr lang="en-US" dirty="0"/>
              <a:t>Building materials</a:t>
            </a:r>
          </a:p>
          <a:p>
            <a:pPr marL="955675" lvl="2" indent="-301625"/>
            <a:r>
              <a:rPr lang="en-US" dirty="0"/>
              <a:t>Doors, locks, windows, walls</a:t>
            </a:r>
          </a:p>
          <a:p>
            <a:pPr marL="657225" lvl="1" indent="-301625"/>
            <a:r>
              <a:rPr lang="en-US" dirty="0"/>
              <a:t>Entry/exit points and access controls</a:t>
            </a:r>
          </a:p>
          <a:p>
            <a:pPr marL="955675" lvl="2" indent="-301625"/>
            <a:r>
              <a:rPr lang="en-US" dirty="0"/>
              <a:t>Staff/employee entrance</a:t>
            </a:r>
          </a:p>
          <a:p>
            <a:pPr marL="955675" lvl="2" indent="-301625"/>
            <a:r>
              <a:rPr lang="en-US" dirty="0"/>
              <a:t>Public/customer entrance</a:t>
            </a:r>
          </a:p>
          <a:p>
            <a:pPr marL="955675" lvl="2" indent="-301625"/>
            <a:r>
              <a:rPr lang="en-US" dirty="0"/>
              <a:t>Delivery entrance</a:t>
            </a:r>
          </a:p>
          <a:p>
            <a:pPr marL="955675" lvl="2" indent="-301625"/>
            <a:r>
              <a:rPr lang="en-US" dirty="0"/>
              <a:t>Sensors/intrusion detection</a:t>
            </a:r>
          </a:p>
        </p:txBody>
      </p:sp>
      <p:pic>
        <p:nvPicPr>
          <p:cNvPr id="4" name="Picture 3">
            <a:extLst>
              <a:ext uri="{FF2B5EF4-FFF2-40B4-BE49-F238E27FC236}">
                <a16:creationId xmlns:a16="http://schemas.microsoft.com/office/drawing/2014/main" id="{73D621C2-F179-4693-9103-0CBC4EB0A4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999" y="1832112"/>
            <a:ext cx="4114800" cy="4114800"/>
          </a:xfrm>
          <a:prstGeom prst="rect">
            <a:avLst/>
          </a:prstGeom>
        </p:spPr>
      </p:pic>
    </p:spTree>
    <p:extLst>
      <p:ext uri="{BB962C8B-B14F-4D97-AF65-F5344CB8AC3E}">
        <p14:creationId xmlns:p14="http://schemas.microsoft.com/office/powerpoint/2010/main" val="123930159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84953"/>
            <a:ext cx="9764899" cy="1027947"/>
          </a:xfrm>
        </p:spPr>
        <p:txBody>
          <a:bodyPr>
            <a:noAutofit/>
          </a:bodyPr>
          <a:lstStyle/>
          <a:p>
            <a:pPr>
              <a:lnSpc>
                <a:spcPct val="110000"/>
              </a:lnSpc>
            </a:pPr>
            <a:r>
              <a:rPr lang="en-US" sz="5400" dirty="0"/>
              <a:t>Perimeter Security Controls—Typical Control Types</a:t>
            </a:r>
          </a:p>
        </p:txBody>
      </p:sp>
      <p:sp>
        <p:nvSpPr>
          <p:cNvPr id="6" name="Content Placeholder 5"/>
          <p:cNvSpPr>
            <a:spLocks noGrp="1"/>
          </p:cNvSpPr>
          <p:nvPr>
            <p:ph sz="half" idx="10"/>
          </p:nvPr>
        </p:nvSpPr>
        <p:spPr>
          <a:xfrm>
            <a:off x="1158239" y="1985433"/>
            <a:ext cx="5072232" cy="4089399"/>
          </a:xfrm>
          <a:prstGeom prst="rect">
            <a:avLst/>
          </a:prstGeom>
        </p:spPr>
        <p:txBody>
          <a:bodyPr/>
          <a:lstStyle/>
          <a:p>
            <a:pPr marL="341313" indent="-341313" defTabSz="355600"/>
            <a:r>
              <a:rPr lang="en-US" dirty="0"/>
              <a:t>Lighting</a:t>
            </a:r>
          </a:p>
          <a:p>
            <a:pPr marL="657225" lvl="1" indent="-301625"/>
            <a:r>
              <a:rPr lang="en-US" dirty="0"/>
              <a:t>Bright enough to cover target areas</a:t>
            </a:r>
          </a:p>
          <a:p>
            <a:pPr marL="657225" lvl="1" indent="-301625"/>
            <a:r>
              <a:rPr lang="en-US" dirty="0"/>
              <a:t>Limits shadow areas</a:t>
            </a:r>
          </a:p>
          <a:p>
            <a:pPr marL="657225" lvl="1" indent="-301625"/>
            <a:r>
              <a:rPr lang="en-US" dirty="0"/>
              <a:t>Sufficient for operation of cameras, must be coordinated with camera plan</a:t>
            </a:r>
          </a:p>
        </p:txBody>
      </p:sp>
      <p:sp>
        <p:nvSpPr>
          <p:cNvPr id="4" name="Content Placeholder 5"/>
          <p:cNvSpPr txBox="1">
            <a:spLocks/>
          </p:cNvSpPr>
          <p:nvPr/>
        </p:nvSpPr>
        <p:spPr>
          <a:xfrm>
            <a:off x="6733540" y="1985433"/>
            <a:ext cx="4611794" cy="4013199"/>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341313" indent="-341313" defTabSz="355600"/>
            <a:r>
              <a:rPr lang="fr-FR" dirty="0"/>
              <a:t>Surveillance/camera</a:t>
            </a:r>
            <a:endParaRPr lang="en-US" dirty="0"/>
          </a:p>
          <a:p>
            <a:pPr marL="657225" lvl="1" indent="-301625"/>
            <a:r>
              <a:rPr lang="en-US" dirty="0"/>
              <a:t>Narrow focus for critical areas</a:t>
            </a:r>
          </a:p>
          <a:p>
            <a:pPr marL="657225" lvl="1" indent="-301625"/>
            <a:r>
              <a:rPr lang="en-US" dirty="0"/>
              <a:t>Wide focus for large areas</a:t>
            </a:r>
          </a:p>
          <a:p>
            <a:pPr marL="657225" lvl="1" indent="-301625"/>
            <a:r>
              <a:rPr lang="en-US" dirty="0"/>
              <a:t>IR/low light in unlit areas</a:t>
            </a:r>
          </a:p>
          <a:p>
            <a:pPr marL="657225" lvl="1" indent="-301625"/>
            <a:r>
              <a:rPr lang="en-US" dirty="0"/>
              <a:t>Monitored and/or recorded</a:t>
            </a:r>
          </a:p>
          <a:p>
            <a:pPr marL="657225" lvl="1" indent="-301625"/>
            <a:r>
              <a:rPr lang="en-US" dirty="0"/>
              <a:t>Dummy cameras</a:t>
            </a:r>
          </a:p>
        </p:txBody>
      </p:sp>
    </p:spTree>
    <p:extLst>
      <p:ext uri="{BB962C8B-B14F-4D97-AF65-F5344CB8AC3E}">
        <p14:creationId xmlns:p14="http://schemas.microsoft.com/office/powerpoint/2010/main" val="24426405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84953"/>
            <a:ext cx="9764899" cy="1027947"/>
          </a:xfrm>
        </p:spPr>
        <p:txBody>
          <a:bodyPr>
            <a:noAutofit/>
          </a:bodyPr>
          <a:lstStyle/>
          <a:p>
            <a:pPr>
              <a:lnSpc>
                <a:spcPct val="110000"/>
              </a:lnSpc>
            </a:pPr>
            <a:r>
              <a:rPr lang="en-US" sz="5400" dirty="0"/>
              <a:t>Perimeter Security Controls—Typical Control Types (continued)</a:t>
            </a:r>
          </a:p>
        </p:txBody>
      </p:sp>
      <p:sp>
        <p:nvSpPr>
          <p:cNvPr id="6" name="Content Placeholder 5"/>
          <p:cNvSpPr>
            <a:spLocks noGrp="1"/>
          </p:cNvSpPr>
          <p:nvPr>
            <p:ph sz="half" idx="10"/>
          </p:nvPr>
        </p:nvSpPr>
        <p:spPr>
          <a:xfrm>
            <a:off x="1158239" y="1968500"/>
            <a:ext cx="5174828" cy="4089399"/>
          </a:xfrm>
          <a:prstGeom prst="rect">
            <a:avLst/>
          </a:prstGeom>
        </p:spPr>
        <p:txBody>
          <a:bodyPr/>
          <a:lstStyle/>
          <a:p>
            <a:pPr marL="341313" indent="-341313" defTabSz="355600"/>
            <a:r>
              <a:rPr lang="en-US" dirty="0"/>
              <a:t>Intrusion detection</a:t>
            </a:r>
          </a:p>
          <a:p>
            <a:pPr marL="657225" lvl="1" indent="-301625"/>
            <a:r>
              <a:rPr lang="en-US" dirty="0"/>
              <a:t>Cut/break sensors</a:t>
            </a:r>
          </a:p>
          <a:p>
            <a:pPr marL="657225" lvl="1" indent="-301625"/>
            <a:r>
              <a:rPr lang="en-US" dirty="0"/>
              <a:t>Sound/audio sensors</a:t>
            </a:r>
          </a:p>
          <a:p>
            <a:pPr marL="657225" lvl="1" indent="-301625"/>
            <a:r>
              <a:rPr lang="en-US" dirty="0"/>
              <a:t>Motion sensors</a:t>
            </a:r>
          </a:p>
          <a:p>
            <a:pPr marL="341313" indent="-341313" defTabSz="355600"/>
            <a:r>
              <a:rPr lang="en-US" dirty="0"/>
              <a:t>Barriers</a:t>
            </a:r>
          </a:p>
          <a:p>
            <a:pPr marL="657225" lvl="1" indent="-301625"/>
            <a:r>
              <a:rPr lang="en-US" dirty="0"/>
              <a:t>Fixed barriers to prevent ramming</a:t>
            </a:r>
          </a:p>
          <a:p>
            <a:pPr marL="657225" lvl="1" indent="-301625"/>
            <a:r>
              <a:rPr lang="en-US" dirty="0"/>
              <a:t>Fixed barriers to slow speeds</a:t>
            </a:r>
          </a:p>
          <a:p>
            <a:pPr marL="657225" lvl="1" indent="-301625"/>
            <a:r>
              <a:rPr lang="en-US" dirty="0"/>
              <a:t>Deployable barriers to block </a:t>
            </a:r>
            <a:br>
              <a:rPr lang="en-US" dirty="0"/>
            </a:br>
            <a:r>
              <a:rPr lang="en-US" dirty="0"/>
              <a:t>access ways</a:t>
            </a:r>
          </a:p>
        </p:txBody>
      </p:sp>
      <p:sp>
        <p:nvSpPr>
          <p:cNvPr id="4" name="Content Placeholder 5"/>
          <p:cNvSpPr txBox="1">
            <a:spLocks/>
          </p:cNvSpPr>
          <p:nvPr/>
        </p:nvSpPr>
        <p:spPr>
          <a:xfrm>
            <a:off x="6733539" y="1968500"/>
            <a:ext cx="5610861" cy="4013199"/>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341313" indent="-341313" defTabSz="355600"/>
            <a:r>
              <a:rPr lang="en-US" dirty="0"/>
              <a:t>Fencing/security landscaping</a:t>
            </a:r>
          </a:p>
          <a:p>
            <a:pPr marL="657225" lvl="1" indent="-301625"/>
            <a:r>
              <a:rPr lang="en-US" dirty="0"/>
              <a:t>Slows and deters</a:t>
            </a:r>
          </a:p>
          <a:p>
            <a:pPr marL="657225" lvl="1" indent="-301625"/>
            <a:r>
              <a:rPr lang="en-US" dirty="0"/>
              <a:t>Should not impede monitoring</a:t>
            </a:r>
          </a:p>
        </p:txBody>
      </p:sp>
    </p:spTree>
    <p:extLst>
      <p:ext uri="{BB962C8B-B14F-4D97-AF65-F5344CB8AC3E}">
        <p14:creationId xmlns:p14="http://schemas.microsoft.com/office/powerpoint/2010/main" val="116599173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84953"/>
            <a:ext cx="9764899" cy="1027947"/>
          </a:xfrm>
        </p:spPr>
        <p:txBody>
          <a:bodyPr>
            <a:noAutofit/>
          </a:bodyPr>
          <a:lstStyle/>
          <a:p>
            <a:pPr>
              <a:lnSpc>
                <a:spcPct val="110000"/>
              </a:lnSpc>
            </a:pPr>
            <a:r>
              <a:rPr lang="en-US" sz="5400" dirty="0"/>
              <a:t>Perimeter Security Controls—Typical Control Types (continued)</a:t>
            </a:r>
          </a:p>
        </p:txBody>
      </p:sp>
      <p:sp>
        <p:nvSpPr>
          <p:cNvPr id="6" name="Content Placeholder 5"/>
          <p:cNvSpPr>
            <a:spLocks noGrp="1"/>
          </p:cNvSpPr>
          <p:nvPr>
            <p:ph sz="half" idx="10"/>
          </p:nvPr>
        </p:nvSpPr>
        <p:spPr>
          <a:xfrm>
            <a:off x="1158239" y="1985432"/>
            <a:ext cx="5712461" cy="4089399"/>
          </a:xfrm>
          <a:prstGeom prst="rect">
            <a:avLst/>
          </a:prstGeom>
        </p:spPr>
        <p:txBody>
          <a:bodyPr/>
          <a:lstStyle/>
          <a:p>
            <a:pPr marL="341313" indent="-341313" defTabSz="355600"/>
            <a:r>
              <a:rPr lang="en-US" dirty="0"/>
              <a:t>Building material security  examples:</a:t>
            </a:r>
          </a:p>
          <a:p>
            <a:pPr marL="657225" lvl="1" indent="-301625"/>
            <a:r>
              <a:rPr lang="en-US" dirty="0"/>
              <a:t>High-security glass</a:t>
            </a:r>
          </a:p>
          <a:p>
            <a:pPr marL="657225" lvl="1" indent="-301625"/>
            <a:r>
              <a:rPr lang="en-US" dirty="0"/>
              <a:t>Steel/composite doors</a:t>
            </a:r>
          </a:p>
          <a:p>
            <a:pPr marL="657225" lvl="1" indent="-301625"/>
            <a:r>
              <a:rPr lang="en-US" dirty="0"/>
              <a:t>Steel telecommunications conduit</a:t>
            </a:r>
          </a:p>
          <a:p>
            <a:pPr marL="657225" lvl="1" indent="-301625"/>
            <a:r>
              <a:rPr lang="en-US" dirty="0"/>
              <a:t>Secure walls</a:t>
            </a:r>
          </a:p>
          <a:p>
            <a:pPr marL="657225" lvl="1" indent="-301625"/>
            <a:r>
              <a:rPr lang="en-US" dirty="0"/>
              <a:t>True floor to ceiling walls (wall continues above drop ceiling)</a:t>
            </a:r>
          </a:p>
          <a:p>
            <a:pPr marL="657225" lvl="1" indent="-301625"/>
            <a:r>
              <a:rPr lang="en-US" dirty="0"/>
              <a:t>Anchored framing material</a:t>
            </a:r>
          </a:p>
          <a:p>
            <a:pPr marL="657225" lvl="1" indent="-301625"/>
            <a:r>
              <a:rPr lang="en-US" dirty="0"/>
              <a:t>Solid walls/in-wall barriers</a:t>
            </a:r>
          </a:p>
        </p:txBody>
      </p:sp>
      <p:sp>
        <p:nvSpPr>
          <p:cNvPr id="4" name="Content Placeholder 5"/>
          <p:cNvSpPr txBox="1">
            <a:spLocks/>
          </p:cNvSpPr>
          <p:nvPr/>
        </p:nvSpPr>
        <p:spPr>
          <a:xfrm>
            <a:off x="6733539" y="1985432"/>
            <a:ext cx="5610861" cy="4013199"/>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341313" indent="-341313" defTabSz="355600"/>
            <a:r>
              <a:rPr lang="en-US" dirty="0"/>
              <a:t>Lock security examples:</a:t>
            </a:r>
          </a:p>
          <a:p>
            <a:pPr marL="657225" lvl="1" indent="-301625"/>
            <a:r>
              <a:rPr lang="en-US" dirty="0"/>
              <a:t>Available in varying grades</a:t>
            </a:r>
          </a:p>
          <a:p>
            <a:pPr marL="657225" lvl="1" indent="-301625"/>
            <a:r>
              <a:rPr lang="en-US" dirty="0"/>
              <a:t>Physical key locks</a:t>
            </a:r>
          </a:p>
          <a:p>
            <a:pPr marL="657225" lvl="1" indent="-301625"/>
            <a:r>
              <a:rPr lang="en-US" dirty="0"/>
              <a:t>Mechanical combination locks</a:t>
            </a:r>
          </a:p>
          <a:p>
            <a:pPr marL="657225" lvl="1" indent="-301625"/>
            <a:r>
              <a:rPr lang="en-US" dirty="0"/>
              <a:t>Electronic combination locks</a:t>
            </a:r>
          </a:p>
          <a:p>
            <a:pPr marL="657225" lvl="1" indent="-301625"/>
            <a:r>
              <a:rPr lang="en-US" dirty="0"/>
              <a:t>Biometric locks</a:t>
            </a:r>
          </a:p>
          <a:p>
            <a:pPr marL="657225" lvl="1" indent="-301625"/>
            <a:r>
              <a:rPr lang="en-US" dirty="0"/>
              <a:t>Magnetic locks</a:t>
            </a:r>
          </a:p>
          <a:p>
            <a:pPr marL="657225" lvl="1" indent="-301625"/>
            <a:r>
              <a:rPr lang="en-US" dirty="0"/>
              <a:t>Magnetic strip card locks</a:t>
            </a:r>
          </a:p>
          <a:p>
            <a:pPr marL="657225" lvl="1" indent="-301625"/>
            <a:r>
              <a:rPr lang="en-US" dirty="0"/>
              <a:t>Proximity card locks</a:t>
            </a:r>
          </a:p>
          <a:p>
            <a:pPr marL="657225" lvl="1" indent="-301625"/>
            <a:r>
              <a:rPr lang="en-US" dirty="0"/>
              <a:t>Multifactor locks (e.g., card + pin)</a:t>
            </a:r>
          </a:p>
        </p:txBody>
      </p:sp>
    </p:spTree>
    <p:extLst>
      <p:ext uri="{BB962C8B-B14F-4D97-AF65-F5344CB8AC3E}">
        <p14:creationId xmlns:p14="http://schemas.microsoft.com/office/powerpoint/2010/main" val="24273986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728688" cy="1143000"/>
          </a:xfrm>
        </p:spPr>
        <p:txBody>
          <a:bodyPr>
            <a:normAutofit/>
          </a:bodyPr>
          <a:lstStyle/>
          <a:p>
            <a:r>
              <a:rPr lang="en-US" dirty="0"/>
              <a:t>Internal Security Controls</a:t>
            </a:r>
          </a:p>
        </p:txBody>
      </p:sp>
      <p:sp>
        <p:nvSpPr>
          <p:cNvPr id="6" name="Content Placeholder 5"/>
          <p:cNvSpPr>
            <a:spLocks noGrp="1"/>
          </p:cNvSpPr>
          <p:nvPr>
            <p:ph sz="half" idx="10"/>
          </p:nvPr>
        </p:nvSpPr>
        <p:spPr>
          <a:xfrm>
            <a:off x="1195200" y="1702553"/>
            <a:ext cx="10526900" cy="4042574"/>
          </a:xfrm>
          <a:prstGeom prst="rect">
            <a:avLst/>
          </a:prstGeom>
        </p:spPr>
        <p:txBody>
          <a:bodyPr/>
          <a:lstStyle/>
          <a:p>
            <a:pPr marL="341313" indent="-341313" defTabSz="355600"/>
            <a:r>
              <a:rPr lang="en-US" dirty="0"/>
              <a:t>Controls for human safety</a:t>
            </a:r>
          </a:p>
          <a:p>
            <a:pPr marL="657225" lvl="1" indent="-301625"/>
            <a:r>
              <a:rPr lang="en-US" dirty="0"/>
              <a:t>Visible and audible alarms, fire suppression, response plans/training, emergency shutoffs</a:t>
            </a:r>
          </a:p>
          <a:p>
            <a:pPr marL="341313" indent="-341313" defTabSz="355600"/>
            <a:r>
              <a:rPr lang="en-US" dirty="0"/>
              <a:t>Controls to manage access</a:t>
            </a:r>
          </a:p>
          <a:p>
            <a:pPr marL="657225" lvl="1" indent="-301625"/>
            <a:r>
              <a:rPr lang="en-US" dirty="0"/>
              <a:t>Door locks (e.g., magnetic, card key, mechanical key, combination lock)</a:t>
            </a:r>
          </a:p>
          <a:p>
            <a:pPr marL="657225" lvl="1" indent="-301625"/>
            <a:r>
              <a:rPr lang="en-US" dirty="0"/>
              <a:t>Access point security (e.g., mantraps, limited ingress, alarmed emergency egress)</a:t>
            </a:r>
          </a:p>
          <a:p>
            <a:pPr marL="657225" lvl="1" indent="-301625"/>
            <a:r>
              <a:rPr lang="en-US" dirty="0"/>
              <a:t>Multifactor access (e.g., key card + pin for room entry)</a:t>
            </a:r>
          </a:p>
          <a:p>
            <a:pPr marL="341313" indent="-341313" defTabSz="355600"/>
            <a:r>
              <a:rPr lang="sk-SK" dirty="0"/>
              <a:t>Internal monitoring</a:t>
            </a:r>
            <a:endParaRPr lang="en-US" dirty="0"/>
          </a:p>
          <a:p>
            <a:pPr marL="657225" lvl="1" indent="-301625"/>
            <a:r>
              <a:rPr lang="en-US" dirty="0"/>
              <a:t>Physical access control system/monitor (e.g., records key card use)</a:t>
            </a:r>
          </a:p>
          <a:p>
            <a:pPr marL="657225" lvl="1" indent="-301625"/>
            <a:r>
              <a:rPr lang="en-US" dirty="0"/>
              <a:t>Video surveillance/cameras</a:t>
            </a:r>
          </a:p>
          <a:p>
            <a:pPr marL="657225" lvl="1" indent="-301625"/>
            <a:r>
              <a:rPr lang="en-US" dirty="0"/>
              <a:t>RF monitoring </a:t>
            </a:r>
          </a:p>
        </p:txBody>
      </p:sp>
    </p:spTree>
    <p:extLst>
      <p:ext uri="{BB962C8B-B14F-4D97-AF65-F5344CB8AC3E}">
        <p14:creationId xmlns:p14="http://schemas.microsoft.com/office/powerpoint/2010/main" val="63515201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728688" cy="1143000"/>
          </a:xfrm>
        </p:spPr>
        <p:txBody>
          <a:bodyPr>
            <a:noAutofit/>
          </a:bodyPr>
          <a:lstStyle/>
          <a:p>
            <a:r>
              <a:rPr lang="en-US" spc="-100" dirty="0"/>
              <a:t>Implement Site and Facility Security Controls</a:t>
            </a:r>
          </a:p>
        </p:txBody>
      </p:sp>
      <p:sp>
        <p:nvSpPr>
          <p:cNvPr id="6" name="Content Placeholder 5"/>
          <p:cNvSpPr>
            <a:spLocks noGrp="1"/>
          </p:cNvSpPr>
          <p:nvPr>
            <p:ph sz="half" idx="10"/>
          </p:nvPr>
        </p:nvSpPr>
        <p:spPr>
          <a:xfrm>
            <a:off x="1195200" y="1702553"/>
            <a:ext cx="10526900" cy="4042574"/>
          </a:xfrm>
          <a:prstGeom prst="rect">
            <a:avLst/>
          </a:prstGeom>
        </p:spPr>
        <p:txBody>
          <a:bodyPr/>
          <a:lstStyle/>
          <a:p>
            <a:pPr marL="341313" indent="-341313" defTabSz="355600"/>
            <a:r>
              <a:rPr lang="en-US" dirty="0"/>
              <a:t>Wiring closets/intermediate distribution facilities</a:t>
            </a:r>
          </a:p>
          <a:p>
            <a:pPr marL="341313" indent="-341313" defTabSz="355600"/>
            <a:r>
              <a:rPr lang="en-US" dirty="0"/>
              <a:t>Server rooms/data centers</a:t>
            </a:r>
          </a:p>
          <a:p>
            <a:pPr marL="341313" indent="-341313" defTabSz="355600"/>
            <a:r>
              <a:rPr lang="en-US" dirty="0"/>
              <a:t>Media storage facilities</a:t>
            </a:r>
          </a:p>
          <a:p>
            <a:pPr marL="341313" indent="-341313" defTabSz="355600"/>
            <a:r>
              <a:rPr lang="en-US" dirty="0"/>
              <a:t>Evidence storage</a:t>
            </a:r>
          </a:p>
          <a:p>
            <a:pPr marL="341313" indent="-341313" defTabSz="355600"/>
            <a:r>
              <a:rPr lang="en-US" dirty="0"/>
              <a:t>Restricted area security</a:t>
            </a:r>
          </a:p>
          <a:p>
            <a:pPr marL="341313" indent="-341313" defTabSz="355600"/>
            <a:r>
              <a:rPr lang="en-US" dirty="0"/>
              <a:t>Utilities</a:t>
            </a:r>
          </a:p>
          <a:p>
            <a:pPr marL="341313" indent="-341313" defTabSz="355600"/>
            <a:r>
              <a:rPr lang="en-US" dirty="0"/>
              <a:t>Heating, ventilation, and air conditioning (HVAC)</a:t>
            </a:r>
          </a:p>
          <a:p>
            <a:pPr marL="341313" indent="-341313" defTabSz="355600"/>
            <a:r>
              <a:rPr lang="en-US" dirty="0"/>
              <a:t>Fire prevention, detection, and suppression</a:t>
            </a:r>
          </a:p>
          <a:p>
            <a:pPr marL="341313" indent="-341313" defTabSz="355600"/>
            <a:r>
              <a:rPr lang="en-US" dirty="0"/>
              <a:t>Environmental issues</a:t>
            </a:r>
          </a:p>
        </p:txBody>
      </p:sp>
    </p:spTree>
    <p:extLst>
      <p:ext uri="{BB962C8B-B14F-4D97-AF65-F5344CB8AC3E}">
        <p14:creationId xmlns:p14="http://schemas.microsoft.com/office/powerpoint/2010/main" val="277270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Bell–</a:t>
            </a:r>
            <a:r>
              <a:rPr lang="en-US" dirty="0" err="1"/>
              <a:t>LaPadula</a:t>
            </a:r>
            <a:r>
              <a:rPr lang="en-US" dirty="0"/>
              <a:t> (BLP) (Confidentiality)</a:t>
            </a:r>
            <a:endParaRPr lang="en-US" sz="6000" dirty="0"/>
          </a:p>
        </p:txBody>
      </p:sp>
      <p:sp>
        <p:nvSpPr>
          <p:cNvPr id="6" name="Content Placeholder 5"/>
          <p:cNvSpPr>
            <a:spLocks noGrp="1"/>
          </p:cNvSpPr>
          <p:nvPr>
            <p:ph sz="half" idx="10"/>
          </p:nvPr>
        </p:nvSpPr>
        <p:spPr>
          <a:xfrm>
            <a:off x="1158239" y="1812126"/>
            <a:ext cx="10187093" cy="4042574"/>
          </a:xfrm>
          <a:prstGeom prst="rect">
            <a:avLst/>
          </a:prstGeom>
        </p:spPr>
        <p:txBody>
          <a:bodyPr/>
          <a:lstStyle/>
          <a:p>
            <a:pPr lvl="0">
              <a:buFont typeface="Open Sans Semibold" panose="020B0706030804020204" pitchFamily="34" charset="0"/>
              <a:buChar char="•"/>
            </a:pPr>
            <a:r>
              <a:rPr lang="en-US" dirty="0"/>
              <a:t>State machine model</a:t>
            </a:r>
          </a:p>
          <a:p>
            <a:pPr lvl="0">
              <a:buFont typeface="Open Sans Semibold" panose="020B0706030804020204" pitchFamily="34" charset="0"/>
              <a:buChar char="•"/>
            </a:pPr>
            <a:r>
              <a:rPr lang="en-US" dirty="0"/>
              <a:t>Developed for Department of Defense (</a:t>
            </a:r>
            <a:r>
              <a:rPr lang="en-US" dirty="0" err="1"/>
              <a:t>DoD</a:t>
            </a:r>
            <a:r>
              <a:rPr lang="en-US" dirty="0"/>
              <a:t>)</a:t>
            </a:r>
          </a:p>
          <a:p>
            <a:pPr lvl="0">
              <a:buFont typeface="Open Sans Semibold" panose="020B0706030804020204" pitchFamily="34" charset="0"/>
              <a:buChar char="•"/>
            </a:pPr>
            <a:r>
              <a:rPr lang="en-US" dirty="0"/>
              <a:t>Used for multilevel security (MLS)</a:t>
            </a:r>
          </a:p>
          <a:p>
            <a:pPr lvl="0">
              <a:buFont typeface="Open Sans Semibold" panose="020B0706030804020204" pitchFamily="34" charset="0"/>
              <a:buChar char="•"/>
            </a:pPr>
            <a:r>
              <a:rPr lang="en-US" dirty="0"/>
              <a:t>Three properties defined:</a:t>
            </a:r>
          </a:p>
          <a:p>
            <a:pPr marL="717550" lvl="1" indent="-358775"/>
            <a:r>
              <a:rPr lang="en-US" dirty="0"/>
              <a:t>No read up (simple security property)</a:t>
            </a:r>
          </a:p>
          <a:p>
            <a:pPr marL="717550" lvl="1" indent="-358775"/>
            <a:r>
              <a:rPr lang="en-US" dirty="0"/>
              <a:t>No write down (star property)</a:t>
            </a:r>
          </a:p>
          <a:p>
            <a:pPr marL="717550" lvl="1" indent="-358775"/>
            <a:r>
              <a:rPr lang="en-US" dirty="0"/>
              <a:t>Access matrix (discretionary security property)</a:t>
            </a:r>
          </a:p>
        </p:txBody>
      </p:sp>
    </p:spTree>
    <p:extLst>
      <p:ext uri="{BB962C8B-B14F-4D97-AF65-F5344CB8AC3E}">
        <p14:creationId xmlns:p14="http://schemas.microsoft.com/office/powerpoint/2010/main" val="235308408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84953"/>
            <a:ext cx="9764899" cy="1027947"/>
          </a:xfrm>
        </p:spPr>
        <p:txBody>
          <a:bodyPr>
            <a:noAutofit/>
          </a:bodyPr>
          <a:lstStyle/>
          <a:p>
            <a:pPr>
              <a:lnSpc>
                <a:spcPct val="110000"/>
              </a:lnSpc>
            </a:pPr>
            <a:r>
              <a:rPr lang="en-US" sz="5400" dirty="0"/>
              <a:t>Wiring Closets/Intermediate Distribution Facilities—Components</a:t>
            </a:r>
          </a:p>
        </p:txBody>
      </p:sp>
      <p:sp>
        <p:nvSpPr>
          <p:cNvPr id="6" name="Content Placeholder 5"/>
          <p:cNvSpPr>
            <a:spLocks noGrp="1"/>
          </p:cNvSpPr>
          <p:nvPr>
            <p:ph sz="half" idx="10"/>
          </p:nvPr>
        </p:nvSpPr>
        <p:spPr>
          <a:xfrm>
            <a:off x="1158239" y="1951568"/>
            <a:ext cx="7163996" cy="4089399"/>
          </a:xfrm>
          <a:prstGeom prst="rect">
            <a:avLst/>
          </a:prstGeom>
        </p:spPr>
        <p:txBody>
          <a:bodyPr/>
          <a:lstStyle/>
          <a:p>
            <a:pPr marL="341313" indent="-341313" defTabSz="355600">
              <a:spcBef>
                <a:spcPts val="400"/>
              </a:spcBef>
            </a:pPr>
            <a:r>
              <a:rPr lang="en-US" sz="2000" dirty="0"/>
              <a:t>Entrance facility</a:t>
            </a:r>
          </a:p>
          <a:p>
            <a:pPr marL="657225" lvl="1" indent="-301625">
              <a:spcBef>
                <a:spcPts val="400"/>
              </a:spcBef>
            </a:pPr>
            <a:r>
              <a:rPr lang="en-US" sz="2000" dirty="0"/>
              <a:t>External communications enter facility</a:t>
            </a:r>
          </a:p>
          <a:p>
            <a:pPr marL="657225" lvl="1" indent="-301625">
              <a:spcBef>
                <a:spcPts val="400"/>
              </a:spcBef>
            </a:pPr>
            <a:r>
              <a:rPr lang="en-US" sz="2000" dirty="0"/>
              <a:t>Phone, network, special connections</a:t>
            </a:r>
          </a:p>
          <a:p>
            <a:pPr marL="657225" lvl="1" indent="-301625">
              <a:spcBef>
                <a:spcPts val="400"/>
              </a:spcBef>
            </a:pPr>
            <a:r>
              <a:rPr lang="en-US" sz="2000" dirty="0"/>
              <a:t>May house ISP/provider equipment</a:t>
            </a:r>
          </a:p>
          <a:p>
            <a:pPr marL="341313" indent="-341313" defTabSz="355600">
              <a:spcBef>
                <a:spcPts val="400"/>
              </a:spcBef>
            </a:pPr>
            <a:r>
              <a:rPr lang="en-US" sz="2000" dirty="0"/>
              <a:t>Equipment room</a:t>
            </a:r>
          </a:p>
          <a:p>
            <a:pPr marL="657225" lvl="1" indent="-301625">
              <a:spcBef>
                <a:spcPts val="400"/>
              </a:spcBef>
            </a:pPr>
            <a:r>
              <a:rPr lang="en-US" sz="2000" dirty="0"/>
              <a:t>Primary communication hub for facility</a:t>
            </a:r>
          </a:p>
          <a:p>
            <a:pPr marL="657225" lvl="1" indent="-301625">
              <a:spcBef>
                <a:spcPts val="400"/>
              </a:spcBef>
            </a:pPr>
            <a:r>
              <a:rPr lang="en-US" sz="2000" dirty="0"/>
              <a:t>Houses wiring/switch components</a:t>
            </a:r>
          </a:p>
          <a:p>
            <a:pPr marL="657225" lvl="1" indent="-301625">
              <a:spcBef>
                <a:spcPts val="400"/>
              </a:spcBef>
            </a:pPr>
            <a:r>
              <a:rPr lang="en-US" sz="2000" dirty="0"/>
              <a:t>May be combined with entrance facility </a:t>
            </a:r>
          </a:p>
          <a:p>
            <a:pPr marL="341313" indent="-341313" defTabSz="355600">
              <a:spcBef>
                <a:spcPts val="400"/>
              </a:spcBef>
            </a:pPr>
            <a:r>
              <a:rPr lang="en-US" sz="2000" dirty="0"/>
              <a:t>Backbone distribution</a:t>
            </a:r>
          </a:p>
          <a:p>
            <a:pPr marL="657225" lvl="1" indent="-301625">
              <a:spcBef>
                <a:spcPts val="400"/>
              </a:spcBef>
            </a:pPr>
            <a:r>
              <a:rPr lang="en-US" sz="2000" dirty="0"/>
              <a:t>Connects entrance facility, equipment room, and telecommunication room(s) </a:t>
            </a:r>
          </a:p>
        </p:txBody>
      </p:sp>
    </p:spTree>
    <p:extLst>
      <p:ext uri="{BB962C8B-B14F-4D97-AF65-F5344CB8AC3E}">
        <p14:creationId xmlns:p14="http://schemas.microsoft.com/office/powerpoint/2010/main" val="27572542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84953"/>
            <a:ext cx="9764899" cy="1027947"/>
          </a:xfrm>
        </p:spPr>
        <p:txBody>
          <a:bodyPr>
            <a:noAutofit/>
          </a:bodyPr>
          <a:lstStyle/>
          <a:p>
            <a:pPr>
              <a:lnSpc>
                <a:spcPct val="110000"/>
              </a:lnSpc>
            </a:pPr>
            <a:r>
              <a:rPr lang="en-US" sz="5400" dirty="0"/>
              <a:t>Wiring Closets/Intermediate Distribution Facilities—Components (continued)</a:t>
            </a:r>
          </a:p>
        </p:txBody>
      </p:sp>
      <p:sp>
        <p:nvSpPr>
          <p:cNvPr id="6" name="Content Placeholder 5"/>
          <p:cNvSpPr>
            <a:spLocks noGrp="1"/>
          </p:cNvSpPr>
          <p:nvPr>
            <p:ph sz="half" idx="10"/>
          </p:nvPr>
        </p:nvSpPr>
        <p:spPr>
          <a:xfrm>
            <a:off x="1158239" y="1934634"/>
            <a:ext cx="9797628" cy="4089399"/>
          </a:xfrm>
          <a:prstGeom prst="rect">
            <a:avLst/>
          </a:prstGeom>
        </p:spPr>
        <p:txBody>
          <a:bodyPr/>
          <a:lstStyle/>
          <a:p>
            <a:pPr marL="341313" indent="-341313" defTabSz="355600"/>
            <a:r>
              <a:rPr lang="en-US" dirty="0"/>
              <a:t>Telecommunications room (wiring closet)</a:t>
            </a:r>
          </a:p>
          <a:p>
            <a:pPr marL="657225" lvl="1" indent="-301625"/>
            <a:r>
              <a:rPr lang="en-US" dirty="0"/>
              <a:t>Serves a particular area of a facility</a:t>
            </a:r>
          </a:p>
          <a:p>
            <a:pPr marL="939800" lvl="2" indent="-301625"/>
            <a:r>
              <a:rPr lang="en-US" dirty="0"/>
              <a:t>Floor, section, wing, etc.</a:t>
            </a:r>
          </a:p>
          <a:p>
            <a:pPr marL="657225" lvl="1" indent="-301625"/>
            <a:r>
              <a:rPr lang="en-US" dirty="0"/>
              <a:t>Terminates local wiring into patch panels</a:t>
            </a:r>
          </a:p>
          <a:p>
            <a:pPr marL="657225" lvl="1" indent="-301625"/>
            <a:r>
              <a:rPr lang="en-US" dirty="0"/>
              <a:t>Backbone distribution is broken out to individual connections (e.g., switch)</a:t>
            </a:r>
          </a:p>
          <a:p>
            <a:pPr marL="341313" indent="-341313" defTabSz="355600"/>
            <a:r>
              <a:rPr lang="fr-FR" dirty="0"/>
              <a:t>Horizontal distribution system</a:t>
            </a:r>
          </a:p>
          <a:p>
            <a:pPr marL="657225" lvl="1" indent="-301625"/>
            <a:r>
              <a:rPr lang="en-US" dirty="0"/>
              <a:t>Cables, patch panels, jumpers, cable </a:t>
            </a:r>
          </a:p>
        </p:txBody>
      </p:sp>
    </p:spTree>
    <p:extLst>
      <p:ext uri="{BB962C8B-B14F-4D97-AF65-F5344CB8AC3E}">
        <p14:creationId xmlns:p14="http://schemas.microsoft.com/office/powerpoint/2010/main" val="377634921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84953"/>
            <a:ext cx="9764899" cy="1027947"/>
          </a:xfrm>
        </p:spPr>
        <p:txBody>
          <a:bodyPr>
            <a:noAutofit/>
          </a:bodyPr>
          <a:lstStyle/>
          <a:p>
            <a:pPr>
              <a:lnSpc>
                <a:spcPct val="110000"/>
              </a:lnSpc>
            </a:pPr>
            <a:r>
              <a:rPr lang="en-US" sz="5400" dirty="0"/>
              <a:t>Wiring Closets/Intermediate Distribution Facilities—Protections</a:t>
            </a:r>
          </a:p>
        </p:txBody>
      </p:sp>
      <p:sp>
        <p:nvSpPr>
          <p:cNvPr id="6" name="Content Placeholder 5"/>
          <p:cNvSpPr>
            <a:spLocks noGrp="1"/>
          </p:cNvSpPr>
          <p:nvPr>
            <p:ph sz="half" idx="10"/>
          </p:nvPr>
        </p:nvSpPr>
        <p:spPr>
          <a:xfrm>
            <a:off x="1158239" y="1765300"/>
            <a:ext cx="5382261" cy="4089399"/>
          </a:xfrm>
          <a:prstGeom prst="rect">
            <a:avLst/>
          </a:prstGeom>
        </p:spPr>
        <p:txBody>
          <a:bodyPr/>
          <a:lstStyle/>
          <a:p>
            <a:pPr marL="0" indent="0" algn="ctr" defTabSz="355600">
              <a:buNone/>
            </a:pPr>
            <a:r>
              <a:rPr lang="en-US" b="1" dirty="0"/>
              <a:t>Security Protections</a:t>
            </a:r>
          </a:p>
          <a:p>
            <a:pPr marL="341313" indent="-341313" defTabSz="355600"/>
            <a:r>
              <a:rPr lang="en-US" sz="2000" dirty="0"/>
              <a:t>Rooms must be secured against unauthorized access</a:t>
            </a:r>
          </a:p>
          <a:p>
            <a:pPr marL="341313" indent="-341313" defTabSz="355600"/>
            <a:r>
              <a:rPr lang="en-US" sz="2000" dirty="0"/>
              <a:t>Access to rooms should be monitored/recorded</a:t>
            </a:r>
          </a:p>
          <a:p>
            <a:pPr marL="341313" indent="-341313" defTabSz="355600"/>
            <a:r>
              <a:rPr lang="en-US" sz="2000" dirty="0"/>
              <a:t>Secondary locks on equipment/racks</a:t>
            </a:r>
          </a:p>
          <a:p>
            <a:pPr marL="657225" lvl="1" indent="-301625"/>
            <a:r>
              <a:rPr lang="en-US" sz="2000" dirty="0"/>
              <a:t>Rooms may share space with non-IT equipment and require access by non-IT staff </a:t>
            </a:r>
          </a:p>
          <a:p>
            <a:pPr marL="341313" indent="-341313" defTabSz="355600"/>
            <a:r>
              <a:rPr lang="en-US" sz="2000" dirty="0"/>
              <a:t>Conduit or tamper protections for wiring</a:t>
            </a:r>
          </a:p>
        </p:txBody>
      </p:sp>
      <p:sp>
        <p:nvSpPr>
          <p:cNvPr id="4" name="Content Placeholder 5"/>
          <p:cNvSpPr txBox="1">
            <a:spLocks/>
          </p:cNvSpPr>
          <p:nvPr/>
        </p:nvSpPr>
        <p:spPr>
          <a:xfrm>
            <a:off x="6553200" y="1765300"/>
            <a:ext cx="5334000" cy="4013199"/>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defTabSz="355600">
              <a:buNone/>
            </a:pPr>
            <a:r>
              <a:rPr lang="en-US" b="1" dirty="0"/>
              <a:t>Environmental Protections</a:t>
            </a:r>
          </a:p>
          <a:p>
            <a:pPr marL="341313" indent="-341313" defTabSz="355600"/>
            <a:r>
              <a:rPr lang="en-US" sz="2000" dirty="0"/>
              <a:t>Protection from lightning/surge</a:t>
            </a:r>
          </a:p>
          <a:p>
            <a:pPr marL="341313" indent="-341313" defTabSz="355600"/>
            <a:r>
              <a:rPr lang="en-US" sz="2000" dirty="0"/>
              <a:t>Backup power/UPS</a:t>
            </a:r>
          </a:p>
          <a:p>
            <a:pPr marL="341313" indent="-341313" defTabSz="355600"/>
            <a:r>
              <a:rPr lang="en-US" sz="2000" dirty="0"/>
              <a:t>Heating/cooling/air flow</a:t>
            </a:r>
          </a:p>
          <a:p>
            <a:pPr marL="657225" lvl="1" indent="-301625"/>
            <a:r>
              <a:rPr lang="en-US" sz="2000" dirty="0"/>
              <a:t>Critical in enclosed spaces</a:t>
            </a:r>
          </a:p>
          <a:p>
            <a:pPr marL="341313" indent="-341313" defTabSz="355600"/>
            <a:r>
              <a:rPr lang="en-US" sz="2000" dirty="0"/>
              <a:t>Appropriate fire detection/suppression</a:t>
            </a:r>
          </a:p>
          <a:p>
            <a:pPr marL="341313" indent="-341313" defTabSz="355600"/>
            <a:r>
              <a:rPr lang="en-US" sz="2000" dirty="0"/>
              <a:t>Emergency shutoffs for high-power connections</a:t>
            </a:r>
            <a:endParaRPr lang="fr-FR" sz="2000" dirty="0"/>
          </a:p>
          <a:p>
            <a:pPr marL="657225" lvl="1" indent="-301625"/>
            <a:r>
              <a:rPr lang="en-US" sz="2000" dirty="0"/>
              <a:t>May not be necessary in all closets </a:t>
            </a:r>
          </a:p>
        </p:txBody>
      </p:sp>
    </p:spTree>
    <p:extLst>
      <p:ext uri="{BB962C8B-B14F-4D97-AF65-F5344CB8AC3E}">
        <p14:creationId xmlns:p14="http://schemas.microsoft.com/office/powerpoint/2010/main" val="22036992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305553"/>
            <a:ext cx="10728688" cy="1143000"/>
          </a:xfrm>
        </p:spPr>
        <p:txBody>
          <a:bodyPr>
            <a:normAutofit/>
          </a:bodyPr>
          <a:lstStyle/>
          <a:p>
            <a:r>
              <a:rPr lang="en-US" dirty="0"/>
              <a:t>Server Rooms/Data Centers</a:t>
            </a:r>
          </a:p>
        </p:txBody>
      </p:sp>
      <p:sp>
        <p:nvSpPr>
          <p:cNvPr id="6" name="Content Placeholder 5"/>
          <p:cNvSpPr>
            <a:spLocks noGrp="1"/>
          </p:cNvSpPr>
          <p:nvPr>
            <p:ph sz="half" idx="10"/>
          </p:nvPr>
        </p:nvSpPr>
        <p:spPr>
          <a:xfrm>
            <a:off x="1195200" y="1435853"/>
            <a:ext cx="10666600" cy="4042574"/>
          </a:xfrm>
          <a:prstGeom prst="rect">
            <a:avLst/>
          </a:prstGeom>
        </p:spPr>
        <p:txBody>
          <a:bodyPr/>
          <a:lstStyle/>
          <a:p>
            <a:pPr marL="341313" indent="-341313" defTabSz="355600">
              <a:spcBef>
                <a:spcPts val="300"/>
              </a:spcBef>
            </a:pPr>
            <a:r>
              <a:rPr lang="en-US" sz="2200" dirty="0"/>
              <a:t>Similar security and environmental protections to wiring closets</a:t>
            </a:r>
          </a:p>
          <a:p>
            <a:pPr marL="341313" indent="-341313" defTabSz="355600">
              <a:spcBef>
                <a:spcPts val="300"/>
              </a:spcBef>
            </a:pPr>
            <a:r>
              <a:rPr lang="en-US" sz="2200" dirty="0"/>
              <a:t>Access point security and access monitoring is a critical concern</a:t>
            </a:r>
          </a:p>
          <a:p>
            <a:pPr marL="741449" lvl="1" indent="-341313" defTabSz="355600">
              <a:spcBef>
                <a:spcPts val="300"/>
              </a:spcBef>
            </a:pPr>
            <a:r>
              <a:rPr lang="en-US" dirty="0"/>
              <a:t>Rack or equipment level locking for shared spaces</a:t>
            </a:r>
          </a:p>
          <a:p>
            <a:pPr marL="741449" lvl="1" indent="-341313" defTabSz="355600">
              <a:spcBef>
                <a:spcPts val="300"/>
              </a:spcBef>
            </a:pPr>
            <a:r>
              <a:rPr lang="en-US" dirty="0"/>
              <a:t>Especially in shared spaces</a:t>
            </a:r>
          </a:p>
          <a:p>
            <a:pPr marL="341313" indent="-341313" defTabSz="355600">
              <a:spcBef>
                <a:spcPts val="300"/>
              </a:spcBef>
            </a:pPr>
            <a:r>
              <a:rPr lang="en-US" sz="2200" dirty="0"/>
              <a:t>Power/surge/uninterruptible power supply (UPS) equipment is tailored to the operating equipment</a:t>
            </a:r>
          </a:p>
          <a:p>
            <a:pPr marL="741449" lvl="1" indent="-341313" defTabSz="355600">
              <a:spcBef>
                <a:spcPts val="300"/>
              </a:spcBef>
            </a:pPr>
            <a:r>
              <a:rPr lang="en-US" dirty="0"/>
              <a:t>Human safety becomes an issue with power levels in most server rooms</a:t>
            </a:r>
          </a:p>
          <a:p>
            <a:pPr marL="741449" lvl="1" indent="-341313" defTabSz="355600">
              <a:spcBef>
                <a:spcPts val="300"/>
              </a:spcBef>
            </a:pPr>
            <a:r>
              <a:rPr lang="en-US" dirty="0"/>
              <a:t>Emergency shutoffs and non-conductive hooks/gloves are important for human safety</a:t>
            </a:r>
          </a:p>
          <a:p>
            <a:pPr marL="341313" indent="-341313" defTabSz="355600">
              <a:spcBef>
                <a:spcPts val="300"/>
              </a:spcBef>
            </a:pPr>
            <a:r>
              <a:rPr lang="en-US" sz="2200" dirty="0"/>
              <a:t>Appropriate fire detection/suppression must be considered (e.g., sprinkler is inappropriate for electrical fires)</a:t>
            </a:r>
          </a:p>
          <a:p>
            <a:pPr marL="341313" indent="-341313" defTabSz="355600">
              <a:spcBef>
                <a:spcPts val="300"/>
              </a:spcBef>
            </a:pPr>
            <a:r>
              <a:rPr lang="en-US" sz="2200" dirty="0"/>
              <a:t>Typically maintained at a higher level of physical security than the rest of the facility</a:t>
            </a:r>
          </a:p>
        </p:txBody>
      </p:sp>
    </p:spTree>
    <p:extLst>
      <p:ext uri="{BB962C8B-B14F-4D97-AF65-F5344CB8AC3E}">
        <p14:creationId xmlns:p14="http://schemas.microsoft.com/office/powerpoint/2010/main" val="274035683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728688" cy="1143000"/>
          </a:xfrm>
        </p:spPr>
        <p:txBody>
          <a:bodyPr>
            <a:normAutofit/>
          </a:bodyPr>
          <a:lstStyle/>
          <a:p>
            <a:r>
              <a:rPr lang="en-US" dirty="0"/>
              <a:t>Media Storage Facilities</a:t>
            </a:r>
          </a:p>
        </p:txBody>
      </p:sp>
      <p:sp>
        <p:nvSpPr>
          <p:cNvPr id="6" name="Content Placeholder 5"/>
          <p:cNvSpPr>
            <a:spLocks noGrp="1"/>
          </p:cNvSpPr>
          <p:nvPr>
            <p:ph sz="half" idx="10"/>
          </p:nvPr>
        </p:nvSpPr>
        <p:spPr>
          <a:xfrm>
            <a:off x="1195200" y="1702553"/>
            <a:ext cx="10526900" cy="4042574"/>
          </a:xfrm>
          <a:prstGeom prst="rect">
            <a:avLst/>
          </a:prstGeom>
        </p:spPr>
        <p:txBody>
          <a:bodyPr/>
          <a:lstStyle/>
          <a:p>
            <a:pPr marL="341313" indent="-341313" defTabSz="355600"/>
            <a:r>
              <a:rPr lang="en-US" dirty="0"/>
              <a:t>Media may be stored onsite and offsite from the main facility</a:t>
            </a:r>
          </a:p>
          <a:p>
            <a:pPr marL="341313" indent="-341313" defTabSz="355600"/>
            <a:r>
              <a:rPr lang="en-US" dirty="0"/>
              <a:t>Offsite storage should duplicate critical media</a:t>
            </a:r>
          </a:p>
          <a:p>
            <a:pPr marL="341313" indent="-341313" defTabSz="355600"/>
            <a:r>
              <a:rPr lang="en-US" dirty="0"/>
              <a:t>Access control is strictly limited and monitored (often limited to archivists)</a:t>
            </a:r>
          </a:p>
          <a:p>
            <a:pPr marL="341313" indent="-341313" defTabSz="355600"/>
            <a:r>
              <a:rPr lang="en-US" dirty="0"/>
              <a:t>Temperature/humidity should be consistent with media storage requirements</a:t>
            </a:r>
          </a:p>
          <a:p>
            <a:pPr marL="741449" lvl="1" indent="-341313" defTabSz="355600"/>
            <a:r>
              <a:rPr lang="en-US" dirty="0"/>
              <a:t>As media types evolve, this must be continually reassessed</a:t>
            </a:r>
          </a:p>
          <a:p>
            <a:pPr marL="341313" indent="-341313" defTabSz="355600"/>
            <a:r>
              <a:rPr lang="en-US" dirty="0"/>
              <a:t>Fire protection at both room and container levels</a:t>
            </a:r>
          </a:p>
        </p:txBody>
      </p:sp>
    </p:spTree>
    <p:extLst>
      <p:ext uri="{BB962C8B-B14F-4D97-AF65-F5344CB8AC3E}">
        <p14:creationId xmlns:p14="http://schemas.microsoft.com/office/powerpoint/2010/main" val="241419981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305553"/>
            <a:ext cx="10728688" cy="1143000"/>
          </a:xfrm>
        </p:spPr>
        <p:txBody>
          <a:bodyPr>
            <a:normAutofit/>
          </a:bodyPr>
          <a:lstStyle/>
          <a:p>
            <a:r>
              <a:rPr lang="en-US" dirty="0"/>
              <a:t>Evidence Storage</a:t>
            </a:r>
          </a:p>
        </p:txBody>
      </p:sp>
      <p:sp>
        <p:nvSpPr>
          <p:cNvPr id="6" name="Content Placeholder 5"/>
          <p:cNvSpPr>
            <a:spLocks noGrp="1"/>
          </p:cNvSpPr>
          <p:nvPr>
            <p:ph sz="half" idx="10"/>
          </p:nvPr>
        </p:nvSpPr>
        <p:spPr>
          <a:xfrm>
            <a:off x="1195200" y="1435853"/>
            <a:ext cx="10666600" cy="4042574"/>
          </a:xfrm>
          <a:prstGeom prst="rect">
            <a:avLst/>
          </a:prstGeom>
        </p:spPr>
        <p:txBody>
          <a:bodyPr/>
          <a:lstStyle/>
          <a:p>
            <a:pPr marL="341313" indent="-341313" defTabSz="355600"/>
            <a:r>
              <a:rPr lang="en-US" dirty="0"/>
              <a:t>Access strictly limited and monitored</a:t>
            </a:r>
          </a:p>
          <a:p>
            <a:pPr marL="341313" indent="-341313" defTabSz="355600"/>
            <a:r>
              <a:rPr lang="en-US" dirty="0"/>
              <a:t>Individual lockers/secure containers for investigations/investigators</a:t>
            </a:r>
          </a:p>
          <a:p>
            <a:pPr marL="341313" indent="-341313" defTabSz="355600"/>
            <a:r>
              <a:rPr lang="en-US" dirty="0"/>
              <a:t>Tamper evident seals available for evidence bags/containers</a:t>
            </a:r>
          </a:p>
          <a:p>
            <a:pPr marL="341313" indent="-341313" defTabSz="355600"/>
            <a:r>
              <a:rPr lang="en-US" dirty="0"/>
              <a:t>Maintaining chain of custody is critical to prove evidence has not been modified or tampering has not occurred </a:t>
            </a:r>
          </a:p>
          <a:p>
            <a:pPr marL="341313" indent="-341313" defTabSz="355600"/>
            <a:r>
              <a:rPr lang="en-US" dirty="0"/>
              <a:t>Evidence protected against damage/theft </a:t>
            </a:r>
          </a:p>
          <a:p>
            <a:pPr marL="341313" indent="-341313" defTabSz="355600"/>
            <a:r>
              <a:rPr lang="en-US" dirty="0"/>
              <a:t>Environmental protections should be commensurate with evidence types stored (e.g., paper, digital, media)</a:t>
            </a:r>
          </a:p>
        </p:txBody>
      </p:sp>
    </p:spTree>
    <p:extLst>
      <p:ext uri="{BB962C8B-B14F-4D97-AF65-F5344CB8AC3E}">
        <p14:creationId xmlns:p14="http://schemas.microsoft.com/office/powerpoint/2010/main" val="25414696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305553"/>
            <a:ext cx="10728688" cy="1143000"/>
          </a:xfrm>
        </p:spPr>
        <p:txBody>
          <a:bodyPr>
            <a:normAutofit/>
          </a:bodyPr>
          <a:lstStyle/>
          <a:p>
            <a:r>
              <a:rPr lang="en-US" dirty="0"/>
              <a:t>Restricted Area Security</a:t>
            </a:r>
          </a:p>
        </p:txBody>
      </p:sp>
      <p:sp>
        <p:nvSpPr>
          <p:cNvPr id="6" name="Content Placeholder 5"/>
          <p:cNvSpPr>
            <a:spLocks noGrp="1"/>
          </p:cNvSpPr>
          <p:nvPr>
            <p:ph sz="half" idx="10"/>
          </p:nvPr>
        </p:nvSpPr>
        <p:spPr>
          <a:xfrm>
            <a:off x="1195200" y="1435853"/>
            <a:ext cx="10666600" cy="4042574"/>
          </a:xfrm>
          <a:prstGeom prst="rect">
            <a:avLst/>
          </a:prstGeom>
        </p:spPr>
        <p:txBody>
          <a:bodyPr/>
          <a:lstStyle/>
          <a:p>
            <a:pPr marL="341313" indent="-341313" defTabSz="355600"/>
            <a:r>
              <a:rPr lang="en-US" dirty="0"/>
              <a:t>Includes secure facilities and classified workspaces</a:t>
            </a:r>
          </a:p>
          <a:p>
            <a:pPr marL="341313" indent="-341313" defTabSz="355600"/>
            <a:r>
              <a:rPr lang="en-US" dirty="0"/>
              <a:t>Extremely high access control protections and logging of access</a:t>
            </a:r>
          </a:p>
          <a:p>
            <a:pPr marL="341313" indent="-341313" defTabSz="355600"/>
            <a:r>
              <a:rPr lang="en-US" dirty="0"/>
              <a:t>May include audio protections against eavesdropping</a:t>
            </a:r>
          </a:p>
          <a:p>
            <a:pPr marL="341313" indent="-341313" defTabSz="355600"/>
            <a:r>
              <a:rPr lang="en-US" dirty="0"/>
              <a:t>May include enhanced visual screening from exterior spaces</a:t>
            </a:r>
          </a:p>
          <a:p>
            <a:pPr marL="341313" indent="-341313" defTabSz="355600"/>
            <a:r>
              <a:rPr lang="en-US" dirty="0"/>
              <a:t>May include protection against the detection of electromagnetic emissions from equipment</a:t>
            </a:r>
          </a:p>
        </p:txBody>
      </p:sp>
    </p:spTree>
    <p:extLst>
      <p:ext uri="{BB962C8B-B14F-4D97-AF65-F5344CB8AC3E}">
        <p14:creationId xmlns:p14="http://schemas.microsoft.com/office/powerpoint/2010/main" val="4870890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394453"/>
            <a:ext cx="9764899" cy="1027947"/>
          </a:xfrm>
        </p:spPr>
        <p:txBody>
          <a:bodyPr>
            <a:noAutofit/>
          </a:bodyPr>
          <a:lstStyle/>
          <a:p>
            <a:pPr>
              <a:lnSpc>
                <a:spcPct val="110000"/>
              </a:lnSpc>
            </a:pPr>
            <a:r>
              <a:rPr lang="nl-NL" dirty="0"/>
              <a:t>Utilities</a:t>
            </a:r>
            <a:endParaRPr lang="en-US" dirty="0"/>
          </a:p>
        </p:txBody>
      </p:sp>
      <p:sp>
        <p:nvSpPr>
          <p:cNvPr id="6" name="Content Placeholder 5"/>
          <p:cNvSpPr>
            <a:spLocks noGrp="1"/>
          </p:cNvSpPr>
          <p:nvPr>
            <p:ph sz="half" idx="10"/>
          </p:nvPr>
        </p:nvSpPr>
        <p:spPr>
          <a:xfrm>
            <a:off x="1158239" y="1477435"/>
            <a:ext cx="5665894" cy="4089399"/>
          </a:xfrm>
          <a:prstGeom prst="rect">
            <a:avLst/>
          </a:prstGeom>
        </p:spPr>
        <p:txBody>
          <a:bodyPr/>
          <a:lstStyle/>
          <a:p>
            <a:pPr marL="341313" indent="-341313" defTabSz="355600"/>
            <a:r>
              <a:rPr lang="en-US" b="1" spc="-50" dirty="0"/>
              <a:t>Power</a:t>
            </a:r>
          </a:p>
          <a:p>
            <a:pPr marL="657225" lvl="1" indent="-301625"/>
            <a:r>
              <a:rPr lang="en-US" spc="-50" dirty="0"/>
              <a:t>Redundant power input from utilities</a:t>
            </a:r>
          </a:p>
          <a:p>
            <a:pPr marL="657225" lvl="1" indent="-301625"/>
            <a:r>
              <a:rPr lang="en-US" spc="-50" dirty="0"/>
              <a:t>Redundant transformers/power delivery</a:t>
            </a:r>
          </a:p>
          <a:p>
            <a:pPr marL="657225" lvl="1" indent="-301625"/>
            <a:r>
              <a:rPr lang="en-US" spc="-50" dirty="0"/>
              <a:t>Backup generators</a:t>
            </a:r>
          </a:p>
          <a:p>
            <a:pPr marL="657225" lvl="1" indent="-301625"/>
            <a:r>
              <a:rPr lang="en-US" spc="-50" dirty="0"/>
              <a:t>Battery backups</a:t>
            </a:r>
          </a:p>
          <a:p>
            <a:pPr marL="657225" lvl="1" indent="-301625"/>
            <a:r>
              <a:rPr lang="en-US" spc="-50" dirty="0"/>
              <a:t>Dual power infrastructure within data centers</a:t>
            </a:r>
          </a:p>
          <a:p>
            <a:pPr marL="657225" lvl="1" indent="-301625"/>
            <a:r>
              <a:rPr lang="en-US" spc="-50" dirty="0"/>
              <a:t>Backup sources must be tested/exercised</a:t>
            </a:r>
          </a:p>
          <a:p>
            <a:pPr marL="657225" lvl="1" indent="-301625"/>
            <a:r>
              <a:rPr lang="en-US" spc="-50" dirty="0"/>
              <a:t>Backup sources must be sized appropriately and upgraded when load increases</a:t>
            </a:r>
          </a:p>
        </p:txBody>
      </p:sp>
      <p:sp>
        <p:nvSpPr>
          <p:cNvPr id="4" name="Content Placeholder 5"/>
          <p:cNvSpPr txBox="1">
            <a:spLocks/>
          </p:cNvSpPr>
          <p:nvPr/>
        </p:nvSpPr>
        <p:spPr>
          <a:xfrm>
            <a:off x="6722534" y="1477435"/>
            <a:ext cx="5334000" cy="4013199"/>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341313" indent="-341313" defTabSz="355600"/>
            <a:r>
              <a:rPr lang="fr-FR" b="1" spc="-50" dirty="0" err="1"/>
              <a:t>Telecommunications</a:t>
            </a:r>
            <a:endParaRPr lang="en-US" b="1" spc="-50" dirty="0"/>
          </a:p>
          <a:p>
            <a:pPr marL="657225" lvl="1" indent="-301625"/>
            <a:r>
              <a:rPr lang="en-US" spc="-50" dirty="0"/>
              <a:t>Multiple service provider inputs</a:t>
            </a:r>
          </a:p>
          <a:p>
            <a:pPr marL="657225" lvl="1" indent="-301625"/>
            <a:r>
              <a:rPr lang="en-US" spc="-50" dirty="0"/>
              <a:t>Redundant communication channels/mechanisms</a:t>
            </a:r>
          </a:p>
          <a:p>
            <a:pPr marL="657225" lvl="1" indent="-301625"/>
            <a:r>
              <a:rPr lang="en-US" spc="-50" dirty="0"/>
              <a:t>Redundancy on key equipment (eliminate single points of failure)</a:t>
            </a:r>
          </a:p>
          <a:p>
            <a:pPr marL="341313" indent="-341313" defTabSz="355600"/>
            <a:r>
              <a:rPr lang="nl-NL" b="1" spc="-50" dirty="0"/>
              <a:t>Water/</a:t>
            </a:r>
            <a:r>
              <a:rPr lang="nl-NL" b="1" spc="-50" dirty="0" err="1"/>
              <a:t>Sewer</a:t>
            </a:r>
            <a:endParaRPr lang="fr-FR" b="1" spc="-50" dirty="0"/>
          </a:p>
          <a:p>
            <a:pPr marL="657225" lvl="1" indent="-301625"/>
            <a:r>
              <a:rPr lang="en-US" spc="-50" dirty="0"/>
              <a:t>Cooling/human habitation</a:t>
            </a:r>
          </a:p>
          <a:p>
            <a:pPr marL="657225" lvl="1" indent="-301625"/>
            <a:r>
              <a:rPr lang="en-US" spc="-50" dirty="0"/>
              <a:t>Risk of leaks/damage to equipment</a:t>
            </a:r>
          </a:p>
          <a:p>
            <a:pPr marL="657225" lvl="1" indent="-301625"/>
            <a:r>
              <a:rPr lang="en-US" spc="-50" dirty="0"/>
              <a:t>Supports most building-wide fire suppression plans</a:t>
            </a:r>
          </a:p>
        </p:txBody>
      </p:sp>
    </p:spTree>
    <p:extLst>
      <p:ext uri="{BB962C8B-B14F-4D97-AF65-F5344CB8AC3E}">
        <p14:creationId xmlns:p14="http://schemas.microsoft.com/office/powerpoint/2010/main" val="205536972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78226"/>
            <a:ext cx="9764899" cy="1027947"/>
          </a:xfrm>
        </p:spPr>
        <p:txBody>
          <a:bodyPr>
            <a:noAutofit/>
          </a:bodyPr>
          <a:lstStyle/>
          <a:p>
            <a:pPr>
              <a:lnSpc>
                <a:spcPct val="110000"/>
              </a:lnSpc>
            </a:pPr>
            <a:r>
              <a:rPr lang="en-US" dirty="0"/>
              <a:t>Utilities-Safety</a:t>
            </a:r>
          </a:p>
        </p:txBody>
      </p:sp>
      <p:sp>
        <p:nvSpPr>
          <p:cNvPr id="6" name="Content Placeholder 5"/>
          <p:cNvSpPr>
            <a:spLocks noGrp="1"/>
          </p:cNvSpPr>
          <p:nvPr>
            <p:ph sz="half" idx="10"/>
          </p:nvPr>
        </p:nvSpPr>
        <p:spPr>
          <a:xfrm>
            <a:off x="1158240" y="1752600"/>
            <a:ext cx="10286702" cy="4089399"/>
          </a:xfrm>
          <a:prstGeom prst="rect">
            <a:avLst/>
          </a:prstGeom>
        </p:spPr>
        <p:txBody>
          <a:bodyPr/>
          <a:lstStyle/>
          <a:p>
            <a:pPr marL="341313" indent="-341313" defTabSz="355600"/>
            <a:r>
              <a:rPr lang="en-US" dirty="0"/>
              <a:t>Generators, battery backups, and data center power feeds may carry very high electrical loads that are inherently dangerous</a:t>
            </a:r>
          </a:p>
          <a:p>
            <a:pPr marL="341313" indent="-341313" defTabSz="355600"/>
            <a:r>
              <a:rPr lang="en-US" dirty="0"/>
              <a:t>Emergency power shutoffs in high-load areas:</a:t>
            </a:r>
          </a:p>
          <a:p>
            <a:pPr marL="741449" lvl="1" indent="-341313" defTabSz="355600"/>
            <a:r>
              <a:rPr lang="en-US" dirty="0"/>
              <a:t>Safeguard human life in case of electrocution (big red button)</a:t>
            </a:r>
          </a:p>
          <a:p>
            <a:pPr marL="741449" lvl="1" indent="-341313" defTabSz="355600"/>
            <a:r>
              <a:rPr lang="en-US" dirty="0"/>
              <a:t>Safeguard equipment in case of overload (automated shutoff)</a:t>
            </a:r>
          </a:p>
          <a:p>
            <a:pPr marL="741449" lvl="1" indent="-341313" defTabSz="355600"/>
            <a:r>
              <a:rPr lang="en-US" dirty="0"/>
              <a:t>Safeguard humans and equipment in emergencies </a:t>
            </a:r>
          </a:p>
          <a:p>
            <a:pPr marL="1090613" lvl="2" indent="-341313" defTabSz="355600"/>
            <a:r>
              <a:rPr lang="en-US" dirty="0"/>
              <a:t>Flooding/sprinkler activation</a:t>
            </a:r>
          </a:p>
          <a:p>
            <a:pPr marL="341313" indent="-341313" defTabSz="355600"/>
            <a:r>
              <a:rPr lang="en-US" dirty="0"/>
              <a:t>High load areas should provide access to nonconductive gloves/equipment and push/pull rods in case of emergency</a:t>
            </a:r>
          </a:p>
        </p:txBody>
      </p:sp>
    </p:spTree>
    <p:extLst>
      <p:ext uri="{BB962C8B-B14F-4D97-AF65-F5344CB8AC3E}">
        <p14:creationId xmlns:p14="http://schemas.microsoft.com/office/powerpoint/2010/main" val="411466537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7466200" cy="1143000"/>
          </a:xfrm>
        </p:spPr>
        <p:txBody>
          <a:bodyPr>
            <a:normAutofit fontScale="90000"/>
          </a:bodyPr>
          <a:lstStyle/>
          <a:p>
            <a:pPr>
              <a:lnSpc>
                <a:spcPct val="110000"/>
              </a:lnSpc>
            </a:pPr>
            <a:r>
              <a:rPr lang="en-US" dirty="0"/>
              <a:t>Heating, Ventilation, and Air Conditioning (HVAC)</a:t>
            </a:r>
          </a:p>
        </p:txBody>
      </p:sp>
      <p:sp>
        <p:nvSpPr>
          <p:cNvPr id="6" name="Content Placeholder 5"/>
          <p:cNvSpPr>
            <a:spLocks noGrp="1"/>
          </p:cNvSpPr>
          <p:nvPr>
            <p:ph sz="half" idx="10"/>
          </p:nvPr>
        </p:nvSpPr>
        <p:spPr>
          <a:xfrm>
            <a:off x="1195200" y="1867653"/>
            <a:ext cx="10526900" cy="4042574"/>
          </a:xfrm>
          <a:prstGeom prst="rect">
            <a:avLst/>
          </a:prstGeom>
        </p:spPr>
        <p:txBody>
          <a:bodyPr/>
          <a:lstStyle/>
          <a:p>
            <a:pPr marL="341313" indent="-341313" defTabSz="355600"/>
            <a:r>
              <a:rPr lang="en-US" dirty="0"/>
              <a:t>High-density equipment requires adequate cooling and airflow</a:t>
            </a:r>
          </a:p>
          <a:p>
            <a:pPr marL="341313" indent="-341313" defTabSz="355600"/>
            <a:r>
              <a:rPr lang="en-US" dirty="0"/>
              <a:t>Cooling must be designed match the equipment/space to be cooled</a:t>
            </a:r>
          </a:p>
          <a:p>
            <a:pPr marL="341313" indent="-341313" defTabSz="355600"/>
            <a:r>
              <a:rPr lang="en-US" dirty="0"/>
              <a:t>High-capacity rooms (e.g., operations center) must have sufficient airflow for the number of human occupants (CO2 danger)</a:t>
            </a:r>
          </a:p>
          <a:p>
            <a:pPr marL="341313" indent="-341313" defTabSz="355600"/>
            <a:r>
              <a:rPr lang="en-US" dirty="0"/>
              <a:t>Air should be filtered for contaminants (natural or intentionally introduced) </a:t>
            </a:r>
          </a:p>
        </p:txBody>
      </p:sp>
    </p:spTree>
    <p:extLst>
      <p:ext uri="{BB962C8B-B14F-4D97-AF65-F5344CB8AC3E}">
        <p14:creationId xmlns:p14="http://schemas.microsoft.com/office/powerpoint/2010/main" val="3238662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err="1"/>
              <a:t>Biba</a:t>
            </a:r>
            <a:r>
              <a:rPr lang="en-US" dirty="0"/>
              <a:t> (Integrity)</a:t>
            </a:r>
            <a:endParaRPr lang="en-US" sz="6000" dirty="0"/>
          </a:p>
        </p:txBody>
      </p:sp>
      <p:sp>
        <p:nvSpPr>
          <p:cNvPr id="6" name="Content Placeholder 5"/>
          <p:cNvSpPr>
            <a:spLocks noGrp="1"/>
          </p:cNvSpPr>
          <p:nvPr>
            <p:ph sz="half" idx="10"/>
          </p:nvPr>
        </p:nvSpPr>
        <p:spPr>
          <a:xfrm>
            <a:off x="1158239" y="1812126"/>
            <a:ext cx="10471889" cy="4042574"/>
          </a:xfrm>
          <a:prstGeom prst="rect">
            <a:avLst/>
          </a:prstGeom>
        </p:spPr>
        <p:txBody>
          <a:bodyPr/>
          <a:lstStyle/>
          <a:p>
            <a:pPr lvl="0">
              <a:buFont typeface="Open Sans Semibold" panose="020B0706030804020204" pitchFamily="34" charset="0"/>
              <a:buChar char="•"/>
            </a:pPr>
            <a:r>
              <a:rPr lang="en-US" dirty="0"/>
              <a:t>State transition model</a:t>
            </a:r>
          </a:p>
          <a:p>
            <a:pPr lvl="0">
              <a:buFont typeface="Open Sans Semibold" panose="020B0706030804020204" pitchFamily="34" charset="0"/>
              <a:buChar char="•"/>
            </a:pPr>
            <a:r>
              <a:rPr lang="en-US" dirty="0"/>
              <a:t>Focus on integrity vice confidentiality</a:t>
            </a:r>
          </a:p>
          <a:p>
            <a:pPr lvl="0">
              <a:buFont typeface="Open Sans Semibold" panose="020B0706030804020204" pitchFamily="34" charset="0"/>
              <a:buChar char="•"/>
            </a:pPr>
            <a:r>
              <a:rPr lang="en-US" dirty="0"/>
              <a:t>Opposite direction rules from Bell–</a:t>
            </a:r>
            <a:r>
              <a:rPr lang="en-US" dirty="0" err="1"/>
              <a:t>LaPadula</a:t>
            </a:r>
            <a:r>
              <a:rPr lang="en-US" dirty="0"/>
              <a:t> (BLP)</a:t>
            </a:r>
          </a:p>
          <a:p>
            <a:pPr marL="717550" lvl="1" indent="-358775"/>
            <a:r>
              <a:rPr lang="en-US" dirty="0"/>
              <a:t>No Read down (simple integrity property)</a:t>
            </a:r>
          </a:p>
          <a:p>
            <a:pPr marL="717550" lvl="1" indent="-358775"/>
            <a:r>
              <a:rPr lang="en-US" dirty="0"/>
              <a:t>No Write up (star integrity property)</a:t>
            </a:r>
          </a:p>
          <a:p>
            <a:pPr marL="717550" lvl="1" indent="-358775"/>
            <a:r>
              <a:rPr lang="en-US" dirty="0"/>
              <a:t>Lower level process cannot request higher access (invocation property)</a:t>
            </a:r>
          </a:p>
        </p:txBody>
      </p:sp>
    </p:spTree>
    <p:extLst>
      <p:ext uri="{BB962C8B-B14F-4D97-AF65-F5344CB8AC3E}">
        <p14:creationId xmlns:p14="http://schemas.microsoft.com/office/powerpoint/2010/main" val="341314775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7466200" cy="1143000"/>
          </a:xfrm>
        </p:spPr>
        <p:txBody>
          <a:bodyPr>
            <a:normAutofit/>
          </a:bodyPr>
          <a:lstStyle/>
          <a:p>
            <a:r>
              <a:rPr lang="en-US" dirty="0"/>
              <a:t>Fire Prevention and Detection</a:t>
            </a:r>
          </a:p>
        </p:txBody>
      </p:sp>
      <p:sp>
        <p:nvSpPr>
          <p:cNvPr id="6" name="Content Placeholder 5"/>
          <p:cNvSpPr>
            <a:spLocks noGrp="1"/>
          </p:cNvSpPr>
          <p:nvPr>
            <p:ph sz="half" idx="10"/>
          </p:nvPr>
        </p:nvSpPr>
        <p:spPr>
          <a:xfrm>
            <a:off x="1195200" y="1867653"/>
            <a:ext cx="10100329" cy="4042574"/>
          </a:xfrm>
          <a:prstGeom prst="rect">
            <a:avLst/>
          </a:prstGeom>
        </p:spPr>
        <p:txBody>
          <a:bodyPr/>
          <a:lstStyle/>
          <a:p>
            <a:pPr marL="341313" indent="-341313" defTabSz="355600"/>
            <a:r>
              <a:rPr lang="en-US" dirty="0"/>
              <a:t>Human training and awareness is critical to prevention</a:t>
            </a:r>
          </a:p>
          <a:p>
            <a:pPr marL="341313" indent="-341313" defTabSz="355600"/>
            <a:r>
              <a:rPr lang="en-US" dirty="0"/>
              <a:t>Sensors (IR, temperature, smoke) can detect conditions leading up to a fire as well as fire initiation.</a:t>
            </a:r>
          </a:p>
          <a:p>
            <a:pPr marL="657225" lvl="1" indent="-341313" defTabSz="304800"/>
            <a:r>
              <a:rPr lang="en-US" dirty="0"/>
              <a:t>Smoke detectors include optical (photoelectric) and physical process (ionization)</a:t>
            </a:r>
          </a:p>
          <a:p>
            <a:pPr marL="657225" lvl="1" indent="-341313" defTabSz="304800"/>
            <a:r>
              <a:rPr lang="en-US" dirty="0"/>
              <a:t>Fire detectors include infrared and ultraviolet detectors</a:t>
            </a:r>
          </a:p>
        </p:txBody>
      </p:sp>
    </p:spTree>
    <p:extLst>
      <p:ext uri="{BB962C8B-B14F-4D97-AF65-F5344CB8AC3E}">
        <p14:creationId xmlns:p14="http://schemas.microsoft.com/office/powerpoint/2010/main" val="18529694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7466200" cy="1143000"/>
          </a:xfrm>
        </p:spPr>
        <p:txBody>
          <a:bodyPr>
            <a:normAutofit/>
          </a:bodyPr>
          <a:lstStyle/>
          <a:p>
            <a:r>
              <a:rPr lang="fr-FR" dirty="0" err="1"/>
              <a:t>Fire</a:t>
            </a:r>
            <a:r>
              <a:rPr lang="fr-FR" dirty="0"/>
              <a:t> Suppression</a:t>
            </a:r>
            <a:endParaRPr lang="en-US" dirty="0"/>
          </a:p>
        </p:txBody>
      </p:sp>
      <p:sp>
        <p:nvSpPr>
          <p:cNvPr id="6" name="Content Placeholder 5"/>
          <p:cNvSpPr>
            <a:spLocks noGrp="1"/>
          </p:cNvSpPr>
          <p:nvPr>
            <p:ph sz="half" idx="10"/>
          </p:nvPr>
        </p:nvSpPr>
        <p:spPr>
          <a:xfrm>
            <a:off x="1195200" y="1778753"/>
            <a:ext cx="10070447" cy="4042574"/>
          </a:xfrm>
          <a:prstGeom prst="rect">
            <a:avLst/>
          </a:prstGeom>
        </p:spPr>
        <p:txBody>
          <a:bodyPr/>
          <a:lstStyle/>
          <a:p>
            <a:pPr marL="341313" indent="-341313" defTabSz="355600"/>
            <a:r>
              <a:rPr lang="en-US" dirty="0"/>
              <a:t>Buildings should be equipped with one or more types of fire suppression systems than include installed and handheld</a:t>
            </a:r>
          </a:p>
          <a:p>
            <a:pPr marL="341313" indent="-341313" defTabSz="355600"/>
            <a:r>
              <a:rPr lang="en-US" dirty="0"/>
              <a:t>Handheld extinguishers are typically chemical agent based with either wet or dry chemicals</a:t>
            </a:r>
          </a:p>
          <a:p>
            <a:pPr marL="341313" indent="-341313" defTabSz="355600"/>
            <a:r>
              <a:rPr lang="en-US" dirty="0"/>
              <a:t>Two main types of installed suppression systems: water-based and gas-based</a:t>
            </a:r>
          </a:p>
        </p:txBody>
      </p:sp>
    </p:spTree>
    <p:extLst>
      <p:ext uri="{BB962C8B-B14F-4D97-AF65-F5344CB8AC3E}">
        <p14:creationId xmlns:p14="http://schemas.microsoft.com/office/powerpoint/2010/main" val="323524790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fr-FR" dirty="0" err="1"/>
              <a:t>Fire</a:t>
            </a:r>
            <a:r>
              <a:rPr lang="fr-FR" dirty="0"/>
              <a:t> Suppression (</a:t>
            </a:r>
            <a:r>
              <a:rPr lang="fr-FR" dirty="0" err="1"/>
              <a:t>continued</a:t>
            </a:r>
            <a:r>
              <a:rPr lang="fr-FR" dirty="0"/>
              <a:t>)</a:t>
            </a:r>
            <a:endParaRPr lang="en-US" dirty="0"/>
          </a:p>
        </p:txBody>
      </p:sp>
      <p:sp>
        <p:nvSpPr>
          <p:cNvPr id="2" name="Content Placeholder 1">
            <a:extLst>
              <a:ext uri="{FF2B5EF4-FFF2-40B4-BE49-F238E27FC236}">
                <a16:creationId xmlns:a16="http://schemas.microsoft.com/office/drawing/2014/main" id="{DB5CDF50-7DD2-40E0-B581-326EB35C98D1}"/>
              </a:ext>
            </a:extLst>
          </p:cNvPr>
          <p:cNvSpPr>
            <a:spLocks noGrp="1"/>
          </p:cNvSpPr>
          <p:nvPr>
            <p:ph sz="half" idx="10"/>
          </p:nvPr>
        </p:nvSpPr>
        <p:spPr/>
        <p:txBody>
          <a:bodyPr numCol="2"/>
          <a:lstStyle/>
          <a:p>
            <a:pPr marL="0" indent="0" algn="ctr">
              <a:spcBef>
                <a:spcPts val="0"/>
              </a:spcBef>
              <a:buClr>
                <a:srgbClr val="595959"/>
              </a:buClr>
              <a:buSzPts val="2000"/>
              <a:buNone/>
            </a:pPr>
            <a:r>
              <a:rPr lang="en-US" b="1" dirty="0">
                <a:sym typeface="Calibri"/>
              </a:rPr>
              <a:t>Water-based</a:t>
            </a:r>
            <a:endParaRPr lang="en-US" b="1" dirty="0"/>
          </a:p>
          <a:p>
            <a:pPr marL="341313" indent="-341313" defTabSz="355600"/>
            <a:r>
              <a:rPr lang="en-US" dirty="0">
                <a:sym typeface="Calibri"/>
              </a:rPr>
              <a:t>Effective for common material fires (e.g., wood, paper, building materials)</a:t>
            </a:r>
            <a:endParaRPr lang="en-US" dirty="0"/>
          </a:p>
          <a:p>
            <a:pPr marL="341313" indent="-341313" defTabSz="355600"/>
            <a:r>
              <a:rPr lang="en-US" dirty="0">
                <a:sym typeface="Calibri"/>
              </a:rPr>
              <a:t>Safe for human spaces</a:t>
            </a:r>
            <a:endParaRPr lang="en-US" dirty="0"/>
          </a:p>
          <a:p>
            <a:pPr marL="341313" indent="-341313" defTabSz="355600"/>
            <a:r>
              <a:rPr lang="en-US" dirty="0">
                <a:sym typeface="Calibri"/>
              </a:rPr>
              <a:t>Damages equipment</a:t>
            </a:r>
            <a:endParaRPr lang="en-US" dirty="0"/>
          </a:p>
          <a:p>
            <a:pPr marL="341313" indent="-341313" defTabSz="355600"/>
            <a:r>
              <a:rPr lang="en-US" dirty="0">
                <a:sym typeface="Calibri"/>
              </a:rPr>
              <a:t>Ineffective for electrical or petroleum fires</a:t>
            </a:r>
            <a:endParaRPr lang="en-US" dirty="0"/>
          </a:p>
          <a:p>
            <a:pPr marL="341313" indent="-341313" defTabSz="355600"/>
            <a:r>
              <a:rPr lang="en-US" dirty="0">
                <a:sym typeface="Calibri"/>
              </a:rPr>
              <a:t>Typically cheaper than gas-based</a:t>
            </a:r>
          </a:p>
          <a:p>
            <a:pPr marL="0" indent="0" algn="ctr">
              <a:spcBef>
                <a:spcPts val="0"/>
              </a:spcBef>
              <a:buClr>
                <a:srgbClr val="595959"/>
              </a:buClr>
              <a:buSzPts val="2000"/>
              <a:buNone/>
            </a:pPr>
            <a:endParaRPr lang="en-US" dirty="0">
              <a:sym typeface="Calibri"/>
            </a:endParaRPr>
          </a:p>
          <a:p>
            <a:pPr marL="0" indent="0" algn="ctr">
              <a:spcBef>
                <a:spcPts val="0"/>
              </a:spcBef>
              <a:buClr>
                <a:srgbClr val="595959"/>
              </a:buClr>
              <a:buSzPts val="2000"/>
              <a:buNone/>
            </a:pPr>
            <a:r>
              <a:rPr lang="en-US" b="1" dirty="0">
                <a:sym typeface="Calibri"/>
              </a:rPr>
              <a:t>Gas-based</a:t>
            </a:r>
            <a:endParaRPr lang="en-US" b="1" dirty="0"/>
          </a:p>
          <a:p>
            <a:pPr marL="341313" indent="-341313" defTabSz="355600"/>
            <a:r>
              <a:rPr lang="en-US" dirty="0">
                <a:sym typeface="Calibri"/>
              </a:rPr>
              <a:t>Effective for any fire type</a:t>
            </a:r>
            <a:endParaRPr lang="en-US" dirty="0"/>
          </a:p>
          <a:p>
            <a:pPr marL="341313" indent="-341313" defTabSz="355600"/>
            <a:r>
              <a:rPr lang="en-US" dirty="0">
                <a:sym typeface="Calibri"/>
              </a:rPr>
              <a:t>Typically safe for equipment</a:t>
            </a:r>
            <a:endParaRPr lang="en-US" dirty="0"/>
          </a:p>
          <a:p>
            <a:pPr marL="341313" indent="-341313" defTabSz="355600"/>
            <a:r>
              <a:rPr lang="en-US" dirty="0">
                <a:sym typeface="Calibri"/>
              </a:rPr>
              <a:t>May be dangerous to humans in enclosed spaces (depending on type)</a:t>
            </a:r>
            <a:endParaRPr lang="en-US" dirty="0"/>
          </a:p>
          <a:p>
            <a:pPr marL="341313" indent="-341313" defTabSz="355600"/>
            <a:r>
              <a:rPr lang="en-US" dirty="0">
                <a:sym typeface="Calibri"/>
              </a:rPr>
              <a:t>Costly to install and maintain compared to water-based</a:t>
            </a:r>
          </a:p>
          <a:p>
            <a:endParaRPr lang="en-US" dirty="0"/>
          </a:p>
        </p:txBody>
      </p:sp>
    </p:spTree>
    <p:extLst>
      <p:ext uri="{BB962C8B-B14F-4D97-AF65-F5344CB8AC3E}">
        <p14:creationId xmlns:p14="http://schemas.microsoft.com/office/powerpoint/2010/main" val="15701789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394453"/>
            <a:ext cx="9764899" cy="1027947"/>
          </a:xfrm>
        </p:spPr>
        <p:txBody>
          <a:bodyPr>
            <a:noAutofit/>
          </a:bodyPr>
          <a:lstStyle/>
          <a:p>
            <a:pPr>
              <a:lnSpc>
                <a:spcPct val="110000"/>
              </a:lnSpc>
            </a:pPr>
            <a:r>
              <a:rPr lang="fr-FR" dirty="0" err="1"/>
              <a:t>Fire</a:t>
            </a:r>
            <a:r>
              <a:rPr lang="fr-FR" dirty="0"/>
              <a:t> Suppression (</a:t>
            </a:r>
            <a:r>
              <a:rPr lang="fr-FR" dirty="0" err="1"/>
              <a:t>continued</a:t>
            </a:r>
            <a:r>
              <a:rPr lang="fr-FR" dirty="0"/>
              <a:t>)</a:t>
            </a:r>
            <a:endParaRPr lang="en-US" dirty="0"/>
          </a:p>
        </p:txBody>
      </p:sp>
      <p:sp>
        <p:nvSpPr>
          <p:cNvPr id="6" name="Content Placeholder 5"/>
          <p:cNvSpPr>
            <a:spLocks noGrp="1"/>
          </p:cNvSpPr>
          <p:nvPr>
            <p:ph sz="half" idx="10"/>
          </p:nvPr>
        </p:nvSpPr>
        <p:spPr>
          <a:xfrm>
            <a:off x="1158240" y="1562100"/>
            <a:ext cx="5460702" cy="4089399"/>
          </a:xfrm>
          <a:prstGeom prst="rect">
            <a:avLst/>
          </a:prstGeom>
        </p:spPr>
        <p:txBody>
          <a:bodyPr/>
          <a:lstStyle/>
          <a:p>
            <a:pPr marL="0" indent="0" defTabSz="355600">
              <a:spcBef>
                <a:spcPts val="600"/>
              </a:spcBef>
              <a:buNone/>
            </a:pPr>
            <a:r>
              <a:rPr lang="en-US" b="1" dirty="0"/>
              <a:t>Water-based system types:</a:t>
            </a:r>
          </a:p>
          <a:p>
            <a:pPr marL="341313" indent="-341313" defTabSz="355600">
              <a:spcBef>
                <a:spcPts val="600"/>
              </a:spcBef>
            </a:pPr>
            <a:r>
              <a:rPr lang="nl-NL" dirty="0"/>
              <a:t>Wet pipe</a:t>
            </a:r>
          </a:p>
          <a:p>
            <a:pPr marL="657225" lvl="1" indent="-301625">
              <a:spcBef>
                <a:spcPts val="600"/>
              </a:spcBef>
            </a:pPr>
            <a:r>
              <a:rPr lang="en-US" dirty="0"/>
              <a:t>Most common, water in pipes, heat activated sprinkler heads</a:t>
            </a:r>
          </a:p>
          <a:p>
            <a:pPr marL="341313" indent="-341313" defTabSz="355600">
              <a:spcBef>
                <a:spcPts val="600"/>
              </a:spcBef>
            </a:pPr>
            <a:r>
              <a:rPr lang="pl-PL" dirty="0" err="1"/>
              <a:t>Dry</a:t>
            </a:r>
            <a:r>
              <a:rPr lang="pl-PL" dirty="0"/>
              <a:t> </a:t>
            </a:r>
            <a:r>
              <a:rPr lang="pl-PL" dirty="0" err="1"/>
              <a:t>pipe</a:t>
            </a:r>
            <a:endParaRPr lang="pl-PL" dirty="0"/>
          </a:p>
          <a:p>
            <a:pPr marL="657225" lvl="1" indent="-301625">
              <a:spcBef>
                <a:spcPts val="600"/>
              </a:spcBef>
            </a:pPr>
            <a:r>
              <a:rPr lang="en-US" dirty="0"/>
              <a:t>Pressurized gas in pipes, water released when activated, slight delay, less danger of pipe leaks/freezing </a:t>
            </a:r>
          </a:p>
        </p:txBody>
      </p:sp>
      <p:sp>
        <p:nvSpPr>
          <p:cNvPr id="4" name="Content Placeholder 5"/>
          <p:cNvSpPr txBox="1">
            <a:spLocks/>
          </p:cNvSpPr>
          <p:nvPr/>
        </p:nvSpPr>
        <p:spPr>
          <a:xfrm>
            <a:off x="6783294" y="1980453"/>
            <a:ext cx="5274235" cy="4013199"/>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341313" indent="-341313" defTabSz="355600">
              <a:spcBef>
                <a:spcPts val="600"/>
              </a:spcBef>
            </a:pPr>
            <a:r>
              <a:rPr lang="fr-FR" dirty="0" err="1"/>
              <a:t>Pre</a:t>
            </a:r>
            <a:r>
              <a:rPr lang="fr-FR" dirty="0"/>
              <a:t>-action</a:t>
            </a:r>
          </a:p>
          <a:p>
            <a:pPr marL="657225" lvl="1" indent="-301625">
              <a:spcBef>
                <a:spcPts val="600"/>
              </a:spcBef>
            </a:pPr>
            <a:r>
              <a:rPr lang="en-US" dirty="0"/>
              <a:t>Combines wet and dry pipe actions </a:t>
            </a:r>
          </a:p>
          <a:p>
            <a:pPr marL="341313" indent="-341313" defTabSz="355600">
              <a:spcBef>
                <a:spcPts val="600"/>
              </a:spcBef>
            </a:pPr>
            <a:r>
              <a:rPr lang="hr-HR" dirty="0"/>
              <a:t>Deluge</a:t>
            </a:r>
          </a:p>
          <a:p>
            <a:pPr marL="657225" lvl="1" indent="-301625">
              <a:spcBef>
                <a:spcPts val="600"/>
              </a:spcBef>
            </a:pPr>
            <a:r>
              <a:rPr lang="en-US" dirty="0"/>
              <a:t>Pre-action but with open sprinkler heads </a:t>
            </a:r>
          </a:p>
        </p:txBody>
      </p:sp>
    </p:spTree>
    <p:extLst>
      <p:ext uri="{BB962C8B-B14F-4D97-AF65-F5344CB8AC3E}">
        <p14:creationId xmlns:p14="http://schemas.microsoft.com/office/powerpoint/2010/main" val="417205078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394453"/>
            <a:ext cx="9764899" cy="1027947"/>
          </a:xfrm>
        </p:spPr>
        <p:txBody>
          <a:bodyPr>
            <a:noAutofit/>
          </a:bodyPr>
          <a:lstStyle/>
          <a:p>
            <a:pPr>
              <a:lnSpc>
                <a:spcPct val="110000"/>
              </a:lnSpc>
            </a:pPr>
            <a:r>
              <a:rPr lang="fr-FR" dirty="0" err="1"/>
              <a:t>Fire</a:t>
            </a:r>
            <a:r>
              <a:rPr lang="fr-FR" dirty="0"/>
              <a:t> Suppression (</a:t>
            </a:r>
            <a:r>
              <a:rPr lang="fr-FR" dirty="0" err="1"/>
              <a:t>continued</a:t>
            </a:r>
            <a:r>
              <a:rPr lang="fr-FR" dirty="0"/>
              <a:t>)</a:t>
            </a:r>
            <a:endParaRPr lang="en-US" dirty="0"/>
          </a:p>
        </p:txBody>
      </p:sp>
      <p:sp>
        <p:nvSpPr>
          <p:cNvPr id="6" name="Content Placeholder 5"/>
          <p:cNvSpPr>
            <a:spLocks noGrp="1"/>
          </p:cNvSpPr>
          <p:nvPr>
            <p:ph sz="half" idx="10"/>
          </p:nvPr>
        </p:nvSpPr>
        <p:spPr>
          <a:xfrm>
            <a:off x="1158239" y="1562100"/>
            <a:ext cx="6068061" cy="4089399"/>
          </a:xfrm>
          <a:prstGeom prst="rect">
            <a:avLst/>
          </a:prstGeom>
        </p:spPr>
        <p:txBody>
          <a:bodyPr/>
          <a:lstStyle/>
          <a:p>
            <a:pPr marL="0" indent="0" defTabSz="355600">
              <a:spcBef>
                <a:spcPts val="600"/>
              </a:spcBef>
              <a:buNone/>
            </a:pPr>
            <a:r>
              <a:rPr lang="en-US" b="1" dirty="0"/>
              <a:t>Gas system examples:</a:t>
            </a:r>
            <a:endParaRPr lang="fr-FR" b="1" dirty="0"/>
          </a:p>
          <a:p>
            <a:pPr marL="341313" indent="-341313" defTabSz="355600">
              <a:spcBef>
                <a:spcPts val="600"/>
              </a:spcBef>
            </a:pPr>
            <a:r>
              <a:rPr lang="it-IT" dirty="0" err="1"/>
              <a:t>Hydrofluorocarbon</a:t>
            </a:r>
            <a:endParaRPr lang="en-US" dirty="0"/>
          </a:p>
          <a:p>
            <a:pPr marL="657225" lvl="1" indent="-301625">
              <a:spcBef>
                <a:spcPts val="600"/>
              </a:spcBef>
            </a:pPr>
            <a:r>
              <a:rPr lang="en-US" dirty="0" err="1"/>
              <a:t>Halon</a:t>
            </a:r>
            <a:r>
              <a:rPr lang="en-US" dirty="0"/>
              <a:t> (older type—mostly gone)</a:t>
            </a:r>
          </a:p>
          <a:p>
            <a:pPr marL="657225" lvl="1" indent="-301625">
              <a:spcBef>
                <a:spcPts val="600"/>
              </a:spcBef>
            </a:pPr>
            <a:r>
              <a:rPr lang="en-US" dirty="0"/>
              <a:t>FM-200</a:t>
            </a:r>
          </a:p>
          <a:p>
            <a:pPr marL="341313" indent="-341313" defTabSz="355600">
              <a:spcBef>
                <a:spcPts val="600"/>
              </a:spcBef>
            </a:pPr>
            <a:r>
              <a:rPr lang="nb-NO" dirty="0"/>
              <a:t>Inert gas (e.g., Argon/Nitrogen)</a:t>
            </a:r>
            <a:endParaRPr lang="en-US" dirty="0"/>
          </a:p>
          <a:p>
            <a:pPr marL="657225" lvl="1" indent="-301625">
              <a:spcBef>
                <a:spcPts val="600"/>
              </a:spcBef>
            </a:pPr>
            <a:r>
              <a:rPr lang="hr-HR" dirty="0"/>
              <a:t>Argonite</a:t>
            </a:r>
          </a:p>
          <a:p>
            <a:pPr marL="657225" lvl="1" indent="-301625">
              <a:spcBef>
                <a:spcPts val="600"/>
              </a:spcBef>
            </a:pPr>
            <a:r>
              <a:rPr lang="hr-HR" dirty="0"/>
              <a:t>Inergen</a:t>
            </a:r>
          </a:p>
          <a:p>
            <a:pPr marL="341313" indent="-341313" defTabSz="355600">
              <a:spcBef>
                <a:spcPts val="600"/>
              </a:spcBef>
            </a:pPr>
            <a:r>
              <a:rPr lang="es-ES_tradnl" dirty="0"/>
              <a:t>Aerosol</a:t>
            </a:r>
            <a:endParaRPr lang="en-US" dirty="0"/>
          </a:p>
          <a:p>
            <a:pPr marL="657225" lvl="1" indent="-301625">
              <a:spcBef>
                <a:spcPts val="600"/>
              </a:spcBef>
            </a:pPr>
            <a:r>
              <a:rPr lang="mr-IN" dirty="0"/>
              <a:t>Aero-K</a:t>
            </a:r>
          </a:p>
        </p:txBody>
      </p:sp>
    </p:spTree>
    <p:extLst>
      <p:ext uri="{BB962C8B-B14F-4D97-AF65-F5344CB8AC3E}">
        <p14:creationId xmlns:p14="http://schemas.microsoft.com/office/powerpoint/2010/main" val="15145419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394453"/>
            <a:ext cx="9764899" cy="1027947"/>
          </a:xfrm>
        </p:spPr>
        <p:txBody>
          <a:bodyPr>
            <a:noAutofit/>
          </a:bodyPr>
          <a:lstStyle/>
          <a:p>
            <a:pPr>
              <a:lnSpc>
                <a:spcPct val="110000"/>
              </a:lnSpc>
            </a:pPr>
            <a:r>
              <a:rPr lang="en-US" dirty="0"/>
              <a:t>Environmental Issues</a:t>
            </a:r>
          </a:p>
        </p:txBody>
      </p:sp>
      <p:sp>
        <p:nvSpPr>
          <p:cNvPr id="7" name="Shape 2845"/>
          <p:cNvSpPr/>
          <p:nvPr/>
        </p:nvSpPr>
        <p:spPr>
          <a:xfrm>
            <a:off x="1194891" y="2222500"/>
            <a:ext cx="2792909" cy="1117600"/>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06675" tIns="106675" rIns="106675" bIns="106675" anchor="ctr" anchorCtr="0">
            <a:noAutofit/>
          </a:bodyPr>
          <a:lstStyle/>
          <a:p>
            <a:pPr algn="ctr">
              <a:buSzPct val="25000"/>
            </a:pPr>
            <a:r>
              <a:rPr lang="en-US" sz="2400" dirty="0">
                <a:solidFill>
                  <a:srgbClr val="000000"/>
                </a:solidFill>
                <a:latin typeface="Open Sans Semibold"/>
                <a:ea typeface="Calibri"/>
                <a:cs typeface="Open Sans Semibold"/>
                <a:sym typeface="Calibri"/>
              </a:rPr>
              <a:t>Hurricane</a:t>
            </a:r>
            <a:endParaRPr sz="2400" dirty="0">
              <a:solidFill>
                <a:srgbClr val="000000"/>
              </a:solidFill>
              <a:latin typeface="Open Sans Semibold"/>
              <a:ea typeface="Calibri"/>
              <a:cs typeface="Open Sans Semibold"/>
            </a:endParaRPr>
          </a:p>
        </p:txBody>
      </p:sp>
      <p:sp>
        <p:nvSpPr>
          <p:cNvPr id="8" name="Shape 2846"/>
          <p:cNvSpPr/>
          <p:nvPr/>
        </p:nvSpPr>
        <p:spPr>
          <a:xfrm>
            <a:off x="1194890" y="3859803"/>
            <a:ext cx="2792909" cy="1117600"/>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06675" tIns="106675" rIns="106675" bIns="106675" anchor="ctr" anchorCtr="0">
            <a:noAutofit/>
          </a:bodyPr>
          <a:lstStyle/>
          <a:p>
            <a:pPr algn="ctr">
              <a:buSzPct val="25000"/>
            </a:pPr>
            <a:r>
              <a:rPr lang="en-US" sz="2400" dirty="0">
                <a:solidFill>
                  <a:srgbClr val="000000"/>
                </a:solidFill>
                <a:latin typeface="Open Sans Semibold"/>
                <a:ea typeface="Calibri"/>
                <a:cs typeface="Open Sans Semibold"/>
                <a:sym typeface="Calibri"/>
              </a:rPr>
              <a:t>Tornado</a:t>
            </a:r>
            <a:endParaRPr sz="2400" dirty="0">
              <a:solidFill>
                <a:srgbClr val="000000"/>
              </a:solidFill>
              <a:latin typeface="Open Sans Semibold"/>
              <a:ea typeface="Calibri"/>
              <a:cs typeface="Open Sans Semibold"/>
              <a:sym typeface="Calibri"/>
            </a:endParaRPr>
          </a:p>
        </p:txBody>
      </p:sp>
      <p:sp>
        <p:nvSpPr>
          <p:cNvPr id="9" name="Shape 2847"/>
          <p:cNvSpPr/>
          <p:nvPr/>
        </p:nvSpPr>
        <p:spPr>
          <a:xfrm>
            <a:off x="4649290" y="3859803"/>
            <a:ext cx="2792909" cy="1117600"/>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06675" tIns="106675" rIns="106675" bIns="106675" anchor="ctr" anchorCtr="0">
            <a:noAutofit/>
          </a:bodyPr>
          <a:lstStyle/>
          <a:p>
            <a:pPr algn="ctr">
              <a:buSzPct val="25000"/>
            </a:pPr>
            <a:r>
              <a:rPr lang="en-US" sz="2400" dirty="0">
                <a:solidFill>
                  <a:srgbClr val="000000"/>
                </a:solidFill>
                <a:latin typeface="Open Sans Semibold"/>
                <a:ea typeface="Calibri"/>
                <a:cs typeface="Open Sans Semibold"/>
                <a:sym typeface="Calibri"/>
              </a:rPr>
              <a:t>Earthquake</a:t>
            </a:r>
            <a:endParaRPr sz="2400" dirty="0">
              <a:solidFill>
                <a:srgbClr val="000000"/>
              </a:solidFill>
              <a:latin typeface="Open Sans Semibold"/>
              <a:ea typeface="Calibri"/>
              <a:cs typeface="Open Sans Semibold"/>
            </a:endParaRPr>
          </a:p>
        </p:txBody>
      </p:sp>
      <p:sp>
        <p:nvSpPr>
          <p:cNvPr id="10" name="Shape 2848"/>
          <p:cNvSpPr/>
          <p:nvPr/>
        </p:nvSpPr>
        <p:spPr>
          <a:xfrm>
            <a:off x="8103690" y="3859803"/>
            <a:ext cx="2792909" cy="1117600"/>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06675" tIns="106675" rIns="106675" bIns="106675" anchor="ctr" anchorCtr="0">
            <a:noAutofit/>
          </a:bodyPr>
          <a:lstStyle/>
          <a:p>
            <a:pPr algn="ctr">
              <a:buSzPct val="25000"/>
            </a:pPr>
            <a:r>
              <a:rPr lang="en-US" sz="2400" dirty="0">
                <a:solidFill>
                  <a:srgbClr val="000000"/>
                </a:solidFill>
                <a:latin typeface="Open Sans Semibold"/>
                <a:ea typeface="Calibri"/>
                <a:cs typeface="Open Sans Semibold"/>
                <a:sym typeface="Calibri"/>
              </a:rPr>
              <a:t>Mudslide</a:t>
            </a:r>
            <a:endParaRPr sz="2400" dirty="0">
              <a:solidFill>
                <a:srgbClr val="000000"/>
              </a:solidFill>
              <a:latin typeface="Open Sans Semibold"/>
              <a:ea typeface="Calibri"/>
              <a:cs typeface="Open Sans Semibold"/>
            </a:endParaRPr>
          </a:p>
        </p:txBody>
      </p:sp>
      <p:sp>
        <p:nvSpPr>
          <p:cNvPr id="11" name="Shape 2849"/>
          <p:cNvSpPr/>
          <p:nvPr/>
        </p:nvSpPr>
        <p:spPr>
          <a:xfrm>
            <a:off x="4649290" y="2222500"/>
            <a:ext cx="2792909" cy="1117600"/>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06675" tIns="106675" rIns="106675" bIns="106675" anchor="ctr" anchorCtr="0">
            <a:noAutofit/>
          </a:bodyPr>
          <a:lstStyle/>
          <a:p>
            <a:pPr algn="ctr">
              <a:buSzPct val="25000"/>
            </a:pPr>
            <a:r>
              <a:rPr lang="en-US" sz="2400" dirty="0">
                <a:solidFill>
                  <a:srgbClr val="000000"/>
                </a:solidFill>
                <a:latin typeface="Open Sans Semibold"/>
                <a:ea typeface="Calibri"/>
                <a:cs typeface="Open Sans Semibold"/>
                <a:sym typeface="Calibri"/>
              </a:rPr>
              <a:t>Forest/wildfire</a:t>
            </a:r>
            <a:endParaRPr sz="2400" dirty="0">
              <a:solidFill>
                <a:srgbClr val="000000"/>
              </a:solidFill>
              <a:latin typeface="Open Sans Semibold"/>
              <a:ea typeface="Calibri"/>
              <a:cs typeface="Open Sans Semibold"/>
            </a:endParaRPr>
          </a:p>
        </p:txBody>
      </p:sp>
      <p:sp>
        <p:nvSpPr>
          <p:cNvPr id="12" name="Shape 2850"/>
          <p:cNvSpPr/>
          <p:nvPr/>
        </p:nvSpPr>
        <p:spPr>
          <a:xfrm>
            <a:off x="8103690" y="2222500"/>
            <a:ext cx="2792909" cy="1117600"/>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06675" tIns="106675" rIns="106675" bIns="106675" anchor="ctr" anchorCtr="0">
            <a:noAutofit/>
          </a:bodyPr>
          <a:lstStyle/>
          <a:p>
            <a:pPr algn="ctr">
              <a:buSzPct val="25000"/>
            </a:pPr>
            <a:r>
              <a:rPr lang="en-US" sz="2400" dirty="0">
                <a:solidFill>
                  <a:srgbClr val="000000"/>
                </a:solidFill>
                <a:latin typeface="Open Sans Semibold"/>
                <a:ea typeface="Calibri"/>
                <a:cs typeface="Open Sans Semibold"/>
                <a:sym typeface="Calibri"/>
              </a:rPr>
              <a:t>Flooding</a:t>
            </a:r>
            <a:endParaRPr sz="2400" dirty="0">
              <a:solidFill>
                <a:srgbClr val="000000"/>
              </a:solidFill>
              <a:latin typeface="Open Sans Semibold"/>
              <a:ea typeface="Calibri"/>
              <a:cs typeface="Open Sans Semibold"/>
            </a:endParaRPr>
          </a:p>
        </p:txBody>
      </p:sp>
    </p:spTree>
    <p:extLst>
      <p:ext uri="{BB962C8B-B14F-4D97-AF65-F5344CB8AC3E}">
        <p14:creationId xmlns:p14="http://schemas.microsoft.com/office/powerpoint/2010/main" val="24264191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707221" y="3132209"/>
            <a:ext cx="8987112" cy="1362075"/>
          </a:xfrm>
        </p:spPr>
        <p:txBody>
          <a:bodyPr/>
          <a:lstStyle/>
          <a:p>
            <a:r>
              <a:rPr lang="en-US" dirty="0"/>
              <a:t>Domain Review</a:t>
            </a:r>
            <a:endParaRPr lang="en-US" dirty="0">
              <a:solidFill>
                <a:srgbClr val="000000"/>
              </a:solidFill>
            </a:endParaRPr>
          </a:p>
        </p:txBody>
      </p:sp>
      <p:sp>
        <p:nvSpPr>
          <p:cNvPr id="7" name="Text Placeholder 2"/>
          <p:cNvSpPr>
            <a:spLocks noGrp="1"/>
          </p:cNvSpPr>
          <p:nvPr>
            <p:ph type="body" idx="1"/>
          </p:nvPr>
        </p:nvSpPr>
        <p:spPr>
          <a:xfrm>
            <a:off x="707650" y="1530350"/>
            <a:ext cx="8428039" cy="1500188"/>
          </a:xfrm>
        </p:spPr>
        <p:txBody>
          <a:bodyPr/>
          <a:lstStyle/>
          <a:p>
            <a:r>
              <a:rPr lang="en-US" sz="4600" dirty="0">
                <a:solidFill>
                  <a:srgbClr val="006F53"/>
                </a:solidFill>
              </a:rPr>
              <a:t>Module </a:t>
            </a:r>
            <a:r>
              <a:rPr lang="en-US" sz="4600" dirty="0"/>
              <a:t>9</a:t>
            </a:r>
            <a:endParaRPr lang="en-US" sz="4600" dirty="0">
              <a:solidFill>
                <a:srgbClr val="006F53"/>
              </a:solidFill>
            </a:endParaRPr>
          </a:p>
        </p:txBody>
      </p:sp>
    </p:spTree>
    <p:extLst>
      <p:ext uri="{BB962C8B-B14F-4D97-AF65-F5344CB8AC3E}">
        <p14:creationId xmlns:p14="http://schemas.microsoft.com/office/powerpoint/2010/main" val="194652077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7466200" cy="1143000"/>
          </a:xfrm>
        </p:spPr>
        <p:txBody>
          <a:bodyPr>
            <a:normAutofit/>
          </a:bodyPr>
          <a:lstStyle/>
          <a:p>
            <a:r>
              <a:rPr lang="en-US" dirty="0"/>
              <a:t>Domain Summary</a:t>
            </a:r>
          </a:p>
        </p:txBody>
      </p:sp>
      <p:sp>
        <p:nvSpPr>
          <p:cNvPr id="6" name="Content Placeholder 5"/>
          <p:cNvSpPr>
            <a:spLocks noGrp="1"/>
          </p:cNvSpPr>
          <p:nvPr>
            <p:ph sz="half" idx="10"/>
          </p:nvPr>
        </p:nvSpPr>
        <p:spPr>
          <a:xfrm>
            <a:off x="1195200" y="1778753"/>
            <a:ext cx="9862267" cy="4042574"/>
          </a:xfrm>
          <a:prstGeom prst="rect">
            <a:avLst/>
          </a:prstGeom>
        </p:spPr>
        <p:txBody>
          <a:bodyPr/>
          <a:lstStyle/>
          <a:p>
            <a:pPr marL="341313" indent="-341313" defTabSz="355600"/>
            <a:r>
              <a:rPr lang="en-US" dirty="0"/>
              <a:t>Application of security engineering and architecture principles is a key element to any system lifecycle.</a:t>
            </a:r>
          </a:p>
          <a:p>
            <a:pPr marL="341313" indent="-341313" defTabSz="355600"/>
            <a:r>
              <a:rPr lang="en-US" dirty="0"/>
              <a:t>Security models are used as templates for system security behavior and design.</a:t>
            </a:r>
          </a:p>
          <a:p>
            <a:pPr marL="341313" indent="-341313" defTabSz="355600"/>
            <a:r>
              <a:rPr lang="en-US" dirty="0"/>
              <a:t>Security control frameworks are employed to ensure consistent and complete application of security functions across an environment.</a:t>
            </a:r>
          </a:p>
          <a:p>
            <a:pPr marL="341313" indent="-341313" defTabSz="355600"/>
            <a:r>
              <a:rPr lang="en-US" dirty="0"/>
              <a:t>Various types of systems have inherent security strengths </a:t>
            </a:r>
            <a:br>
              <a:rPr lang="en-US" dirty="0"/>
            </a:br>
            <a:r>
              <a:rPr lang="en-US" dirty="0"/>
              <a:t>and weaknesses that must be understood to ensure they are properly employed.</a:t>
            </a:r>
          </a:p>
        </p:txBody>
      </p:sp>
    </p:spTree>
    <p:extLst>
      <p:ext uri="{BB962C8B-B14F-4D97-AF65-F5344CB8AC3E}">
        <p14:creationId xmlns:p14="http://schemas.microsoft.com/office/powerpoint/2010/main" val="272900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7466200" cy="1143000"/>
          </a:xfrm>
        </p:spPr>
        <p:txBody>
          <a:bodyPr>
            <a:normAutofit/>
          </a:bodyPr>
          <a:lstStyle/>
          <a:p>
            <a:r>
              <a:rPr lang="en-US" dirty="0"/>
              <a:t>Domain Summary </a:t>
            </a:r>
            <a:r>
              <a:rPr lang="pt-BR" dirty="0"/>
              <a:t>(</a:t>
            </a:r>
            <a:r>
              <a:rPr lang="pt-BR" dirty="0" err="1"/>
              <a:t>continued</a:t>
            </a:r>
            <a:r>
              <a:rPr lang="pt-BR" dirty="0"/>
              <a:t>)</a:t>
            </a:r>
            <a:endParaRPr lang="en-US" dirty="0"/>
          </a:p>
        </p:txBody>
      </p:sp>
      <p:sp>
        <p:nvSpPr>
          <p:cNvPr id="6" name="Content Placeholder 5"/>
          <p:cNvSpPr>
            <a:spLocks noGrp="1"/>
          </p:cNvSpPr>
          <p:nvPr>
            <p:ph sz="half" idx="10"/>
          </p:nvPr>
        </p:nvSpPr>
        <p:spPr>
          <a:xfrm>
            <a:off x="1195200" y="1778753"/>
            <a:ext cx="9218800" cy="4042574"/>
          </a:xfrm>
          <a:prstGeom prst="rect">
            <a:avLst/>
          </a:prstGeom>
        </p:spPr>
        <p:txBody>
          <a:bodyPr/>
          <a:lstStyle/>
          <a:p>
            <a:pPr marL="341313" indent="-341313" defTabSz="355600"/>
            <a:r>
              <a:rPr lang="en-US" dirty="0"/>
              <a:t>The history of cryptography is very long, but over the last 50 years or so, cryptography has become an integral and necessary part of security implementations.</a:t>
            </a:r>
          </a:p>
          <a:p>
            <a:pPr marL="341313" indent="-341313" defTabSz="355600"/>
            <a:r>
              <a:rPr lang="en-US" dirty="0"/>
              <a:t>Cryptography can be very effective in providing some key security services such as confidentiality, integrity, authenticity (proof of origin), non-repudiation, and access control.</a:t>
            </a:r>
          </a:p>
          <a:p>
            <a:pPr marL="341313" indent="-341313" defTabSz="355600"/>
            <a:r>
              <a:rPr lang="en-US" dirty="0"/>
              <a:t>There are basic fundamental ways to do cryptography, stream and block ciphers.</a:t>
            </a:r>
          </a:p>
          <a:p>
            <a:pPr marL="341313" indent="-341313" defTabSz="355600"/>
            <a:r>
              <a:rPr lang="en-US" dirty="0"/>
              <a:t>Symmetric key cryptography is very fast, but has problems related to key distribution and scalability.</a:t>
            </a:r>
          </a:p>
          <a:p>
            <a:pPr marL="341313" indent="-341313" defTabSz="355600"/>
            <a:endParaRPr lang="en-US" dirty="0"/>
          </a:p>
        </p:txBody>
      </p:sp>
    </p:spTree>
    <p:extLst>
      <p:ext uri="{BB962C8B-B14F-4D97-AF65-F5344CB8AC3E}">
        <p14:creationId xmlns:p14="http://schemas.microsoft.com/office/powerpoint/2010/main" val="351418705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7466200" cy="1143000"/>
          </a:xfrm>
        </p:spPr>
        <p:txBody>
          <a:bodyPr>
            <a:normAutofit/>
          </a:bodyPr>
          <a:lstStyle/>
          <a:p>
            <a:r>
              <a:rPr lang="en-US" dirty="0"/>
              <a:t>Domain Summary </a:t>
            </a:r>
            <a:r>
              <a:rPr lang="pt-BR" dirty="0"/>
              <a:t>(</a:t>
            </a:r>
            <a:r>
              <a:rPr lang="pt-BR" dirty="0" err="1"/>
              <a:t>continued</a:t>
            </a:r>
            <a:r>
              <a:rPr lang="pt-BR" dirty="0"/>
              <a:t>)</a:t>
            </a:r>
            <a:endParaRPr lang="en-US" dirty="0"/>
          </a:p>
        </p:txBody>
      </p:sp>
      <p:sp>
        <p:nvSpPr>
          <p:cNvPr id="6" name="Content Placeholder 5"/>
          <p:cNvSpPr>
            <a:spLocks noGrp="1"/>
          </p:cNvSpPr>
          <p:nvPr>
            <p:ph sz="half" idx="10"/>
          </p:nvPr>
        </p:nvSpPr>
        <p:spPr>
          <a:xfrm>
            <a:off x="1195200" y="1778753"/>
            <a:ext cx="9930000" cy="4042574"/>
          </a:xfrm>
          <a:prstGeom prst="rect">
            <a:avLst/>
          </a:prstGeom>
        </p:spPr>
        <p:txBody>
          <a:bodyPr/>
          <a:lstStyle/>
          <a:p>
            <a:pPr marL="341313" indent="-341313" defTabSz="355600"/>
            <a:r>
              <a:rPr lang="en-US" dirty="0"/>
              <a:t>Asymmetric key cryptography is very slow but solves the problems related to key distribution and scalability.</a:t>
            </a:r>
          </a:p>
          <a:p>
            <a:pPr marL="341313" indent="-341313" defTabSz="355600"/>
            <a:r>
              <a:rPr lang="en-US" dirty="0"/>
              <a:t>Hashing, which is defined as one-way encryption, can be very useful in addressing integrity of stored and transmitted information.</a:t>
            </a:r>
          </a:p>
          <a:p>
            <a:pPr marL="341313" indent="-341313" defTabSz="355600"/>
            <a:r>
              <a:rPr lang="en-US" dirty="0"/>
              <a:t>Digital signatures can achieve non-repudiation of origin and non-repudiation of delivery.</a:t>
            </a:r>
          </a:p>
          <a:p>
            <a:pPr marL="341313" indent="-341313" defTabSz="355600"/>
            <a:r>
              <a:rPr lang="en-US" dirty="0"/>
              <a:t>Key management, and key management techniques are the most important aspects of secure cryptography implementations.</a:t>
            </a:r>
          </a:p>
        </p:txBody>
      </p:sp>
    </p:spTree>
    <p:extLst>
      <p:ext uri="{BB962C8B-B14F-4D97-AF65-F5344CB8AC3E}">
        <p14:creationId xmlns:p14="http://schemas.microsoft.com/office/powerpoint/2010/main" val="3763759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Brewer and Nash (Confidentiality)</a:t>
            </a:r>
            <a:endParaRPr lang="en-US" sz="6000" dirty="0"/>
          </a:p>
        </p:txBody>
      </p:sp>
      <p:sp>
        <p:nvSpPr>
          <p:cNvPr id="6" name="Content Placeholder 5"/>
          <p:cNvSpPr>
            <a:spLocks noGrp="1"/>
          </p:cNvSpPr>
          <p:nvPr>
            <p:ph sz="half" idx="10"/>
          </p:nvPr>
        </p:nvSpPr>
        <p:spPr>
          <a:xfrm>
            <a:off x="1158239" y="1812126"/>
            <a:ext cx="10471889" cy="4042574"/>
          </a:xfrm>
          <a:prstGeom prst="rect">
            <a:avLst/>
          </a:prstGeom>
        </p:spPr>
        <p:txBody>
          <a:bodyPr/>
          <a:lstStyle/>
          <a:p>
            <a:pPr lvl="0">
              <a:buFont typeface="Open Sans Semibold" panose="020B0706030804020204" pitchFamily="34" charset="0"/>
              <a:buChar char="•"/>
            </a:pPr>
            <a:r>
              <a:rPr lang="en-US" dirty="0"/>
              <a:t>Designed to prevent conflict of interest</a:t>
            </a:r>
          </a:p>
          <a:p>
            <a:pPr lvl="0">
              <a:buFont typeface="Open Sans Semibold" panose="020B0706030804020204" pitchFamily="34" charset="0"/>
              <a:buChar char="•"/>
            </a:pPr>
            <a:r>
              <a:rPr lang="en-US" dirty="0"/>
              <a:t>Information flow control model</a:t>
            </a:r>
          </a:p>
          <a:p>
            <a:pPr lvl="0">
              <a:buFont typeface="Open Sans Semibold" panose="020B0706030804020204" pitchFamily="34" charset="0"/>
              <a:buChar char="•"/>
            </a:pPr>
            <a:r>
              <a:rPr lang="en-US" dirty="0"/>
              <a:t>Decomposes a company’s information into discrete datasets based on potential conflicts of interest</a:t>
            </a:r>
          </a:p>
          <a:p>
            <a:pPr lvl="0">
              <a:buFont typeface="Open Sans Semibold" panose="020B0706030804020204" pitchFamily="34" charset="0"/>
              <a:buChar char="•"/>
            </a:pPr>
            <a:r>
              <a:rPr lang="en-US" dirty="0"/>
              <a:t>Defines rules for acceptable access to data objects by a particular subject (e.g., person or process)</a:t>
            </a:r>
          </a:p>
          <a:p>
            <a:pPr lvl="0">
              <a:buFont typeface="Open Sans Semibold" panose="020B0706030804020204" pitchFamily="34" charset="0"/>
              <a:buChar char="•"/>
            </a:pPr>
            <a:r>
              <a:rPr lang="en-US" dirty="0"/>
              <a:t>Accessing a data object excludes future access to potential conflict of interest objects</a:t>
            </a:r>
          </a:p>
        </p:txBody>
      </p:sp>
    </p:spTree>
    <p:extLst>
      <p:ext uri="{BB962C8B-B14F-4D97-AF65-F5344CB8AC3E}">
        <p14:creationId xmlns:p14="http://schemas.microsoft.com/office/powerpoint/2010/main" val="199440979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7466200" cy="1143000"/>
          </a:xfrm>
        </p:spPr>
        <p:txBody>
          <a:bodyPr>
            <a:normAutofit/>
          </a:bodyPr>
          <a:lstStyle/>
          <a:p>
            <a:r>
              <a:rPr lang="en-US" dirty="0"/>
              <a:t>Domain Summary </a:t>
            </a:r>
            <a:r>
              <a:rPr lang="pt-BR" dirty="0"/>
              <a:t>(</a:t>
            </a:r>
            <a:r>
              <a:rPr lang="pt-BR" dirty="0" err="1"/>
              <a:t>continued</a:t>
            </a:r>
            <a:r>
              <a:rPr lang="pt-BR" dirty="0"/>
              <a:t>)</a:t>
            </a:r>
            <a:endParaRPr lang="en-US" dirty="0"/>
          </a:p>
        </p:txBody>
      </p:sp>
      <p:sp>
        <p:nvSpPr>
          <p:cNvPr id="6" name="Content Placeholder 5"/>
          <p:cNvSpPr>
            <a:spLocks noGrp="1"/>
          </p:cNvSpPr>
          <p:nvPr>
            <p:ph sz="half" idx="10"/>
          </p:nvPr>
        </p:nvSpPr>
        <p:spPr>
          <a:xfrm>
            <a:off x="1195200" y="1778753"/>
            <a:ext cx="10526900" cy="4042574"/>
          </a:xfrm>
          <a:prstGeom prst="rect">
            <a:avLst/>
          </a:prstGeom>
        </p:spPr>
        <p:txBody>
          <a:bodyPr/>
          <a:lstStyle/>
          <a:p>
            <a:pPr marL="341313" indent="-341313" defTabSz="355600"/>
            <a:r>
              <a:rPr lang="en-US" dirty="0"/>
              <a:t>There are many cryptanalysis attacks that try and break cryptography systems.</a:t>
            </a:r>
          </a:p>
          <a:p>
            <a:pPr marL="341313" indent="-341313" defTabSz="355600"/>
            <a:r>
              <a:rPr lang="en-US" dirty="0"/>
              <a:t>Physical security is an important element to ensure information systems are protected.</a:t>
            </a:r>
          </a:p>
        </p:txBody>
      </p:sp>
    </p:spTree>
    <p:extLst>
      <p:ext uri="{BB962C8B-B14F-4D97-AF65-F5344CB8AC3E}">
        <p14:creationId xmlns:p14="http://schemas.microsoft.com/office/powerpoint/2010/main" val="365281310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7466200" cy="1143000"/>
          </a:xfrm>
        </p:spPr>
        <p:txBody>
          <a:bodyPr>
            <a:normAutofit/>
          </a:bodyPr>
          <a:lstStyle/>
          <a:p>
            <a:r>
              <a:rPr lang="en-US" dirty="0"/>
              <a:t>Domain Review Questions</a:t>
            </a:r>
          </a:p>
        </p:txBody>
      </p:sp>
      <p:sp>
        <p:nvSpPr>
          <p:cNvPr id="6" name="Content Placeholder 5"/>
          <p:cNvSpPr>
            <a:spLocks noGrp="1"/>
          </p:cNvSpPr>
          <p:nvPr>
            <p:ph sz="half" idx="10"/>
          </p:nvPr>
        </p:nvSpPr>
        <p:spPr>
          <a:xfrm>
            <a:off x="1195200" y="1778753"/>
            <a:ext cx="10526900" cy="4042574"/>
          </a:xfrm>
          <a:prstGeom prst="rect">
            <a:avLst/>
          </a:prstGeom>
        </p:spPr>
        <p:txBody>
          <a:bodyPr/>
          <a:lstStyle/>
          <a:p>
            <a:pPr marL="457200" indent="-457200">
              <a:spcAft>
                <a:spcPts val="1600"/>
              </a:spcAft>
              <a:buClrTx/>
              <a:buSzPct val="100000"/>
              <a:buFont typeface="+mj-lt"/>
              <a:buAutoNum type="arabicPeriod"/>
            </a:pPr>
            <a:r>
              <a:rPr lang="en-US" dirty="0"/>
              <a:t>Requirements definition, design, implementation, and operation are examples of what type of System and Security Engineering processes?</a:t>
            </a:r>
          </a:p>
          <a:p>
            <a:pPr marL="623888" indent="-623888">
              <a:buClrTx/>
              <a:buSzPct val="100000"/>
              <a:buFont typeface="+mj-lt"/>
              <a:buAutoNum type="alphaUcPeriod"/>
            </a:pPr>
            <a:r>
              <a:rPr lang="en-US" dirty="0"/>
              <a:t>Technology processes</a:t>
            </a:r>
          </a:p>
          <a:p>
            <a:pPr marL="623888" indent="-623888">
              <a:buClrTx/>
              <a:buSzPct val="100000"/>
              <a:buFont typeface="+mj-lt"/>
              <a:buAutoNum type="alphaUcPeriod"/>
            </a:pPr>
            <a:r>
              <a:rPr lang="en-US" dirty="0"/>
              <a:t>Acquisition processes</a:t>
            </a:r>
          </a:p>
          <a:p>
            <a:pPr marL="623888" indent="-623888">
              <a:buClrTx/>
              <a:buSzPct val="100000"/>
              <a:buFont typeface="+mj-lt"/>
              <a:buAutoNum type="alphaUcPeriod"/>
            </a:pPr>
            <a:r>
              <a:rPr lang="en-US" dirty="0"/>
              <a:t>Design processes</a:t>
            </a:r>
          </a:p>
          <a:p>
            <a:pPr marL="623888" indent="-623888">
              <a:buClrTx/>
              <a:buSzPct val="100000"/>
              <a:buFont typeface="+mj-lt"/>
              <a:buAutoNum type="alphaUcPeriod"/>
            </a:pPr>
            <a:r>
              <a:rPr lang="en-US" dirty="0"/>
              <a:t>Technical processes</a:t>
            </a:r>
          </a:p>
        </p:txBody>
      </p:sp>
    </p:spTree>
    <p:extLst>
      <p:ext uri="{BB962C8B-B14F-4D97-AF65-F5344CB8AC3E}">
        <p14:creationId xmlns:p14="http://schemas.microsoft.com/office/powerpoint/2010/main" val="171311109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6000" dirty="0"/>
              <a:t>Answer</a:t>
            </a:r>
          </a:p>
        </p:txBody>
      </p:sp>
      <p:sp>
        <p:nvSpPr>
          <p:cNvPr id="5" name="Content Placeholder 2"/>
          <p:cNvSpPr>
            <a:spLocks noGrp="1"/>
          </p:cNvSpPr>
          <p:nvPr>
            <p:ph sz="half" idx="10"/>
          </p:nvPr>
        </p:nvSpPr>
        <p:spPr>
          <a:xfrm>
            <a:off x="1158240" y="1812126"/>
            <a:ext cx="9001760" cy="4080674"/>
          </a:xfrm>
          <a:prstGeom prst="rect">
            <a:avLst/>
          </a:prstGeom>
        </p:spPr>
        <p:txBody>
          <a:bodyPr/>
          <a:lstStyle/>
          <a:p>
            <a:pPr marL="0" indent="0">
              <a:buNone/>
            </a:pPr>
            <a:r>
              <a:rPr lang="en-US" dirty="0"/>
              <a:t>The correct answer is D. </a:t>
            </a:r>
          </a:p>
          <a:p>
            <a:pPr marL="0" indent="0">
              <a:buNone/>
            </a:pPr>
            <a:endParaRPr lang="en-US" dirty="0"/>
          </a:p>
          <a:p>
            <a:pPr marL="0" indent="0">
              <a:buNone/>
            </a:pPr>
            <a:r>
              <a:rPr lang="en-US" dirty="0"/>
              <a:t>A is incorrect terminology. B and C are specific processes, not types of processes.</a:t>
            </a:r>
          </a:p>
        </p:txBody>
      </p:sp>
    </p:spTree>
    <p:extLst>
      <p:ext uri="{BB962C8B-B14F-4D97-AF65-F5344CB8AC3E}">
        <p14:creationId xmlns:p14="http://schemas.microsoft.com/office/powerpoint/2010/main" val="26741479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95201" y="559553"/>
            <a:ext cx="10150132" cy="1143000"/>
          </a:xfrm>
        </p:spPr>
        <p:txBody>
          <a:bodyPr>
            <a:normAutofit/>
          </a:bodyPr>
          <a:lstStyle/>
          <a:p>
            <a:r>
              <a:rPr lang="en-US" dirty="0"/>
              <a:t>Domain Review Questions</a:t>
            </a:r>
            <a:endParaRPr lang="en-US" sz="6000" dirty="0"/>
          </a:p>
        </p:txBody>
      </p:sp>
      <p:sp>
        <p:nvSpPr>
          <p:cNvPr id="6" name="Content Placeholder 2"/>
          <p:cNvSpPr>
            <a:spLocks noGrp="1"/>
          </p:cNvSpPr>
          <p:nvPr>
            <p:ph sz="half" idx="10"/>
          </p:nvPr>
        </p:nvSpPr>
        <p:spPr>
          <a:xfrm>
            <a:off x="1158240" y="1812126"/>
            <a:ext cx="10038080" cy="4042574"/>
          </a:xfrm>
          <a:prstGeom prst="rect">
            <a:avLst/>
          </a:prstGeom>
        </p:spPr>
        <p:txBody>
          <a:bodyPr/>
          <a:lstStyle/>
          <a:p>
            <a:pPr marL="457200" indent="-457200">
              <a:spcAft>
                <a:spcPts val="1600"/>
              </a:spcAft>
              <a:buClrTx/>
              <a:buSzPct val="100000"/>
              <a:buFont typeface="+mj-lt"/>
              <a:buAutoNum type="arabicPeriod" startAt="2"/>
            </a:pPr>
            <a:r>
              <a:rPr lang="en-US" dirty="0"/>
              <a:t>One security model includes a set of rules that can dynamically restrict access to information based upon information that a subject has already accessed in order to prevent any potential conflict of interest. This model is known as the: </a:t>
            </a:r>
          </a:p>
          <a:p>
            <a:pPr marL="623888" indent="-623888">
              <a:buClrTx/>
              <a:buSzPct val="100000"/>
              <a:buFont typeface="+mj-lt"/>
              <a:buAutoNum type="alphaUcPeriod"/>
            </a:pPr>
            <a:r>
              <a:rPr lang="en-US" dirty="0" err="1"/>
              <a:t>Biba</a:t>
            </a:r>
            <a:r>
              <a:rPr lang="en-US" dirty="0"/>
              <a:t> model</a:t>
            </a:r>
          </a:p>
          <a:p>
            <a:pPr marL="623888" indent="-623888">
              <a:buClrTx/>
              <a:buSzPct val="100000"/>
              <a:buFont typeface="+mj-lt"/>
              <a:buAutoNum type="alphaUcPeriod"/>
            </a:pPr>
            <a:r>
              <a:rPr lang="en-US" dirty="0"/>
              <a:t>Brewer/Nash model</a:t>
            </a:r>
          </a:p>
          <a:p>
            <a:pPr marL="623888" indent="-623888">
              <a:buClrTx/>
              <a:buSzPct val="100000"/>
              <a:buFont typeface="+mj-lt"/>
              <a:buAutoNum type="alphaUcPeriod"/>
            </a:pPr>
            <a:r>
              <a:rPr lang="en-US" dirty="0"/>
              <a:t>Graham–Denning model</a:t>
            </a:r>
          </a:p>
          <a:p>
            <a:pPr marL="623888" indent="-623888">
              <a:buClrTx/>
              <a:buSzPct val="100000"/>
              <a:buFont typeface="+mj-lt"/>
              <a:buAutoNum type="alphaUcPeriod"/>
            </a:pPr>
            <a:r>
              <a:rPr lang="en-US" dirty="0"/>
              <a:t>Harrison, </a:t>
            </a:r>
            <a:r>
              <a:rPr lang="en-US" dirty="0" err="1"/>
              <a:t>Ruzzo</a:t>
            </a:r>
            <a:r>
              <a:rPr lang="en-US" dirty="0"/>
              <a:t>, Ullman model</a:t>
            </a:r>
          </a:p>
        </p:txBody>
      </p:sp>
    </p:spTree>
    <p:extLst>
      <p:ext uri="{BB962C8B-B14F-4D97-AF65-F5344CB8AC3E}">
        <p14:creationId xmlns:p14="http://schemas.microsoft.com/office/powerpoint/2010/main" val="33655207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6000" dirty="0"/>
              <a:t>Answer</a:t>
            </a:r>
          </a:p>
        </p:txBody>
      </p:sp>
      <p:sp>
        <p:nvSpPr>
          <p:cNvPr id="5" name="Content Placeholder 2"/>
          <p:cNvSpPr>
            <a:spLocks noGrp="1"/>
          </p:cNvSpPr>
          <p:nvPr>
            <p:ph sz="half" idx="10"/>
          </p:nvPr>
        </p:nvSpPr>
        <p:spPr>
          <a:xfrm>
            <a:off x="1158240" y="1812126"/>
            <a:ext cx="10038080" cy="4080674"/>
          </a:xfrm>
          <a:prstGeom prst="rect">
            <a:avLst/>
          </a:prstGeom>
        </p:spPr>
        <p:txBody>
          <a:bodyPr/>
          <a:lstStyle/>
          <a:p>
            <a:pPr marL="0" indent="0">
              <a:buNone/>
            </a:pPr>
            <a:r>
              <a:rPr lang="en-US" dirty="0"/>
              <a:t>The correct answer is B. </a:t>
            </a:r>
          </a:p>
          <a:p>
            <a:pPr marL="0" indent="0">
              <a:buNone/>
            </a:pPr>
            <a:endParaRPr lang="en-US" dirty="0"/>
          </a:p>
          <a:p>
            <a:pPr marL="0" indent="0">
              <a:buNone/>
            </a:pPr>
            <a:r>
              <a:rPr lang="en-US" dirty="0"/>
              <a:t>A, C, and D are models that describe an information system’s rules for operation, but those rules are applied universally. The Brewer/Nash model is the only model that explicitly addressed conflicts of interest.</a:t>
            </a:r>
          </a:p>
        </p:txBody>
      </p:sp>
    </p:spTree>
    <p:extLst>
      <p:ext uri="{BB962C8B-B14F-4D97-AF65-F5344CB8AC3E}">
        <p14:creationId xmlns:p14="http://schemas.microsoft.com/office/powerpoint/2010/main" val="2635409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95201" y="559553"/>
            <a:ext cx="10150132" cy="1143000"/>
          </a:xfrm>
        </p:spPr>
        <p:txBody>
          <a:bodyPr>
            <a:normAutofit/>
          </a:bodyPr>
          <a:lstStyle/>
          <a:p>
            <a:r>
              <a:rPr lang="en-US" dirty="0"/>
              <a:t>Domain Review Questions</a:t>
            </a:r>
            <a:endParaRPr lang="en-US" sz="6000" dirty="0"/>
          </a:p>
        </p:txBody>
      </p:sp>
      <p:sp>
        <p:nvSpPr>
          <p:cNvPr id="6" name="Content Placeholder 2"/>
          <p:cNvSpPr>
            <a:spLocks noGrp="1"/>
          </p:cNvSpPr>
          <p:nvPr>
            <p:ph sz="half" idx="10"/>
          </p:nvPr>
        </p:nvSpPr>
        <p:spPr>
          <a:xfrm>
            <a:off x="1158240" y="1812126"/>
            <a:ext cx="10271760" cy="4042574"/>
          </a:xfrm>
          <a:prstGeom prst="rect">
            <a:avLst/>
          </a:prstGeom>
        </p:spPr>
        <p:txBody>
          <a:bodyPr/>
          <a:lstStyle/>
          <a:p>
            <a:pPr marL="457200" indent="-457200">
              <a:spcAft>
                <a:spcPts val="1600"/>
              </a:spcAft>
              <a:buClrTx/>
              <a:buSzPct val="100000"/>
              <a:buFont typeface="+mj-lt"/>
              <a:buAutoNum type="arabicPeriod" startAt="3"/>
            </a:pPr>
            <a:r>
              <a:rPr lang="en-US" dirty="0"/>
              <a:t>Select the best answer. Inheritable or “common” security controls are characterized as:</a:t>
            </a:r>
          </a:p>
          <a:p>
            <a:pPr marL="623888" indent="-623888">
              <a:buClrTx/>
              <a:buSzPct val="100000"/>
              <a:buFont typeface="+mj-lt"/>
              <a:buAutoNum type="alphaUcPeriod"/>
            </a:pPr>
            <a:r>
              <a:rPr lang="en-US" dirty="0"/>
              <a:t>Controls that are passed down from older systems to new systems through code sharing</a:t>
            </a:r>
          </a:p>
          <a:p>
            <a:pPr marL="623888" indent="-623888">
              <a:buClrTx/>
              <a:buSzPct val="100000"/>
              <a:buFont typeface="+mj-lt"/>
              <a:buAutoNum type="alphaUcPeriod"/>
            </a:pPr>
            <a:r>
              <a:rPr lang="en-US" dirty="0"/>
              <a:t>Introduces unacceptable risk in most systems</a:t>
            </a:r>
          </a:p>
          <a:p>
            <a:pPr marL="623888" indent="-623888">
              <a:buClrTx/>
              <a:buSzPct val="100000"/>
              <a:buFont typeface="+mj-lt"/>
              <a:buAutoNum type="alphaUcPeriod"/>
            </a:pPr>
            <a:r>
              <a:rPr lang="en-US" dirty="0"/>
              <a:t>Controls that are never assessed in an operational environment</a:t>
            </a:r>
          </a:p>
          <a:p>
            <a:pPr marL="623888" indent="-623888">
              <a:buClrTx/>
              <a:buSzPct val="100000"/>
              <a:buFont typeface="+mj-lt"/>
              <a:buAutoNum type="alphaUcPeriod"/>
            </a:pPr>
            <a:r>
              <a:rPr lang="en-US" dirty="0"/>
              <a:t>Controls that are provided from one system to another in an operational environment</a:t>
            </a:r>
          </a:p>
        </p:txBody>
      </p:sp>
    </p:spTree>
    <p:extLst>
      <p:ext uri="{BB962C8B-B14F-4D97-AF65-F5344CB8AC3E}">
        <p14:creationId xmlns:p14="http://schemas.microsoft.com/office/powerpoint/2010/main" val="87435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6000" dirty="0"/>
              <a:t>Answer</a:t>
            </a:r>
          </a:p>
        </p:txBody>
      </p:sp>
      <p:sp>
        <p:nvSpPr>
          <p:cNvPr id="5" name="Content Placeholder 2"/>
          <p:cNvSpPr>
            <a:spLocks noGrp="1"/>
          </p:cNvSpPr>
          <p:nvPr>
            <p:ph sz="half" idx="10"/>
          </p:nvPr>
        </p:nvSpPr>
        <p:spPr>
          <a:xfrm>
            <a:off x="1158240" y="1812126"/>
            <a:ext cx="10038080" cy="4080674"/>
          </a:xfrm>
          <a:prstGeom prst="rect">
            <a:avLst/>
          </a:prstGeom>
        </p:spPr>
        <p:txBody>
          <a:bodyPr/>
          <a:lstStyle/>
          <a:p>
            <a:pPr marL="0" indent="0">
              <a:buNone/>
            </a:pPr>
            <a:r>
              <a:rPr lang="en-US" dirty="0"/>
              <a:t>The correct answer is D. </a:t>
            </a:r>
          </a:p>
          <a:p>
            <a:pPr marL="0" indent="0">
              <a:buNone/>
            </a:pPr>
            <a:endParaRPr lang="en-US" dirty="0"/>
          </a:p>
          <a:p>
            <a:pPr marL="0" indent="0">
              <a:buNone/>
            </a:pPr>
            <a:r>
              <a:rPr lang="en-US" dirty="0"/>
              <a:t>D is the correct definition of the term. A, B, and C are not types of controls. All controls must be assessed whether inherited or not, and while inheritable  controls may introduce risk if not operating properly, they do not generally introduce unacceptable risk, which makes D a better answer</a:t>
            </a:r>
          </a:p>
        </p:txBody>
      </p:sp>
    </p:spTree>
    <p:extLst>
      <p:ext uri="{BB962C8B-B14F-4D97-AF65-F5344CB8AC3E}">
        <p14:creationId xmlns:p14="http://schemas.microsoft.com/office/powerpoint/2010/main" val="13766158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95201" y="559553"/>
            <a:ext cx="10150132" cy="1143000"/>
          </a:xfrm>
        </p:spPr>
        <p:txBody>
          <a:bodyPr>
            <a:normAutofit/>
          </a:bodyPr>
          <a:lstStyle/>
          <a:p>
            <a:r>
              <a:rPr lang="en-US" dirty="0"/>
              <a:t>Domain Review Questions</a:t>
            </a:r>
            <a:endParaRPr lang="en-US" sz="6000" dirty="0"/>
          </a:p>
        </p:txBody>
      </p:sp>
      <p:sp>
        <p:nvSpPr>
          <p:cNvPr id="6" name="Content Placeholder 2"/>
          <p:cNvSpPr>
            <a:spLocks noGrp="1"/>
          </p:cNvSpPr>
          <p:nvPr>
            <p:ph sz="half" idx="10"/>
          </p:nvPr>
        </p:nvSpPr>
        <p:spPr>
          <a:xfrm>
            <a:off x="1158239" y="1812126"/>
            <a:ext cx="10356427" cy="4042574"/>
          </a:xfrm>
          <a:prstGeom prst="rect">
            <a:avLst/>
          </a:prstGeom>
        </p:spPr>
        <p:txBody>
          <a:bodyPr/>
          <a:lstStyle/>
          <a:p>
            <a:pPr marL="457200" indent="-457200">
              <a:spcAft>
                <a:spcPts val="1600"/>
              </a:spcAft>
              <a:buClrTx/>
              <a:buSzPct val="100000"/>
              <a:buFont typeface="+mj-lt"/>
              <a:buAutoNum type="arabicPeriod" startAt="4"/>
            </a:pPr>
            <a:r>
              <a:rPr lang="en-US" dirty="0"/>
              <a:t>Three common types of industrial control systems include:</a:t>
            </a:r>
          </a:p>
          <a:p>
            <a:pPr marL="623888" indent="-623888">
              <a:buClrTx/>
              <a:buSzPct val="100000"/>
              <a:buFont typeface="+mj-lt"/>
              <a:buAutoNum type="alphaUcPeriod"/>
            </a:pPr>
            <a:r>
              <a:rPr lang="en-US" dirty="0"/>
              <a:t>Supervisory control and data acquisition, distributed control systems, programmable logic controllers</a:t>
            </a:r>
          </a:p>
          <a:p>
            <a:pPr marL="623888" indent="-623888">
              <a:buClrTx/>
              <a:buSzPct val="100000"/>
              <a:buFont typeface="+mj-lt"/>
              <a:buAutoNum type="alphaUcPeriod"/>
            </a:pPr>
            <a:r>
              <a:rPr lang="en-US" dirty="0"/>
              <a:t>Supervisory control and data </a:t>
            </a:r>
            <a:r>
              <a:rPr lang="en-US" dirty="0" err="1"/>
              <a:t>anonymization</a:t>
            </a:r>
            <a:r>
              <a:rPr lang="en-US" dirty="0"/>
              <a:t>, distributed control systems, programmable logic capability</a:t>
            </a:r>
          </a:p>
          <a:p>
            <a:pPr marL="623888" indent="-623888">
              <a:buClrTx/>
              <a:buSzPct val="100000"/>
              <a:buFont typeface="+mj-lt"/>
              <a:buAutoNum type="alphaUcPeriod"/>
            </a:pPr>
            <a:r>
              <a:rPr lang="en-US" dirty="0"/>
              <a:t>Supervisory control and data </a:t>
            </a:r>
            <a:r>
              <a:rPr lang="en-US" dirty="0" err="1"/>
              <a:t>anonymization</a:t>
            </a:r>
            <a:r>
              <a:rPr lang="en-US" dirty="0"/>
              <a:t>, distributed chip systems, programmable logic controllers</a:t>
            </a:r>
          </a:p>
          <a:p>
            <a:pPr marL="623888" indent="-623888">
              <a:buClrTx/>
              <a:buSzPct val="100000"/>
              <a:buFont typeface="+mj-lt"/>
              <a:buAutoNum type="alphaUcPeriod"/>
            </a:pPr>
            <a:r>
              <a:rPr lang="en-US" dirty="0"/>
              <a:t>Supervisory control and data acquisition, distributed chip systems, programmable logic capability</a:t>
            </a:r>
          </a:p>
        </p:txBody>
      </p:sp>
    </p:spTree>
    <p:extLst>
      <p:ext uri="{BB962C8B-B14F-4D97-AF65-F5344CB8AC3E}">
        <p14:creationId xmlns:p14="http://schemas.microsoft.com/office/powerpoint/2010/main" val="100782225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6000" dirty="0"/>
              <a:t>Answer</a:t>
            </a:r>
          </a:p>
        </p:txBody>
      </p:sp>
      <p:sp>
        <p:nvSpPr>
          <p:cNvPr id="5" name="Content Placeholder 2"/>
          <p:cNvSpPr>
            <a:spLocks noGrp="1"/>
          </p:cNvSpPr>
          <p:nvPr>
            <p:ph sz="half" idx="10"/>
          </p:nvPr>
        </p:nvSpPr>
        <p:spPr>
          <a:xfrm>
            <a:off x="1158240" y="1812126"/>
            <a:ext cx="10038080" cy="4080674"/>
          </a:xfrm>
          <a:prstGeom prst="rect">
            <a:avLst/>
          </a:prstGeom>
        </p:spPr>
        <p:txBody>
          <a:bodyPr/>
          <a:lstStyle/>
          <a:p>
            <a:pPr marL="0" indent="0">
              <a:buNone/>
            </a:pPr>
            <a:r>
              <a:rPr lang="en-US" dirty="0"/>
              <a:t>The correct answer is A. </a:t>
            </a:r>
          </a:p>
          <a:p>
            <a:pPr marL="0" indent="0">
              <a:buNone/>
            </a:pPr>
            <a:endParaRPr lang="en-US" dirty="0"/>
          </a:p>
          <a:p>
            <a:pPr marL="0" indent="0">
              <a:buNone/>
            </a:pPr>
            <a:r>
              <a:rPr lang="en-US" dirty="0"/>
              <a:t>Items B, C, and D include incorrect terminology. </a:t>
            </a:r>
          </a:p>
        </p:txBody>
      </p:sp>
    </p:spTree>
    <p:extLst>
      <p:ext uri="{BB962C8B-B14F-4D97-AF65-F5344CB8AC3E}">
        <p14:creationId xmlns:p14="http://schemas.microsoft.com/office/powerpoint/2010/main" val="28195158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95201" y="559553"/>
            <a:ext cx="10150132" cy="1143000"/>
          </a:xfrm>
        </p:spPr>
        <p:txBody>
          <a:bodyPr>
            <a:normAutofit/>
          </a:bodyPr>
          <a:lstStyle/>
          <a:p>
            <a:r>
              <a:rPr lang="en-US" dirty="0"/>
              <a:t>Domain Review Questions</a:t>
            </a:r>
            <a:endParaRPr lang="en-US" sz="6000" dirty="0"/>
          </a:p>
        </p:txBody>
      </p:sp>
      <p:sp>
        <p:nvSpPr>
          <p:cNvPr id="6" name="Content Placeholder 2"/>
          <p:cNvSpPr>
            <a:spLocks noGrp="1"/>
          </p:cNvSpPr>
          <p:nvPr>
            <p:ph sz="half" idx="10"/>
          </p:nvPr>
        </p:nvSpPr>
        <p:spPr>
          <a:xfrm>
            <a:off x="1158239" y="1812126"/>
            <a:ext cx="10356427" cy="4042574"/>
          </a:xfrm>
          <a:prstGeom prst="rect">
            <a:avLst/>
          </a:prstGeom>
        </p:spPr>
        <p:txBody>
          <a:bodyPr/>
          <a:lstStyle/>
          <a:p>
            <a:pPr marL="457200" indent="-457200">
              <a:spcAft>
                <a:spcPts val="1600"/>
              </a:spcAft>
              <a:buClrTx/>
              <a:buSzPct val="100000"/>
              <a:buFont typeface="+mj-lt"/>
              <a:buAutoNum type="arabicPeriod" startAt="5"/>
            </a:pPr>
            <a:r>
              <a:rPr lang="en-US" dirty="0"/>
              <a:t>The four most common types of sprinkler systems are:</a:t>
            </a:r>
          </a:p>
          <a:p>
            <a:pPr marL="623888" indent="-623888">
              <a:buClrTx/>
              <a:buSzPct val="100000"/>
              <a:buFont typeface="+mj-lt"/>
              <a:buAutoNum type="alphaUcPeriod"/>
            </a:pPr>
            <a:r>
              <a:rPr lang="en-US" dirty="0"/>
              <a:t>Soaking, wet pipe, dry pipe, and pre-action</a:t>
            </a:r>
          </a:p>
          <a:p>
            <a:pPr marL="623888" indent="-623888">
              <a:buClrTx/>
              <a:buSzPct val="100000"/>
              <a:buFont typeface="+mj-lt"/>
              <a:buAutoNum type="alphaUcPeriod"/>
            </a:pPr>
            <a:r>
              <a:rPr lang="en-US" dirty="0"/>
              <a:t>Wet pipe, dry pipe, deluge, and pre-action</a:t>
            </a:r>
          </a:p>
          <a:p>
            <a:pPr marL="623888" indent="-623888">
              <a:buClrTx/>
              <a:buSzPct val="100000"/>
              <a:buFont typeface="+mj-lt"/>
              <a:buAutoNum type="alphaUcPeriod"/>
            </a:pPr>
            <a:r>
              <a:rPr lang="en-US" dirty="0"/>
              <a:t>Wet pipe, dry pipe, soaking, and hybrid</a:t>
            </a:r>
          </a:p>
          <a:p>
            <a:pPr marL="623888" indent="-623888">
              <a:buClrTx/>
              <a:buSzPct val="100000"/>
              <a:buFont typeface="+mj-lt"/>
              <a:buAutoNum type="alphaUcPeriod"/>
            </a:pPr>
            <a:r>
              <a:rPr lang="en-US" dirty="0"/>
              <a:t>Dry pipe, soaking, deluge, and hybrid</a:t>
            </a:r>
          </a:p>
        </p:txBody>
      </p:sp>
    </p:spTree>
    <p:extLst>
      <p:ext uri="{BB962C8B-B14F-4D97-AF65-F5344CB8AC3E}">
        <p14:creationId xmlns:p14="http://schemas.microsoft.com/office/powerpoint/2010/main" val="3788128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Clark–Wilson (Integrity)</a:t>
            </a:r>
            <a:endParaRPr lang="en-US" sz="6000" dirty="0"/>
          </a:p>
        </p:txBody>
      </p:sp>
      <p:sp>
        <p:nvSpPr>
          <p:cNvPr id="6" name="Content Placeholder 5"/>
          <p:cNvSpPr>
            <a:spLocks noGrp="1"/>
          </p:cNvSpPr>
          <p:nvPr>
            <p:ph sz="half" idx="10"/>
          </p:nvPr>
        </p:nvSpPr>
        <p:spPr>
          <a:xfrm>
            <a:off x="1158239" y="1812126"/>
            <a:ext cx="10471889" cy="4042574"/>
          </a:xfrm>
          <a:prstGeom prst="rect">
            <a:avLst/>
          </a:prstGeom>
        </p:spPr>
        <p:txBody>
          <a:bodyPr/>
          <a:lstStyle/>
          <a:p>
            <a:pPr lvl="0">
              <a:buFont typeface="Open Sans Semibold" panose="020B0706030804020204" pitchFamily="34" charset="0"/>
              <a:buChar char="•"/>
            </a:pPr>
            <a:r>
              <a:rPr lang="en-US" dirty="0"/>
              <a:t>Introduces the concept of triples:</a:t>
            </a:r>
          </a:p>
          <a:p>
            <a:pPr marL="717550" lvl="1" indent="-358775"/>
            <a:r>
              <a:rPr lang="en-US" dirty="0"/>
              <a:t>Subject</a:t>
            </a:r>
          </a:p>
          <a:p>
            <a:pPr marL="717550" lvl="1" indent="-358775"/>
            <a:r>
              <a:rPr lang="en-US" dirty="0"/>
              <a:t>Program</a:t>
            </a:r>
          </a:p>
          <a:p>
            <a:pPr marL="717550" lvl="1" indent="-358775"/>
            <a:r>
              <a:rPr lang="en-US" dirty="0"/>
              <a:t>Object</a:t>
            </a:r>
          </a:p>
          <a:p>
            <a:pPr lvl="0">
              <a:buFont typeface="Open Sans Semibold" panose="020B0706030804020204" pitchFamily="34" charset="0"/>
              <a:buChar char="•"/>
            </a:pPr>
            <a:r>
              <a:rPr lang="en-US" dirty="0"/>
              <a:t>Subjects can only manipulate data objects through the use of a defined program</a:t>
            </a:r>
          </a:p>
          <a:p>
            <a:pPr lvl="0">
              <a:buFont typeface="Open Sans Semibold" panose="020B0706030804020204" pitchFamily="34" charset="0"/>
              <a:buChar char="•"/>
            </a:pPr>
            <a:r>
              <a:rPr lang="en-US" dirty="0"/>
              <a:t>Set of rules designed to ensure data integrity for all operations</a:t>
            </a:r>
          </a:p>
        </p:txBody>
      </p:sp>
    </p:spTree>
    <p:extLst>
      <p:ext uri="{BB962C8B-B14F-4D97-AF65-F5344CB8AC3E}">
        <p14:creationId xmlns:p14="http://schemas.microsoft.com/office/powerpoint/2010/main" val="299415356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6000" dirty="0"/>
              <a:t>Answer</a:t>
            </a:r>
          </a:p>
        </p:txBody>
      </p:sp>
      <p:sp>
        <p:nvSpPr>
          <p:cNvPr id="5" name="Content Placeholder 2"/>
          <p:cNvSpPr>
            <a:spLocks noGrp="1"/>
          </p:cNvSpPr>
          <p:nvPr>
            <p:ph sz="half" idx="10"/>
          </p:nvPr>
        </p:nvSpPr>
        <p:spPr>
          <a:xfrm>
            <a:off x="1158240" y="1812126"/>
            <a:ext cx="10038080" cy="4080674"/>
          </a:xfrm>
          <a:prstGeom prst="rect">
            <a:avLst/>
          </a:prstGeom>
        </p:spPr>
        <p:txBody>
          <a:bodyPr/>
          <a:lstStyle/>
          <a:p>
            <a:pPr marL="0" indent="0">
              <a:buNone/>
            </a:pPr>
            <a:r>
              <a:rPr lang="en-US" dirty="0"/>
              <a:t>The correct answer is B. </a:t>
            </a:r>
          </a:p>
          <a:p>
            <a:pPr marL="0" indent="0">
              <a:buNone/>
            </a:pPr>
            <a:endParaRPr lang="en-US" dirty="0"/>
          </a:p>
          <a:p>
            <a:pPr marL="0" indent="0">
              <a:buNone/>
            </a:pPr>
            <a:r>
              <a:rPr lang="en-US" dirty="0"/>
              <a:t>Items A, C, and D each contain at least one incorrect element. </a:t>
            </a:r>
          </a:p>
        </p:txBody>
      </p:sp>
    </p:spTree>
    <p:extLst>
      <p:ext uri="{BB962C8B-B14F-4D97-AF65-F5344CB8AC3E}">
        <p14:creationId xmlns:p14="http://schemas.microsoft.com/office/powerpoint/2010/main" val="5249515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95201" y="559553"/>
            <a:ext cx="10150132" cy="1143000"/>
          </a:xfrm>
        </p:spPr>
        <p:txBody>
          <a:bodyPr>
            <a:normAutofit/>
          </a:bodyPr>
          <a:lstStyle/>
          <a:p>
            <a:r>
              <a:rPr lang="en-US" dirty="0"/>
              <a:t>Domain Review Questions</a:t>
            </a:r>
            <a:endParaRPr lang="en-US" sz="6000" dirty="0"/>
          </a:p>
        </p:txBody>
      </p:sp>
      <p:sp>
        <p:nvSpPr>
          <p:cNvPr id="6" name="Content Placeholder 2"/>
          <p:cNvSpPr>
            <a:spLocks noGrp="1"/>
          </p:cNvSpPr>
          <p:nvPr>
            <p:ph sz="half" idx="10"/>
          </p:nvPr>
        </p:nvSpPr>
        <p:spPr>
          <a:xfrm>
            <a:off x="1195201" y="1827624"/>
            <a:ext cx="10356427" cy="4042574"/>
          </a:xfrm>
          <a:prstGeom prst="rect">
            <a:avLst/>
          </a:prstGeom>
        </p:spPr>
        <p:txBody>
          <a:bodyPr/>
          <a:lstStyle/>
          <a:p>
            <a:pPr marL="457200" indent="-457200">
              <a:spcAft>
                <a:spcPts val="1600"/>
              </a:spcAft>
              <a:buClrTx/>
              <a:buSzPct val="100000"/>
              <a:buFont typeface="+mj-lt"/>
              <a:buAutoNum type="arabicPeriod" startAt="6"/>
            </a:pPr>
            <a:r>
              <a:rPr lang="en-US" dirty="0"/>
              <a:t>The key used in a cryptographic operation is also called:</a:t>
            </a:r>
          </a:p>
          <a:p>
            <a:pPr marL="623888" indent="-623888">
              <a:buClrTx/>
              <a:buSzPct val="100000"/>
              <a:buFont typeface="+mj-lt"/>
              <a:buAutoNum type="alphaUcPeriod"/>
            </a:pPr>
            <a:r>
              <a:rPr lang="en-US" dirty="0" err="1"/>
              <a:t>Cryptovariable</a:t>
            </a:r>
            <a:endParaRPr lang="en-US" dirty="0"/>
          </a:p>
          <a:p>
            <a:pPr marL="623888" indent="-623888">
              <a:buClrTx/>
              <a:buSzPct val="100000"/>
              <a:buFont typeface="+mj-lt"/>
              <a:buAutoNum type="alphaUcPeriod"/>
            </a:pPr>
            <a:r>
              <a:rPr lang="en-US" dirty="0" err="1"/>
              <a:t>Cryptosequence</a:t>
            </a:r>
            <a:endParaRPr lang="en-US" dirty="0"/>
          </a:p>
          <a:p>
            <a:pPr marL="623888" indent="-623888">
              <a:buClrTx/>
              <a:buSzPct val="100000"/>
              <a:buFont typeface="+mj-lt"/>
              <a:buAutoNum type="alphaUcPeriod"/>
            </a:pPr>
            <a:r>
              <a:rPr lang="en-US" dirty="0" err="1"/>
              <a:t>Cryptoform</a:t>
            </a:r>
            <a:endParaRPr lang="en-US" dirty="0"/>
          </a:p>
          <a:p>
            <a:pPr marL="623888" indent="-623888">
              <a:buClrTx/>
              <a:buSzPct val="100000"/>
              <a:buFont typeface="+mj-lt"/>
              <a:buAutoNum type="alphaUcPeriod"/>
            </a:pPr>
            <a:r>
              <a:rPr lang="en-US" dirty="0" err="1"/>
              <a:t>Cryptolock</a:t>
            </a:r>
            <a:endParaRPr lang="en-US" dirty="0"/>
          </a:p>
        </p:txBody>
      </p:sp>
    </p:spTree>
    <p:extLst>
      <p:ext uri="{BB962C8B-B14F-4D97-AF65-F5344CB8AC3E}">
        <p14:creationId xmlns:p14="http://schemas.microsoft.com/office/powerpoint/2010/main" val="216994597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6000" dirty="0"/>
              <a:t>Answer</a:t>
            </a:r>
          </a:p>
        </p:txBody>
      </p:sp>
      <p:sp>
        <p:nvSpPr>
          <p:cNvPr id="5" name="Content Placeholder 2"/>
          <p:cNvSpPr>
            <a:spLocks noGrp="1"/>
          </p:cNvSpPr>
          <p:nvPr>
            <p:ph sz="half" idx="10"/>
          </p:nvPr>
        </p:nvSpPr>
        <p:spPr>
          <a:xfrm>
            <a:off x="1195201" y="1827625"/>
            <a:ext cx="9756681" cy="4080674"/>
          </a:xfrm>
          <a:prstGeom prst="rect">
            <a:avLst/>
          </a:prstGeom>
        </p:spPr>
        <p:txBody>
          <a:bodyPr/>
          <a:lstStyle/>
          <a:p>
            <a:pPr marL="0" indent="0">
              <a:buNone/>
            </a:pPr>
            <a:r>
              <a:rPr lang="en-US" dirty="0"/>
              <a:t>The correct answer is A. </a:t>
            </a:r>
          </a:p>
          <a:p>
            <a:pPr marL="0" indent="0">
              <a:buNone/>
            </a:pPr>
            <a:endParaRPr lang="en-US" dirty="0"/>
          </a:p>
          <a:p>
            <a:pPr marL="0" indent="0">
              <a:buNone/>
            </a:pPr>
            <a:r>
              <a:rPr lang="en-US" dirty="0"/>
              <a:t>The </a:t>
            </a:r>
            <a:r>
              <a:rPr lang="en-US" dirty="0" err="1"/>
              <a:t>cryptovariable</a:t>
            </a:r>
            <a:r>
              <a:rPr lang="en-US" dirty="0"/>
              <a:t> is the correct definition used by cryptologists to describe the key in a cryptography system.</a:t>
            </a:r>
          </a:p>
          <a:p>
            <a:pPr marL="0" indent="0">
              <a:buNone/>
            </a:pPr>
            <a:endParaRPr lang="en-US" dirty="0"/>
          </a:p>
        </p:txBody>
      </p:sp>
    </p:spTree>
    <p:extLst>
      <p:ext uri="{BB962C8B-B14F-4D97-AF65-F5344CB8AC3E}">
        <p14:creationId xmlns:p14="http://schemas.microsoft.com/office/powerpoint/2010/main" val="29097940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95201" y="559553"/>
            <a:ext cx="10150132" cy="1143000"/>
          </a:xfrm>
        </p:spPr>
        <p:txBody>
          <a:bodyPr>
            <a:normAutofit/>
          </a:bodyPr>
          <a:lstStyle/>
          <a:p>
            <a:r>
              <a:rPr lang="en-US" dirty="0"/>
              <a:t>Domain Review Questions</a:t>
            </a:r>
            <a:endParaRPr lang="en-US" sz="6000" dirty="0"/>
          </a:p>
        </p:txBody>
      </p:sp>
      <p:sp>
        <p:nvSpPr>
          <p:cNvPr id="6" name="Content Placeholder 2"/>
          <p:cNvSpPr>
            <a:spLocks noGrp="1"/>
          </p:cNvSpPr>
          <p:nvPr>
            <p:ph sz="half" idx="10"/>
          </p:nvPr>
        </p:nvSpPr>
        <p:spPr>
          <a:xfrm>
            <a:off x="1195201" y="1827625"/>
            <a:ext cx="10356427" cy="4042574"/>
          </a:xfrm>
          <a:prstGeom prst="rect">
            <a:avLst/>
          </a:prstGeom>
        </p:spPr>
        <p:txBody>
          <a:bodyPr/>
          <a:lstStyle/>
          <a:p>
            <a:pPr marL="457200" indent="-457200">
              <a:spcAft>
                <a:spcPts val="1600"/>
              </a:spcAft>
              <a:buClrTx/>
              <a:buSzPct val="100000"/>
              <a:buFont typeface="+mj-lt"/>
              <a:buAutoNum type="arabicPeriod" startAt="7"/>
            </a:pPr>
            <a:r>
              <a:rPr lang="en-US" dirty="0"/>
              <a:t>Most cryptographic algorithms operate either in block mode or:</a:t>
            </a:r>
          </a:p>
          <a:p>
            <a:pPr marL="623888" indent="-623888">
              <a:buClrTx/>
              <a:buSzPct val="100000"/>
              <a:buFont typeface="+mj-lt"/>
              <a:buAutoNum type="alphaUcPeriod"/>
            </a:pPr>
            <a:r>
              <a:rPr lang="en-US" dirty="0"/>
              <a:t>Cipher mode</a:t>
            </a:r>
          </a:p>
          <a:p>
            <a:pPr marL="623888" indent="-623888">
              <a:buClrTx/>
              <a:buSzPct val="100000"/>
              <a:buFont typeface="+mj-lt"/>
              <a:buAutoNum type="alphaUcPeriod"/>
            </a:pPr>
            <a:r>
              <a:rPr lang="en-US" dirty="0"/>
              <a:t>Logical mode</a:t>
            </a:r>
          </a:p>
          <a:p>
            <a:pPr marL="623888" indent="-623888">
              <a:buClrTx/>
              <a:buSzPct val="100000"/>
              <a:buFont typeface="+mj-lt"/>
              <a:buAutoNum type="alphaUcPeriod"/>
            </a:pPr>
            <a:r>
              <a:rPr lang="en-US" dirty="0"/>
              <a:t>Stream mode</a:t>
            </a:r>
          </a:p>
          <a:p>
            <a:pPr marL="623888" indent="-623888">
              <a:buClrTx/>
              <a:buSzPct val="100000"/>
              <a:buFont typeface="+mj-lt"/>
              <a:buAutoNum type="alphaUcPeriod"/>
            </a:pPr>
            <a:r>
              <a:rPr lang="en-US" dirty="0"/>
              <a:t>Decryption mode</a:t>
            </a:r>
          </a:p>
        </p:txBody>
      </p:sp>
    </p:spTree>
    <p:extLst>
      <p:ext uri="{BB962C8B-B14F-4D97-AF65-F5344CB8AC3E}">
        <p14:creationId xmlns:p14="http://schemas.microsoft.com/office/powerpoint/2010/main" val="121724635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6000" dirty="0"/>
              <a:t>Answer</a:t>
            </a:r>
          </a:p>
        </p:txBody>
      </p:sp>
      <p:sp>
        <p:nvSpPr>
          <p:cNvPr id="5" name="Content Placeholder 2"/>
          <p:cNvSpPr>
            <a:spLocks noGrp="1"/>
          </p:cNvSpPr>
          <p:nvPr>
            <p:ph sz="half" idx="10"/>
          </p:nvPr>
        </p:nvSpPr>
        <p:spPr>
          <a:xfrm>
            <a:off x="1158240" y="1812126"/>
            <a:ext cx="9240819" cy="4080674"/>
          </a:xfrm>
          <a:prstGeom prst="rect">
            <a:avLst/>
          </a:prstGeom>
        </p:spPr>
        <p:txBody>
          <a:bodyPr/>
          <a:lstStyle/>
          <a:p>
            <a:pPr marL="0" indent="0">
              <a:buNone/>
            </a:pPr>
            <a:r>
              <a:rPr lang="en-US" dirty="0"/>
              <a:t>The correct answer is C. </a:t>
            </a:r>
          </a:p>
          <a:p>
            <a:pPr marL="0" indent="0">
              <a:buNone/>
            </a:pPr>
            <a:endParaRPr lang="en-US" dirty="0"/>
          </a:p>
          <a:p>
            <a:pPr marL="0" indent="0">
              <a:buNone/>
            </a:pPr>
            <a:r>
              <a:rPr lang="en-US" dirty="0"/>
              <a:t>All ciphers either operate on stream mode, one bit at a time, or block mode, several bits at a time.</a:t>
            </a:r>
          </a:p>
          <a:p>
            <a:pPr marL="0" indent="0">
              <a:buNone/>
            </a:pPr>
            <a:endParaRPr lang="en-US" dirty="0"/>
          </a:p>
        </p:txBody>
      </p:sp>
    </p:spTree>
    <p:extLst>
      <p:ext uri="{BB962C8B-B14F-4D97-AF65-F5344CB8AC3E}">
        <p14:creationId xmlns:p14="http://schemas.microsoft.com/office/powerpoint/2010/main" val="163736767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95201" y="559553"/>
            <a:ext cx="10150132" cy="1143000"/>
          </a:xfrm>
        </p:spPr>
        <p:txBody>
          <a:bodyPr>
            <a:normAutofit/>
          </a:bodyPr>
          <a:lstStyle/>
          <a:p>
            <a:r>
              <a:rPr lang="en-US" dirty="0"/>
              <a:t>Domain Review Questions</a:t>
            </a:r>
            <a:endParaRPr lang="en-US" sz="6000" dirty="0"/>
          </a:p>
        </p:txBody>
      </p:sp>
      <p:sp>
        <p:nvSpPr>
          <p:cNvPr id="6" name="Content Placeholder 2"/>
          <p:cNvSpPr>
            <a:spLocks noGrp="1"/>
          </p:cNvSpPr>
          <p:nvPr>
            <p:ph sz="half" idx="10"/>
          </p:nvPr>
        </p:nvSpPr>
        <p:spPr>
          <a:xfrm>
            <a:off x="1195201" y="1812126"/>
            <a:ext cx="9472799" cy="4042574"/>
          </a:xfrm>
          <a:prstGeom prst="rect">
            <a:avLst/>
          </a:prstGeom>
        </p:spPr>
        <p:txBody>
          <a:bodyPr/>
          <a:lstStyle/>
          <a:p>
            <a:pPr marL="457200" indent="-457200">
              <a:spcAft>
                <a:spcPts val="1600"/>
              </a:spcAft>
              <a:buClrTx/>
              <a:buSzPct val="100000"/>
              <a:buFont typeface="+mj-lt"/>
              <a:buAutoNum type="arabicPeriod" startAt="8"/>
            </a:pPr>
            <a:r>
              <a:rPr lang="en-US" dirty="0"/>
              <a:t>Which of the following is NOT one of the primary objectives of cryptography?</a:t>
            </a:r>
          </a:p>
          <a:p>
            <a:pPr marL="623888" indent="-623888">
              <a:buClrTx/>
              <a:buSzPct val="100000"/>
              <a:buFont typeface="+mj-lt"/>
              <a:buAutoNum type="alphaUcPeriod"/>
            </a:pPr>
            <a:r>
              <a:rPr lang="en-US" dirty="0"/>
              <a:t>Non-repudiation</a:t>
            </a:r>
          </a:p>
          <a:p>
            <a:pPr marL="623888" indent="-623888">
              <a:buClrTx/>
              <a:buSzPct val="100000"/>
              <a:buFont typeface="+mj-lt"/>
              <a:buAutoNum type="alphaUcPeriod"/>
            </a:pPr>
            <a:r>
              <a:rPr lang="en-US" dirty="0"/>
              <a:t>Authenticity</a:t>
            </a:r>
          </a:p>
          <a:p>
            <a:pPr marL="623888" indent="-623888">
              <a:buClrTx/>
              <a:buSzPct val="100000"/>
              <a:buFont typeface="+mj-lt"/>
              <a:buAutoNum type="alphaUcPeriod"/>
            </a:pPr>
            <a:r>
              <a:rPr lang="en-US" dirty="0"/>
              <a:t>Data integrity</a:t>
            </a:r>
          </a:p>
          <a:p>
            <a:pPr marL="623888" indent="-623888">
              <a:buClrTx/>
              <a:buSzPct val="100000"/>
              <a:buFont typeface="+mj-lt"/>
              <a:buAutoNum type="alphaUcPeriod"/>
            </a:pPr>
            <a:r>
              <a:rPr lang="en-US" dirty="0"/>
              <a:t>Authorization</a:t>
            </a:r>
          </a:p>
        </p:txBody>
      </p:sp>
    </p:spTree>
    <p:extLst>
      <p:ext uri="{BB962C8B-B14F-4D97-AF65-F5344CB8AC3E}">
        <p14:creationId xmlns:p14="http://schemas.microsoft.com/office/powerpoint/2010/main" val="213221842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6000" dirty="0"/>
              <a:t>Answer</a:t>
            </a:r>
          </a:p>
        </p:txBody>
      </p:sp>
      <p:sp>
        <p:nvSpPr>
          <p:cNvPr id="5" name="Content Placeholder 2"/>
          <p:cNvSpPr>
            <a:spLocks noGrp="1"/>
          </p:cNvSpPr>
          <p:nvPr>
            <p:ph sz="half" idx="10"/>
          </p:nvPr>
        </p:nvSpPr>
        <p:spPr>
          <a:xfrm>
            <a:off x="1158240" y="1812126"/>
            <a:ext cx="10068560" cy="4080674"/>
          </a:xfrm>
          <a:prstGeom prst="rect">
            <a:avLst/>
          </a:prstGeom>
        </p:spPr>
        <p:txBody>
          <a:bodyPr/>
          <a:lstStyle/>
          <a:p>
            <a:pPr marL="0" indent="0">
              <a:buNone/>
            </a:pPr>
            <a:r>
              <a:rPr lang="en-US" dirty="0"/>
              <a:t>The correct answer is D. </a:t>
            </a:r>
          </a:p>
          <a:p>
            <a:pPr marL="0" indent="0">
              <a:buNone/>
            </a:pPr>
            <a:endParaRPr lang="en-US" dirty="0"/>
          </a:p>
          <a:p>
            <a:pPr marL="0" indent="0">
              <a:buNone/>
            </a:pPr>
            <a:r>
              <a:rPr lang="en-US" dirty="0"/>
              <a:t>The five services that cryptography can provide are confidentiality, integrity, authenticity, non-repudiation, and access control.  Authorization, therefore, is not a service that cryptography </a:t>
            </a:r>
            <a:br>
              <a:rPr lang="en-US" dirty="0"/>
            </a:br>
            <a:r>
              <a:rPr lang="en-US" dirty="0"/>
              <a:t>can achieve.</a:t>
            </a:r>
          </a:p>
        </p:txBody>
      </p:sp>
    </p:spTree>
    <p:extLst>
      <p:ext uri="{BB962C8B-B14F-4D97-AF65-F5344CB8AC3E}">
        <p14:creationId xmlns:p14="http://schemas.microsoft.com/office/powerpoint/2010/main" val="265153120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95201" y="559553"/>
            <a:ext cx="10150132" cy="1143000"/>
          </a:xfrm>
        </p:spPr>
        <p:txBody>
          <a:bodyPr>
            <a:normAutofit/>
          </a:bodyPr>
          <a:lstStyle/>
          <a:p>
            <a:r>
              <a:rPr lang="en-US" dirty="0"/>
              <a:t>Domain Review Questions</a:t>
            </a:r>
            <a:endParaRPr lang="en-US" sz="6000" dirty="0"/>
          </a:p>
        </p:txBody>
      </p:sp>
      <p:sp>
        <p:nvSpPr>
          <p:cNvPr id="6" name="Content Placeholder 2"/>
          <p:cNvSpPr>
            <a:spLocks noGrp="1"/>
          </p:cNvSpPr>
          <p:nvPr>
            <p:ph sz="half" idx="10"/>
          </p:nvPr>
        </p:nvSpPr>
        <p:spPr>
          <a:xfrm>
            <a:off x="1158239" y="1812126"/>
            <a:ext cx="10356427" cy="4042574"/>
          </a:xfrm>
          <a:prstGeom prst="rect">
            <a:avLst/>
          </a:prstGeom>
        </p:spPr>
        <p:txBody>
          <a:bodyPr/>
          <a:lstStyle/>
          <a:p>
            <a:pPr marL="457200" indent="-457200">
              <a:spcAft>
                <a:spcPts val="1600"/>
              </a:spcAft>
              <a:buClrTx/>
              <a:buSzPct val="100000"/>
              <a:buFont typeface="+mj-lt"/>
              <a:buAutoNum type="arabicPeriod" startAt="9"/>
            </a:pPr>
            <a:r>
              <a:rPr lang="en-US" dirty="0"/>
              <a:t>Another name for symmetric key cryptography is?</a:t>
            </a:r>
          </a:p>
          <a:p>
            <a:pPr marL="623888" indent="-623888">
              <a:buClrTx/>
              <a:buSzPct val="100000"/>
              <a:buFont typeface="+mj-lt"/>
              <a:buAutoNum type="alphaUcPeriod"/>
            </a:pPr>
            <a:r>
              <a:rPr lang="en-US" dirty="0"/>
              <a:t>Shared</a:t>
            </a:r>
          </a:p>
          <a:p>
            <a:pPr marL="623888" indent="-623888">
              <a:buClrTx/>
              <a:buSzPct val="100000"/>
              <a:buFont typeface="+mj-lt"/>
              <a:buAutoNum type="alphaUcPeriod"/>
            </a:pPr>
            <a:r>
              <a:rPr lang="en-US" dirty="0"/>
              <a:t>Public</a:t>
            </a:r>
          </a:p>
          <a:p>
            <a:pPr marL="623888" indent="-623888">
              <a:buClrTx/>
              <a:buSzPct val="100000"/>
              <a:buFont typeface="+mj-lt"/>
              <a:buAutoNum type="alphaUcPeriod"/>
            </a:pPr>
            <a:r>
              <a:rPr lang="en-US" dirty="0"/>
              <a:t>Key clustering</a:t>
            </a:r>
          </a:p>
          <a:p>
            <a:pPr marL="623888" indent="-623888">
              <a:buClrTx/>
              <a:buSzPct val="100000"/>
              <a:buFont typeface="+mj-lt"/>
              <a:buAutoNum type="alphaUcPeriod"/>
            </a:pPr>
            <a:r>
              <a:rPr lang="en-US" dirty="0"/>
              <a:t>Elliptic curve</a:t>
            </a:r>
          </a:p>
        </p:txBody>
      </p:sp>
    </p:spTree>
    <p:extLst>
      <p:ext uri="{BB962C8B-B14F-4D97-AF65-F5344CB8AC3E}">
        <p14:creationId xmlns:p14="http://schemas.microsoft.com/office/powerpoint/2010/main" val="252384119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6000" dirty="0"/>
              <a:t>Answer</a:t>
            </a:r>
          </a:p>
        </p:txBody>
      </p:sp>
      <p:sp>
        <p:nvSpPr>
          <p:cNvPr id="5" name="Content Placeholder 2"/>
          <p:cNvSpPr>
            <a:spLocks noGrp="1"/>
          </p:cNvSpPr>
          <p:nvPr>
            <p:ph sz="half" idx="10"/>
          </p:nvPr>
        </p:nvSpPr>
        <p:spPr>
          <a:xfrm>
            <a:off x="1158240" y="1812126"/>
            <a:ext cx="9554584" cy="4080674"/>
          </a:xfrm>
          <a:prstGeom prst="rect">
            <a:avLst/>
          </a:prstGeom>
        </p:spPr>
        <p:txBody>
          <a:bodyPr/>
          <a:lstStyle/>
          <a:p>
            <a:pPr marL="0" indent="0">
              <a:buNone/>
            </a:pPr>
            <a:r>
              <a:rPr lang="en-US" dirty="0"/>
              <a:t>The correct answer is A. </a:t>
            </a:r>
          </a:p>
          <a:p>
            <a:pPr marL="0" indent="0">
              <a:buNone/>
            </a:pPr>
            <a:endParaRPr lang="en-US" dirty="0"/>
          </a:p>
          <a:p>
            <a:pPr marL="0" indent="0">
              <a:buNone/>
            </a:pPr>
            <a:r>
              <a:rPr lang="en-US" dirty="0"/>
              <a:t>Symmetric, which means “the same,” implies that a shared key is required by the sender and the receiver in order to be able to encrypt and decrypt a message or data.</a:t>
            </a:r>
          </a:p>
          <a:p>
            <a:pPr marL="0" indent="0">
              <a:buNone/>
            </a:pPr>
            <a:endParaRPr lang="en-US" dirty="0"/>
          </a:p>
        </p:txBody>
      </p:sp>
    </p:spTree>
    <p:extLst>
      <p:ext uri="{BB962C8B-B14F-4D97-AF65-F5344CB8AC3E}">
        <p14:creationId xmlns:p14="http://schemas.microsoft.com/office/powerpoint/2010/main" val="38244082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95201" y="559553"/>
            <a:ext cx="10282390" cy="1143000"/>
          </a:xfrm>
        </p:spPr>
        <p:txBody>
          <a:bodyPr>
            <a:normAutofit/>
          </a:bodyPr>
          <a:lstStyle/>
          <a:p>
            <a:r>
              <a:rPr lang="en-US" dirty="0"/>
              <a:t>Domain Review Questions</a:t>
            </a:r>
            <a:endParaRPr lang="en-US" sz="6000" dirty="0"/>
          </a:p>
        </p:txBody>
      </p:sp>
      <p:sp>
        <p:nvSpPr>
          <p:cNvPr id="6" name="Content Placeholder 2"/>
          <p:cNvSpPr>
            <a:spLocks noGrp="1"/>
          </p:cNvSpPr>
          <p:nvPr>
            <p:ph sz="half" idx="10"/>
          </p:nvPr>
        </p:nvSpPr>
        <p:spPr>
          <a:xfrm>
            <a:off x="1158240" y="1812126"/>
            <a:ext cx="10038080" cy="4042574"/>
          </a:xfrm>
          <a:prstGeom prst="rect">
            <a:avLst/>
          </a:prstGeom>
        </p:spPr>
        <p:txBody>
          <a:bodyPr/>
          <a:lstStyle/>
          <a:p>
            <a:pPr marL="623888" indent="-623888">
              <a:spcAft>
                <a:spcPts val="1600"/>
              </a:spcAft>
              <a:buClrTx/>
              <a:buSzPct val="100000"/>
              <a:buFont typeface="+mj-lt"/>
              <a:buAutoNum type="arabicPeriod" startAt="10"/>
            </a:pPr>
            <a:r>
              <a:rPr lang="en-US" dirty="0"/>
              <a:t>How many keys would need to be managed for an asymmetric key system such as RSA with 500 users (N)?</a:t>
            </a:r>
          </a:p>
          <a:p>
            <a:pPr marL="623888" indent="-623888">
              <a:buClrTx/>
              <a:buSzPct val="100000"/>
              <a:buFont typeface="+mj-lt"/>
              <a:buAutoNum type="alphaUcPeriod"/>
            </a:pPr>
            <a:r>
              <a:rPr lang="en-US" dirty="0"/>
              <a:t>Nx2</a:t>
            </a:r>
          </a:p>
          <a:p>
            <a:pPr marL="623888" indent="-623888">
              <a:buClrTx/>
              <a:buSzPct val="100000"/>
              <a:buFont typeface="+mj-lt"/>
              <a:buAutoNum type="alphaUcPeriod"/>
            </a:pPr>
            <a:r>
              <a:rPr lang="en-US" dirty="0"/>
              <a:t>N (N-1)/2</a:t>
            </a:r>
          </a:p>
          <a:p>
            <a:pPr marL="623888" indent="-623888">
              <a:buClrTx/>
              <a:buSzPct val="100000"/>
              <a:buFont typeface="+mj-lt"/>
              <a:buAutoNum type="alphaUcPeriod"/>
            </a:pPr>
            <a:r>
              <a:rPr lang="en-US" dirty="0"/>
              <a:t>2 to the power of N</a:t>
            </a:r>
          </a:p>
          <a:p>
            <a:pPr marL="623888" indent="-623888">
              <a:buClrTx/>
              <a:buSzPct val="100000"/>
              <a:buFont typeface="+mj-lt"/>
              <a:buAutoNum type="alphaUcPeriod"/>
            </a:pPr>
            <a:r>
              <a:rPr lang="en-US" dirty="0"/>
              <a:t>N to the power of 2</a:t>
            </a:r>
          </a:p>
        </p:txBody>
      </p:sp>
    </p:spTree>
    <p:extLst>
      <p:ext uri="{BB962C8B-B14F-4D97-AF65-F5344CB8AC3E}">
        <p14:creationId xmlns:p14="http://schemas.microsoft.com/office/powerpoint/2010/main" val="256305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Graham–Denning (Confidentiality/Integrity)</a:t>
            </a:r>
            <a:endParaRPr lang="en-US" sz="6000" dirty="0"/>
          </a:p>
        </p:txBody>
      </p:sp>
      <p:sp>
        <p:nvSpPr>
          <p:cNvPr id="6" name="Content Placeholder 5"/>
          <p:cNvSpPr>
            <a:spLocks noGrp="1"/>
          </p:cNvSpPr>
          <p:nvPr>
            <p:ph sz="half" idx="10"/>
          </p:nvPr>
        </p:nvSpPr>
        <p:spPr>
          <a:xfrm>
            <a:off x="1158239" y="1812126"/>
            <a:ext cx="10304789" cy="4042574"/>
          </a:xfrm>
          <a:prstGeom prst="rect">
            <a:avLst/>
          </a:prstGeom>
        </p:spPr>
        <p:txBody>
          <a:bodyPr/>
          <a:lstStyle/>
          <a:p>
            <a:pPr lvl="0">
              <a:buFont typeface="Open Sans Semibold" panose="020B0706030804020204" pitchFamily="34" charset="0"/>
              <a:buChar char="•"/>
            </a:pPr>
            <a:r>
              <a:rPr lang="en-US" dirty="0"/>
              <a:t>Set of rules for creation, assignment of access rights, and deletion of objects and subjects</a:t>
            </a:r>
          </a:p>
          <a:p>
            <a:pPr lvl="0">
              <a:buFont typeface="Open Sans Semibold" panose="020B0706030804020204" pitchFamily="34" charset="0"/>
              <a:buChar char="•"/>
            </a:pPr>
            <a:r>
              <a:rPr lang="en-US" dirty="0"/>
              <a:t>Eight rules (create/delete object/subject, assign: read, grant, delete, and transfer access rights)</a:t>
            </a:r>
          </a:p>
          <a:p>
            <a:pPr lvl="0">
              <a:buFont typeface="Open Sans Semibold" panose="020B0706030804020204" pitchFamily="34" charset="0"/>
              <a:buChar char="•"/>
            </a:pPr>
            <a:r>
              <a:rPr lang="en-US" dirty="0"/>
              <a:t>Often used in distributed systems</a:t>
            </a:r>
          </a:p>
        </p:txBody>
      </p:sp>
    </p:spTree>
    <p:extLst>
      <p:ext uri="{BB962C8B-B14F-4D97-AF65-F5344CB8AC3E}">
        <p14:creationId xmlns:p14="http://schemas.microsoft.com/office/powerpoint/2010/main" val="272820557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6000" dirty="0"/>
              <a:t>Answer</a:t>
            </a:r>
          </a:p>
        </p:txBody>
      </p:sp>
      <p:sp>
        <p:nvSpPr>
          <p:cNvPr id="5" name="Content Placeholder 2"/>
          <p:cNvSpPr>
            <a:spLocks noGrp="1"/>
          </p:cNvSpPr>
          <p:nvPr>
            <p:ph sz="half" idx="10"/>
          </p:nvPr>
        </p:nvSpPr>
        <p:spPr>
          <a:xfrm>
            <a:off x="1158240" y="1812126"/>
            <a:ext cx="10038080" cy="4080674"/>
          </a:xfrm>
          <a:prstGeom prst="rect">
            <a:avLst/>
          </a:prstGeom>
        </p:spPr>
        <p:txBody>
          <a:bodyPr/>
          <a:lstStyle/>
          <a:p>
            <a:pPr marL="0" indent="0">
              <a:buNone/>
            </a:pPr>
            <a:r>
              <a:rPr lang="en-US" dirty="0"/>
              <a:t>The correct answer is A. </a:t>
            </a:r>
          </a:p>
          <a:p>
            <a:pPr marL="0" indent="0">
              <a:buNone/>
            </a:pPr>
            <a:endParaRPr lang="en-US" dirty="0"/>
          </a:p>
          <a:p>
            <a:pPr marL="0" indent="0">
              <a:buNone/>
            </a:pPr>
            <a:r>
              <a:rPr lang="en-US" dirty="0"/>
              <a:t>Asymmetric key cryptography algorithms require users to have their private and public key pairs, two keys each. For 500 users, each having a key pair, the answer is 1,000, or Nx2.</a:t>
            </a:r>
          </a:p>
        </p:txBody>
      </p:sp>
    </p:spTree>
    <p:extLst>
      <p:ext uri="{BB962C8B-B14F-4D97-AF65-F5344CB8AC3E}">
        <p14:creationId xmlns:p14="http://schemas.microsoft.com/office/powerpoint/2010/main" val="2262981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normAutofit/>
          </a:bodyPr>
          <a:lstStyle/>
          <a:p>
            <a:pPr lvl="0"/>
            <a:r>
              <a:rPr lang="en-US" sz="6000" dirty="0"/>
              <a:t>Course Agenda </a:t>
            </a:r>
            <a:r>
              <a:rPr lang="en-US" dirty="0"/>
              <a:t>(continued)</a:t>
            </a:r>
            <a:endParaRPr lang="en-US" sz="6000" dirty="0"/>
          </a:p>
        </p:txBody>
      </p:sp>
      <p:graphicFrame>
        <p:nvGraphicFramePr>
          <p:cNvPr id="10" name="Content Placeholder 1"/>
          <p:cNvGraphicFramePr>
            <a:graphicFrameLocks noGrp="1"/>
          </p:cNvGraphicFramePr>
          <p:nvPr>
            <p:ph sz="half" idx="10"/>
            <p:extLst>
              <p:ext uri="{D42A27DB-BD31-4B8C-83A1-F6EECF244321}">
                <p14:modId xmlns:p14="http://schemas.microsoft.com/office/powerpoint/2010/main" val="3479545903"/>
              </p:ext>
            </p:extLst>
          </p:nvPr>
        </p:nvGraphicFramePr>
        <p:xfrm>
          <a:off x="1158875" y="1811338"/>
          <a:ext cx="10037763" cy="49360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75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2B7A0789-F780-5D41-82E2-6001E6082878}"/>
                                            </p:graphicEl>
                                          </p:spTgt>
                                        </p:tgtEl>
                                        <p:attrNameLst>
                                          <p:attrName>style.visibility</p:attrName>
                                        </p:attrNameLst>
                                      </p:cBhvr>
                                      <p:to>
                                        <p:strVal val="visible"/>
                                      </p:to>
                                    </p:set>
                                    <p:animEffect transition="in" filter="fade">
                                      <p:cBhvr>
                                        <p:cTn id="7" dur="500"/>
                                        <p:tgtEl>
                                          <p:spTgt spid="10">
                                            <p:graphicEl>
                                              <a:dgm id="{2B7A0789-F780-5D41-82E2-6001E608287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1858FC74-4C3B-8C4E-AD18-F4DDE5356352}"/>
                                            </p:graphicEl>
                                          </p:spTgt>
                                        </p:tgtEl>
                                        <p:attrNameLst>
                                          <p:attrName>style.visibility</p:attrName>
                                        </p:attrNameLst>
                                      </p:cBhvr>
                                      <p:to>
                                        <p:strVal val="visible"/>
                                      </p:to>
                                    </p:set>
                                    <p:animEffect transition="in" filter="fade">
                                      <p:cBhvr>
                                        <p:cTn id="10" dur="500"/>
                                        <p:tgtEl>
                                          <p:spTgt spid="10">
                                            <p:graphicEl>
                                              <a:dgm id="{1858FC74-4C3B-8C4E-AD18-F4DDE535635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81B6FAE2-23E4-4546-AD04-5A1B7DB6ED86}"/>
                                            </p:graphicEl>
                                          </p:spTgt>
                                        </p:tgtEl>
                                        <p:attrNameLst>
                                          <p:attrName>style.visibility</p:attrName>
                                        </p:attrNameLst>
                                      </p:cBhvr>
                                      <p:to>
                                        <p:strVal val="visible"/>
                                      </p:to>
                                    </p:set>
                                    <p:animEffect transition="in" filter="fade">
                                      <p:cBhvr>
                                        <p:cTn id="15" dur="500"/>
                                        <p:tgtEl>
                                          <p:spTgt spid="10">
                                            <p:graphicEl>
                                              <a:dgm id="{81B6FAE2-23E4-4546-AD04-5A1B7DB6ED86}"/>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72098F93-2631-3946-8309-625790F0C226}"/>
                                            </p:graphicEl>
                                          </p:spTgt>
                                        </p:tgtEl>
                                        <p:attrNameLst>
                                          <p:attrName>style.visibility</p:attrName>
                                        </p:attrNameLst>
                                      </p:cBhvr>
                                      <p:to>
                                        <p:strVal val="visible"/>
                                      </p:to>
                                    </p:set>
                                    <p:animEffect transition="in" filter="fade">
                                      <p:cBhvr>
                                        <p:cTn id="18" dur="500"/>
                                        <p:tgtEl>
                                          <p:spTgt spid="10">
                                            <p:graphicEl>
                                              <a:dgm id="{72098F93-2631-3946-8309-625790F0C226}"/>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graphicEl>
                                              <a:dgm id="{9CC527D9-3328-1844-BDFB-663FBB123147}"/>
                                            </p:graphicEl>
                                          </p:spTgt>
                                        </p:tgtEl>
                                        <p:attrNameLst>
                                          <p:attrName>style.visibility</p:attrName>
                                        </p:attrNameLst>
                                      </p:cBhvr>
                                      <p:to>
                                        <p:strVal val="visible"/>
                                      </p:to>
                                    </p:set>
                                    <p:animEffect transition="in" filter="fade">
                                      <p:cBhvr>
                                        <p:cTn id="23" dur="500"/>
                                        <p:tgtEl>
                                          <p:spTgt spid="10">
                                            <p:graphicEl>
                                              <a:dgm id="{9CC527D9-3328-1844-BDFB-663FBB123147}"/>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graphicEl>
                                              <a:dgm id="{4C74A29A-2FB0-A14A-AD53-59D5FC2432F2}"/>
                                            </p:graphicEl>
                                          </p:spTgt>
                                        </p:tgtEl>
                                        <p:attrNameLst>
                                          <p:attrName>style.visibility</p:attrName>
                                        </p:attrNameLst>
                                      </p:cBhvr>
                                      <p:to>
                                        <p:strVal val="visible"/>
                                      </p:to>
                                    </p:set>
                                    <p:animEffect transition="in" filter="fade">
                                      <p:cBhvr>
                                        <p:cTn id="26" dur="500"/>
                                        <p:tgtEl>
                                          <p:spTgt spid="10">
                                            <p:graphicEl>
                                              <a:dgm id="{4C74A29A-2FB0-A14A-AD53-59D5FC2432F2}"/>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graphicEl>
                                              <a:dgm id="{0A3154CB-248A-C741-AF88-27F9F85BF046}"/>
                                            </p:graphicEl>
                                          </p:spTgt>
                                        </p:tgtEl>
                                        <p:attrNameLst>
                                          <p:attrName>style.visibility</p:attrName>
                                        </p:attrNameLst>
                                      </p:cBhvr>
                                      <p:to>
                                        <p:strVal val="visible"/>
                                      </p:to>
                                    </p:set>
                                    <p:animEffect transition="in" filter="fade">
                                      <p:cBhvr>
                                        <p:cTn id="31" dur="500"/>
                                        <p:tgtEl>
                                          <p:spTgt spid="10">
                                            <p:graphicEl>
                                              <a:dgm id="{0A3154CB-248A-C741-AF88-27F9F85BF04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graphicEl>
                                              <a:dgm id="{3F1BEDE9-6224-334F-8391-0198328B3E1D}"/>
                                            </p:graphicEl>
                                          </p:spTgt>
                                        </p:tgtEl>
                                        <p:attrNameLst>
                                          <p:attrName>style.visibility</p:attrName>
                                        </p:attrNameLst>
                                      </p:cBhvr>
                                      <p:to>
                                        <p:strVal val="visible"/>
                                      </p:to>
                                    </p:set>
                                    <p:animEffect transition="in" filter="fade">
                                      <p:cBhvr>
                                        <p:cTn id="34" dur="500"/>
                                        <p:tgtEl>
                                          <p:spTgt spid="10">
                                            <p:graphicEl>
                                              <a:dgm id="{3F1BEDE9-6224-334F-8391-0198328B3E1D}"/>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graphicEl>
                                              <a:dgm id="{B1F0A441-036A-4D48-A20D-78DDE49BA465}"/>
                                            </p:graphicEl>
                                          </p:spTgt>
                                        </p:tgtEl>
                                        <p:attrNameLst>
                                          <p:attrName>style.visibility</p:attrName>
                                        </p:attrNameLst>
                                      </p:cBhvr>
                                      <p:to>
                                        <p:strVal val="visible"/>
                                      </p:to>
                                    </p:set>
                                    <p:animEffect transition="in" filter="fade">
                                      <p:cBhvr>
                                        <p:cTn id="39" dur="500"/>
                                        <p:tgtEl>
                                          <p:spTgt spid="10">
                                            <p:graphicEl>
                                              <a:dgm id="{B1F0A441-036A-4D48-A20D-78DDE49BA465}"/>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graphicEl>
                                              <a:dgm id="{9056C052-B14B-C94D-8A57-3371D85E6F5D}"/>
                                            </p:graphicEl>
                                          </p:spTgt>
                                        </p:tgtEl>
                                        <p:attrNameLst>
                                          <p:attrName>style.visibility</p:attrName>
                                        </p:attrNameLst>
                                      </p:cBhvr>
                                      <p:to>
                                        <p:strVal val="visible"/>
                                      </p:to>
                                    </p:set>
                                    <p:animEffect transition="in" filter="fade">
                                      <p:cBhvr>
                                        <p:cTn id="42" dur="500"/>
                                        <p:tgtEl>
                                          <p:spTgt spid="10">
                                            <p:graphicEl>
                                              <a:dgm id="{9056C052-B14B-C94D-8A57-3371D85E6F5D}"/>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graphicEl>
                                              <a:dgm id="{72A14F80-AACE-B84B-A9E8-95CC5EE1AD32}"/>
                                            </p:graphicEl>
                                          </p:spTgt>
                                        </p:tgtEl>
                                        <p:attrNameLst>
                                          <p:attrName>style.visibility</p:attrName>
                                        </p:attrNameLst>
                                      </p:cBhvr>
                                      <p:to>
                                        <p:strVal val="visible"/>
                                      </p:to>
                                    </p:set>
                                    <p:animEffect transition="in" filter="fade">
                                      <p:cBhvr>
                                        <p:cTn id="47" dur="500"/>
                                        <p:tgtEl>
                                          <p:spTgt spid="10">
                                            <p:graphicEl>
                                              <a:dgm id="{72A14F80-AACE-B84B-A9E8-95CC5EE1AD32}"/>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graphicEl>
                                              <a:dgm id="{C63EBCB4-B97C-B547-BA70-CC52993AAE0C}"/>
                                            </p:graphicEl>
                                          </p:spTgt>
                                        </p:tgtEl>
                                        <p:attrNameLst>
                                          <p:attrName>style.visibility</p:attrName>
                                        </p:attrNameLst>
                                      </p:cBhvr>
                                      <p:to>
                                        <p:strVal val="visible"/>
                                      </p:to>
                                    </p:set>
                                    <p:animEffect transition="in" filter="fade">
                                      <p:cBhvr>
                                        <p:cTn id="50" dur="500"/>
                                        <p:tgtEl>
                                          <p:spTgt spid="10">
                                            <p:graphicEl>
                                              <a:dgm id="{C63EBCB4-B97C-B547-BA70-CC52993AAE0C}"/>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0">
                                            <p:graphicEl>
                                              <a:dgm id="{67F43422-46B8-B241-9E20-1B7A41ECFDE0}"/>
                                            </p:graphicEl>
                                          </p:spTgt>
                                        </p:tgtEl>
                                        <p:attrNameLst>
                                          <p:attrName>style.visibility</p:attrName>
                                        </p:attrNameLst>
                                      </p:cBhvr>
                                      <p:to>
                                        <p:strVal val="visible"/>
                                      </p:to>
                                    </p:set>
                                    <p:animEffect transition="in" filter="fade">
                                      <p:cBhvr>
                                        <p:cTn id="55" dur="500"/>
                                        <p:tgtEl>
                                          <p:spTgt spid="10">
                                            <p:graphicEl>
                                              <a:dgm id="{67F43422-46B8-B241-9E20-1B7A41ECFDE0}"/>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graphicEl>
                                              <a:dgm id="{7944D0A9-F488-3C42-8A35-97875AB9BCA2}"/>
                                            </p:graphicEl>
                                          </p:spTgt>
                                        </p:tgtEl>
                                        <p:attrNameLst>
                                          <p:attrName>style.visibility</p:attrName>
                                        </p:attrNameLst>
                                      </p:cBhvr>
                                      <p:to>
                                        <p:strVal val="visible"/>
                                      </p:to>
                                    </p:set>
                                    <p:animEffect transition="in" filter="fade">
                                      <p:cBhvr>
                                        <p:cTn id="58" dur="500"/>
                                        <p:tgtEl>
                                          <p:spTgt spid="10">
                                            <p:graphicEl>
                                              <a:dgm id="{7944D0A9-F488-3C42-8A35-97875AB9BCA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Harrison, </a:t>
            </a:r>
            <a:r>
              <a:rPr lang="en-US" dirty="0" err="1"/>
              <a:t>Ruzzo</a:t>
            </a:r>
            <a:r>
              <a:rPr lang="en-US" dirty="0"/>
              <a:t>, Ullman (HRU) (Integrity)</a:t>
            </a:r>
            <a:endParaRPr lang="en-US" sz="6000" dirty="0"/>
          </a:p>
        </p:txBody>
      </p:sp>
      <p:sp>
        <p:nvSpPr>
          <p:cNvPr id="6" name="Content Placeholder 5"/>
          <p:cNvSpPr>
            <a:spLocks noGrp="1"/>
          </p:cNvSpPr>
          <p:nvPr>
            <p:ph sz="half" idx="10"/>
          </p:nvPr>
        </p:nvSpPr>
        <p:spPr>
          <a:xfrm>
            <a:off x="1158239" y="1812126"/>
            <a:ext cx="10471889" cy="4042574"/>
          </a:xfrm>
          <a:prstGeom prst="rect">
            <a:avLst/>
          </a:prstGeom>
        </p:spPr>
        <p:txBody>
          <a:bodyPr/>
          <a:lstStyle/>
          <a:p>
            <a:pPr lvl="0">
              <a:buFont typeface="Open Sans Semibold" panose="020B0706030804020204" pitchFamily="34" charset="0"/>
              <a:buChar char="•"/>
            </a:pPr>
            <a:r>
              <a:rPr lang="en-US" dirty="0"/>
              <a:t>Primarily for protection of access right integrity</a:t>
            </a:r>
          </a:p>
          <a:p>
            <a:pPr marL="717550" lvl="1" indent="-358775"/>
            <a:r>
              <a:rPr lang="en-US" dirty="0"/>
              <a:t>Confidentiality is protected by access rights, so HRU does provide secondary confidentiality protection</a:t>
            </a:r>
          </a:p>
          <a:p>
            <a:pPr lvl="0">
              <a:buFont typeface="Open Sans Semibold" panose="020B0706030804020204" pitchFamily="34" charset="0"/>
              <a:buChar char="•"/>
            </a:pPr>
            <a:r>
              <a:rPr lang="en-US" dirty="0"/>
              <a:t>Extends Graham–Denning model</a:t>
            </a:r>
          </a:p>
          <a:p>
            <a:pPr lvl="0">
              <a:buFont typeface="Open Sans Semibold" panose="020B0706030804020204" pitchFamily="34" charset="0"/>
              <a:buChar char="•"/>
            </a:pPr>
            <a:r>
              <a:rPr lang="en-US" dirty="0"/>
              <a:t>Defines a set of primitive allowable operations involving subjects and objects</a:t>
            </a:r>
          </a:p>
        </p:txBody>
      </p:sp>
    </p:spTree>
    <p:extLst>
      <p:ext uri="{BB962C8B-B14F-4D97-AF65-F5344CB8AC3E}">
        <p14:creationId xmlns:p14="http://schemas.microsoft.com/office/powerpoint/2010/main" val="555754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Modern Implementation</a:t>
            </a:r>
            <a:endParaRPr lang="en-US" sz="6000" dirty="0"/>
          </a:p>
        </p:txBody>
      </p:sp>
      <p:sp>
        <p:nvSpPr>
          <p:cNvPr id="6" name="Content Placeholder 5"/>
          <p:cNvSpPr>
            <a:spLocks noGrp="1"/>
          </p:cNvSpPr>
          <p:nvPr>
            <p:ph sz="half" idx="10"/>
          </p:nvPr>
        </p:nvSpPr>
        <p:spPr>
          <a:xfrm>
            <a:off x="1158239" y="1812126"/>
            <a:ext cx="10471889" cy="4042574"/>
          </a:xfrm>
          <a:prstGeom prst="rect">
            <a:avLst/>
          </a:prstGeom>
        </p:spPr>
        <p:txBody>
          <a:bodyPr/>
          <a:lstStyle/>
          <a:p>
            <a:pPr lvl="0">
              <a:buFont typeface="Open Sans Semibold" panose="020B0706030804020204" pitchFamily="34" charset="0"/>
              <a:buChar char="•"/>
            </a:pPr>
            <a:r>
              <a:rPr lang="en-US" dirty="0"/>
              <a:t>Various components of security models are integrated into modern operating systems (OSs).</a:t>
            </a:r>
          </a:p>
          <a:p>
            <a:pPr lvl="0">
              <a:buFont typeface="Open Sans Semibold" panose="020B0706030804020204" pitchFamily="34" charset="0"/>
              <a:buChar char="•"/>
            </a:pPr>
            <a:r>
              <a:rPr lang="en-US" dirty="0"/>
              <a:t>The access control mechanisms discussed in Domain 5 implement key features of the security model in practical systems.</a:t>
            </a:r>
          </a:p>
          <a:p>
            <a:pPr lvl="0">
              <a:buFont typeface="Open Sans Semibold" panose="020B0706030804020204" pitchFamily="34" charset="0"/>
              <a:buChar char="•"/>
            </a:pPr>
            <a:r>
              <a:rPr lang="en-US" dirty="0"/>
              <a:t>Security models may not be implemented exactly in modern systems, but they provided the basis for most modern security implementation.</a:t>
            </a:r>
          </a:p>
        </p:txBody>
      </p:sp>
    </p:spTree>
    <p:extLst>
      <p:ext uri="{BB962C8B-B14F-4D97-AF65-F5344CB8AC3E}">
        <p14:creationId xmlns:p14="http://schemas.microsoft.com/office/powerpoint/2010/main" val="661706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220" y="3132209"/>
            <a:ext cx="11213847" cy="1362075"/>
          </a:xfrm>
        </p:spPr>
        <p:txBody>
          <a:bodyPr/>
          <a:lstStyle/>
          <a:p>
            <a:r>
              <a:rPr lang="en-US" spc="-50" dirty="0"/>
              <a:t>Select Controls Based upon System Security Requirements</a:t>
            </a:r>
            <a:endParaRPr lang="en-US" spc="-50" dirty="0">
              <a:solidFill>
                <a:srgbClr val="000000"/>
              </a:solidFill>
            </a:endParaRPr>
          </a:p>
        </p:txBody>
      </p:sp>
      <p:sp>
        <p:nvSpPr>
          <p:cNvPr id="3" name="Text Placeholder 2"/>
          <p:cNvSpPr>
            <a:spLocks noGrp="1"/>
          </p:cNvSpPr>
          <p:nvPr>
            <p:ph type="body" idx="1"/>
          </p:nvPr>
        </p:nvSpPr>
        <p:spPr>
          <a:xfrm>
            <a:off x="707650" y="1530350"/>
            <a:ext cx="8428039" cy="1500188"/>
          </a:xfrm>
        </p:spPr>
        <p:txBody>
          <a:bodyPr/>
          <a:lstStyle/>
          <a:p>
            <a:r>
              <a:rPr lang="en-US" sz="4600" dirty="0">
                <a:solidFill>
                  <a:srgbClr val="006F53"/>
                </a:solidFill>
              </a:rPr>
              <a:t>Module </a:t>
            </a:r>
            <a:r>
              <a:rPr lang="en-US" sz="4600" dirty="0"/>
              <a:t>3</a:t>
            </a:r>
            <a:endParaRPr lang="en-US" sz="4600" dirty="0">
              <a:solidFill>
                <a:srgbClr val="006F53"/>
              </a:solidFill>
            </a:endParaRPr>
          </a:p>
        </p:txBody>
      </p:sp>
    </p:spTree>
    <p:extLst>
      <p:ext uri="{BB962C8B-B14F-4D97-AF65-F5344CB8AC3E}">
        <p14:creationId xmlns:p14="http://schemas.microsoft.com/office/powerpoint/2010/main" val="975720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6000" dirty="0"/>
              <a:t>Module Objectives</a:t>
            </a:r>
          </a:p>
        </p:txBody>
      </p:sp>
      <p:sp>
        <p:nvSpPr>
          <p:cNvPr id="6" name="Content Placeholder 5"/>
          <p:cNvSpPr>
            <a:spLocks noGrp="1"/>
          </p:cNvSpPr>
          <p:nvPr>
            <p:ph sz="half" idx="10"/>
          </p:nvPr>
        </p:nvSpPr>
        <p:spPr>
          <a:xfrm>
            <a:off x="1158239" y="1812126"/>
            <a:ext cx="10755957" cy="4042574"/>
          </a:xfrm>
          <a:prstGeom prst="rect">
            <a:avLst/>
          </a:prstGeom>
        </p:spPr>
        <p:txBody>
          <a:bodyPr/>
          <a:lstStyle/>
          <a:p>
            <a:pPr marL="541338" indent="-541338">
              <a:buClrTx/>
              <a:buSzPct val="100000"/>
              <a:buFont typeface="+mj-lt"/>
              <a:buAutoNum type="arabicPeriod"/>
            </a:pPr>
            <a:r>
              <a:rPr lang="en-US" dirty="0"/>
              <a:t>Differentiate between security requirements and security controls.</a:t>
            </a:r>
          </a:p>
          <a:p>
            <a:pPr marL="541338" indent="-541338">
              <a:buClrTx/>
              <a:buSzPct val="100000"/>
              <a:buFont typeface="+mj-lt"/>
              <a:buAutoNum type="arabicPeriod"/>
            </a:pPr>
            <a:r>
              <a:rPr lang="en-US" dirty="0"/>
              <a:t>Identify types of controls.</a:t>
            </a:r>
          </a:p>
          <a:p>
            <a:pPr marL="541338" indent="-541338">
              <a:buClrTx/>
              <a:buSzPct val="100000"/>
              <a:buFont typeface="+mj-lt"/>
              <a:buAutoNum type="arabicPeriod"/>
            </a:pPr>
            <a:r>
              <a:rPr lang="en-US" dirty="0"/>
              <a:t>Identify common or inheritable controls.</a:t>
            </a:r>
          </a:p>
          <a:p>
            <a:pPr marL="541338" indent="-541338">
              <a:buClrTx/>
              <a:buSzPct val="100000"/>
              <a:buFont typeface="+mj-lt"/>
              <a:buAutoNum type="arabicPeriod"/>
            </a:pPr>
            <a:r>
              <a:rPr lang="en-US" dirty="0"/>
              <a:t>Select appropriate security controls.</a:t>
            </a:r>
          </a:p>
          <a:p>
            <a:pPr marL="541338" indent="-541338">
              <a:buClrTx/>
              <a:buSzPct val="100000"/>
              <a:buFont typeface="+mj-lt"/>
              <a:buAutoNum type="arabicPeriod"/>
            </a:pPr>
            <a:r>
              <a:rPr lang="en-US" dirty="0"/>
              <a:t>Identify major control frameworks.</a:t>
            </a:r>
          </a:p>
          <a:p>
            <a:pPr marL="541338" indent="-541338">
              <a:buClrTx/>
              <a:buSzPct val="100000"/>
              <a:buFont typeface="+mj-lt"/>
              <a:buAutoNum type="arabicPeriod"/>
            </a:pPr>
            <a:r>
              <a:rPr lang="en-US" dirty="0"/>
              <a:t>Tailor security controls.</a:t>
            </a:r>
          </a:p>
          <a:p>
            <a:pPr marL="541338" indent="-541338">
              <a:buClrTx/>
              <a:buSzPct val="100000"/>
              <a:buFont typeface="+mj-lt"/>
              <a:buAutoNum type="arabicPeriod"/>
            </a:pPr>
            <a:r>
              <a:rPr lang="en-US" dirty="0"/>
              <a:t>Identify security control evaluation criteria.</a:t>
            </a:r>
          </a:p>
        </p:txBody>
      </p:sp>
    </p:spTree>
    <p:extLst>
      <p:ext uri="{BB962C8B-B14F-4D97-AF65-F5344CB8AC3E}">
        <p14:creationId xmlns:p14="http://schemas.microsoft.com/office/powerpoint/2010/main" val="3771161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Security Controls</a:t>
            </a:r>
            <a:endParaRPr lang="en-US" sz="6000" dirty="0"/>
          </a:p>
        </p:txBody>
      </p:sp>
      <p:sp>
        <p:nvSpPr>
          <p:cNvPr id="2" name="Content Placeholder 1"/>
          <p:cNvSpPr>
            <a:spLocks noGrp="1"/>
          </p:cNvSpPr>
          <p:nvPr>
            <p:ph sz="half" idx="10"/>
          </p:nvPr>
        </p:nvSpPr>
        <p:spPr/>
        <p:txBody>
          <a:bodyPr/>
          <a:lstStyle/>
          <a:p>
            <a:r>
              <a:rPr lang="en-US" dirty="0"/>
              <a:t>Safeguards or countermeasures that mitigate risks to confidentiality, integrity, or availability in a system or operating environment. </a:t>
            </a:r>
          </a:p>
          <a:p>
            <a:r>
              <a:rPr lang="en-US" dirty="0"/>
              <a:t>Controls may impact or modify the behavior of people, process, or technology.</a:t>
            </a:r>
          </a:p>
          <a:p>
            <a:endParaRPr lang="en-US" dirty="0"/>
          </a:p>
        </p:txBody>
      </p:sp>
    </p:spTree>
    <p:extLst>
      <p:ext uri="{BB962C8B-B14F-4D97-AF65-F5344CB8AC3E}">
        <p14:creationId xmlns:p14="http://schemas.microsoft.com/office/powerpoint/2010/main" val="4197621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Types of Controls</a:t>
            </a:r>
            <a:endParaRPr lang="en-US" sz="6000" dirty="0"/>
          </a:p>
        </p:txBody>
      </p:sp>
      <p:sp>
        <p:nvSpPr>
          <p:cNvPr id="6" name="Content Placeholder 5"/>
          <p:cNvSpPr>
            <a:spLocks noGrp="1"/>
          </p:cNvSpPr>
          <p:nvPr>
            <p:ph sz="half" idx="10"/>
          </p:nvPr>
        </p:nvSpPr>
        <p:spPr>
          <a:xfrm>
            <a:off x="1158240" y="1812126"/>
            <a:ext cx="5174827" cy="4042574"/>
          </a:xfrm>
          <a:prstGeom prst="rect">
            <a:avLst/>
          </a:prstGeom>
        </p:spPr>
        <p:txBody>
          <a:bodyPr/>
          <a:lstStyle/>
          <a:p>
            <a:pPr marL="0" lvl="0" indent="0">
              <a:buNone/>
            </a:pPr>
            <a:r>
              <a:rPr lang="en-US" b="1" dirty="0"/>
              <a:t>Control Action Types:</a:t>
            </a:r>
          </a:p>
          <a:p>
            <a:pPr lvl="0">
              <a:buFont typeface="Open Sans Semibold" panose="020B0706030804020204" pitchFamily="34" charset="0"/>
              <a:buChar char="•"/>
            </a:pPr>
            <a:r>
              <a:rPr lang="en-US" dirty="0"/>
              <a:t>Preventive controls:</a:t>
            </a:r>
          </a:p>
          <a:p>
            <a:pPr marL="717550" lvl="1" indent="-358775"/>
            <a:r>
              <a:rPr lang="en-US" dirty="0"/>
              <a:t>Reduce likelihood or impact of </a:t>
            </a:r>
            <a:br>
              <a:rPr lang="en-US" dirty="0"/>
            </a:br>
            <a:r>
              <a:rPr lang="en-US" dirty="0"/>
              <a:t>an undesirable event occurring</a:t>
            </a:r>
          </a:p>
          <a:p>
            <a:pPr lvl="0">
              <a:buFont typeface="Open Sans Semibold" panose="020B0706030804020204" pitchFamily="34" charset="0"/>
              <a:buChar char="•"/>
            </a:pPr>
            <a:r>
              <a:rPr lang="en-US" dirty="0"/>
              <a:t>Detective controls:</a:t>
            </a:r>
          </a:p>
          <a:p>
            <a:pPr marL="717550" lvl="1" indent="-358775"/>
            <a:r>
              <a:rPr lang="en-US" dirty="0"/>
              <a:t>Identify an undesirable event </a:t>
            </a:r>
            <a:br>
              <a:rPr lang="en-US" dirty="0"/>
            </a:br>
            <a:r>
              <a:rPr lang="en-US" dirty="0"/>
              <a:t>or collect information about it</a:t>
            </a:r>
          </a:p>
          <a:p>
            <a:pPr lvl="0">
              <a:buFont typeface="Open Sans Semibold" panose="020B0706030804020204" pitchFamily="34" charset="0"/>
              <a:buChar char="•"/>
            </a:pPr>
            <a:r>
              <a:rPr lang="en-US" dirty="0"/>
              <a:t>Corrective controls:</a:t>
            </a:r>
          </a:p>
          <a:p>
            <a:pPr marL="717550" lvl="1" indent="-358775"/>
            <a:r>
              <a:rPr lang="en-US" dirty="0"/>
              <a:t>Reduce or eliminate the impact of an undesirable event that has occurred </a:t>
            </a:r>
          </a:p>
        </p:txBody>
      </p:sp>
      <p:sp>
        <p:nvSpPr>
          <p:cNvPr id="4" name="Content Placeholder 5"/>
          <p:cNvSpPr txBox="1">
            <a:spLocks/>
          </p:cNvSpPr>
          <p:nvPr/>
        </p:nvSpPr>
        <p:spPr>
          <a:xfrm>
            <a:off x="7393063" y="1812126"/>
            <a:ext cx="4303906" cy="4042574"/>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b="1" dirty="0"/>
              <a:t>Means of Application:</a:t>
            </a:r>
          </a:p>
          <a:p>
            <a:pPr>
              <a:buFont typeface="Open Sans Semibold" panose="020B0706030804020204" pitchFamily="34" charset="0"/>
              <a:buChar char="•"/>
            </a:pPr>
            <a:r>
              <a:rPr lang="en-US" dirty="0"/>
              <a:t>Management:</a:t>
            </a:r>
          </a:p>
          <a:p>
            <a:pPr marL="717550" lvl="1" indent="-358775"/>
            <a:r>
              <a:rPr lang="en-US" dirty="0"/>
              <a:t>Policy- or human-driven controls</a:t>
            </a:r>
          </a:p>
          <a:p>
            <a:pPr>
              <a:buFont typeface="Open Sans Semibold" panose="020B0706030804020204" pitchFamily="34" charset="0"/>
              <a:buChar char="•"/>
            </a:pPr>
            <a:r>
              <a:rPr lang="en-US" dirty="0"/>
              <a:t>Operational:</a:t>
            </a:r>
          </a:p>
          <a:p>
            <a:pPr marL="717550" lvl="1" indent="-358775"/>
            <a:r>
              <a:rPr lang="en-US" dirty="0"/>
              <a:t>Process-driven controls</a:t>
            </a:r>
          </a:p>
          <a:p>
            <a:pPr>
              <a:buFont typeface="Open Sans Semibold" panose="020B0706030804020204" pitchFamily="34" charset="0"/>
              <a:buChar char="•"/>
            </a:pPr>
            <a:r>
              <a:rPr lang="en-US" dirty="0"/>
              <a:t>Technical</a:t>
            </a:r>
          </a:p>
          <a:p>
            <a:pPr marL="717550" lvl="1" indent="-358775"/>
            <a:r>
              <a:rPr lang="en-US" dirty="0"/>
              <a:t>Controls applied to technology</a:t>
            </a:r>
          </a:p>
        </p:txBody>
      </p:sp>
    </p:spTree>
    <p:extLst>
      <p:ext uri="{BB962C8B-B14F-4D97-AF65-F5344CB8AC3E}">
        <p14:creationId xmlns:p14="http://schemas.microsoft.com/office/powerpoint/2010/main" val="4050565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Common/Inheritable Controls</a:t>
            </a:r>
            <a:endParaRPr lang="en-US" sz="6000" dirty="0"/>
          </a:p>
        </p:txBody>
      </p:sp>
      <p:sp>
        <p:nvSpPr>
          <p:cNvPr id="6" name="Content Placeholder 5"/>
          <p:cNvSpPr>
            <a:spLocks noGrp="1"/>
          </p:cNvSpPr>
          <p:nvPr>
            <p:ph sz="half" idx="10"/>
          </p:nvPr>
        </p:nvSpPr>
        <p:spPr>
          <a:xfrm>
            <a:off x="1158239" y="1812126"/>
            <a:ext cx="10171110" cy="4042574"/>
          </a:xfrm>
          <a:prstGeom prst="rect">
            <a:avLst/>
          </a:prstGeom>
        </p:spPr>
        <p:txBody>
          <a:bodyPr/>
          <a:lstStyle/>
          <a:p>
            <a:pPr lvl="0">
              <a:buFont typeface="Open Sans Semibold" panose="020B0706030804020204" pitchFamily="34" charset="0"/>
              <a:buChar char="•"/>
            </a:pPr>
            <a:r>
              <a:rPr lang="en-US" dirty="0"/>
              <a:t>Common or Inheritable controls exist outside of a particular system but provide some confidentiality, integrity, or availability protection to the system</a:t>
            </a:r>
          </a:p>
          <a:p>
            <a:pPr marL="717550" lvl="1" indent="-358775"/>
            <a:r>
              <a:rPr lang="en-US" dirty="0"/>
              <a:t>For example, enterprise firewall protections are inherited by systems behind the firewall</a:t>
            </a:r>
          </a:p>
          <a:p>
            <a:pPr lvl="0">
              <a:buFont typeface="Open Sans Semibold" panose="020B0706030804020204" pitchFamily="34" charset="0"/>
              <a:buChar char="•"/>
            </a:pPr>
            <a:r>
              <a:rPr lang="en-US" dirty="0"/>
              <a:t>May include management, operational, or technical controls</a:t>
            </a:r>
          </a:p>
        </p:txBody>
      </p:sp>
    </p:spTree>
    <p:extLst>
      <p:ext uri="{BB962C8B-B14F-4D97-AF65-F5344CB8AC3E}">
        <p14:creationId xmlns:p14="http://schemas.microsoft.com/office/powerpoint/2010/main" val="752051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Control Selection</a:t>
            </a:r>
            <a:endParaRPr lang="en-US" sz="6000" dirty="0"/>
          </a:p>
        </p:txBody>
      </p:sp>
      <p:sp>
        <p:nvSpPr>
          <p:cNvPr id="6" name="Content Placeholder 5"/>
          <p:cNvSpPr>
            <a:spLocks noGrp="1"/>
          </p:cNvSpPr>
          <p:nvPr>
            <p:ph sz="half" idx="10"/>
          </p:nvPr>
        </p:nvSpPr>
        <p:spPr>
          <a:xfrm>
            <a:off x="1158239" y="1812126"/>
            <a:ext cx="9937170" cy="4042574"/>
          </a:xfrm>
          <a:prstGeom prst="rect">
            <a:avLst/>
          </a:prstGeom>
        </p:spPr>
        <p:txBody>
          <a:bodyPr/>
          <a:lstStyle/>
          <a:p>
            <a:pPr lvl="0">
              <a:buFont typeface="Open Sans Semibold" panose="020B0706030804020204" pitchFamily="34" charset="0"/>
              <a:buChar char="•"/>
            </a:pPr>
            <a:r>
              <a:rPr lang="en-US" dirty="0"/>
              <a:t>Controls are selected to support the confidentiality, integrity, and availability needs of the system.</a:t>
            </a:r>
          </a:p>
          <a:p>
            <a:pPr lvl="0">
              <a:buFont typeface="Open Sans Semibold" panose="020B0706030804020204" pitchFamily="34" charset="0"/>
              <a:buChar char="•"/>
            </a:pPr>
            <a:r>
              <a:rPr lang="en-US" dirty="0"/>
              <a:t>Control frameworks are often utilized to select appropriate controls and define controls.</a:t>
            </a:r>
          </a:p>
          <a:p>
            <a:pPr lvl="0">
              <a:buFont typeface="Open Sans Semibold" panose="020B0706030804020204" pitchFamily="34" charset="0"/>
              <a:buChar char="•"/>
            </a:pPr>
            <a:r>
              <a:rPr lang="en-US" dirty="0"/>
              <a:t>Inheritable controls that support the system are identified.</a:t>
            </a:r>
          </a:p>
        </p:txBody>
      </p:sp>
    </p:spTree>
    <p:extLst>
      <p:ext uri="{BB962C8B-B14F-4D97-AF65-F5344CB8AC3E}">
        <p14:creationId xmlns:p14="http://schemas.microsoft.com/office/powerpoint/2010/main" val="1036962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Control Frameworks</a:t>
            </a:r>
            <a:endParaRPr lang="en-US" sz="6000" dirty="0"/>
          </a:p>
        </p:txBody>
      </p:sp>
      <p:sp>
        <p:nvSpPr>
          <p:cNvPr id="6" name="Content Placeholder 5"/>
          <p:cNvSpPr>
            <a:spLocks noGrp="1"/>
          </p:cNvSpPr>
          <p:nvPr>
            <p:ph sz="half" idx="10"/>
          </p:nvPr>
        </p:nvSpPr>
        <p:spPr>
          <a:xfrm>
            <a:off x="1158239" y="1812126"/>
            <a:ext cx="9937170" cy="4042574"/>
          </a:xfrm>
          <a:prstGeom prst="rect">
            <a:avLst/>
          </a:prstGeom>
        </p:spPr>
        <p:txBody>
          <a:bodyPr/>
          <a:lstStyle/>
          <a:p>
            <a:pPr lvl="0">
              <a:buFont typeface="Open Sans Semibold" panose="020B0706030804020204" pitchFamily="34" charset="0"/>
              <a:buChar char="•"/>
            </a:pPr>
            <a:r>
              <a:rPr lang="en-US" dirty="0"/>
              <a:t>Control frameworks define controls and control elements.</a:t>
            </a:r>
          </a:p>
          <a:p>
            <a:pPr lvl="0">
              <a:buFont typeface="Open Sans Semibold" panose="020B0706030804020204" pitchFamily="34" charset="0"/>
              <a:buChar char="•"/>
            </a:pPr>
            <a:r>
              <a:rPr lang="en-US" dirty="0"/>
              <a:t>Frameworks allow for standardization of control implementation.</a:t>
            </a:r>
          </a:p>
          <a:p>
            <a:pPr lvl="0">
              <a:buFont typeface="Open Sans Semibold" panose="020B0706030804020204" pitchFamily="34" charset="0"/>
              <a:buChar char="•"/>
            </a:pPr>
            <a:r>
              <a:rPr lang="en-US" dirty="0"/>
              <a:t>Control frameworks often include evaluation criteria </a:t>
            </a:r>
            <a:br>
              <a:rPr lang="en-US" dirty="0"/>
            </a:br>
            <a:r>
              <a:rPr lang="en-US" dirty="0"/>
              <a:t>or mechanisms to verify controls are effective.</a:t>
            </a:r>
          </a:p>
        </p:txBody>
      </p:sp>
    </p:spTree>
    <p:extLst>
      <p:ext uri="{BB962C8B-B14F-4D97-AF65-F5344CB8AC3E}">
        <p14:creationId xmlns:p14="http://schemas.microsoft.com/office/powerpoint/2010/main" val="3925263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9515879" cy="1143000"/>
          </a:xfrm>
        </p:spPr>
        <p:txBody>
          <a:bodyPr>
            <a:normAutofit fontScale="90000"/>
          </a:bodyPr>
          <a:lstStyle/>
          <a:p>
            <a:pPr>
              <a:lnSpc>
                <a:spcPct val="110000"/>
              </a:lnSpc>
            </a:pPr>
            <a:r>
              <a:rPr lang="en-US" dirty="0"/>
              <a:t>Example Control Frameworks and Standards</a:t>
            </a:r>
            <a:endParaRPr lang="en-US" sz="6000" dirty="0"/>
          </a:p>
        </p:txBody>
      </p:sp>
      <p:sp>
        <p:nvSpPr>
          <p:cNvPr id="6" name="Content Placeholder 5"/>
          <p:cNvSpPr>
            <a:spLocks noGrp="1"/>
          </p:cNvSpPr>
          <p:nvPr>
            <p:ph sz="half" idx="10"/>
          </p:nvPr>
        </p:nvSpPr>
        <p:spPr>
          <a:xfrm>
            <a:off x="1158239" y="2129648"/>
            <a:ext cx="7380547" cy="4042574"/>
          </a:xfrm>
          <a:prstGeom prst="rect">
            <a:avLst/>
          </a:prstGeom>
        </p:spPr>
        <p:txBody>
          <a:bodyPr/>
          <a:lstStyle/>
          <a:p>
            <a:pPr lvl="0">
              <a:buFont typeface="Open Sans Semibold" panose="020B0706030804020204" pitchFamily="34" charset="0"/>
              <a:buChar char="•"/>
            </a:pPr>
            <a:r>
              <a:rPr lang="mr-IN" dirty="0"/>
              <a:t>ISO/IEC 27001</a:t>
            </a:r>
          </a:p>
          <a:p>
            <a:pPr marL="717550" lvl="1" indent="-358775"/>
            <a:r>
              <a:rPr lang="en-US" dirty="0"/>
              <a:t>International Standard</a:t>
            </a:r>
          </a:p>
          <a:p>
            <a:pPr lvl="0">
              <a:buFont typeface="Open Sans Semibold" panose="020B0706030804020204" pitchFamily="34" charset="0"/>
              <a:buChar char="•"/>
            </a:pPr>
            <a:r>
              <a:rPr lang="mr-IN" dirty="0"/>
              <a:t>NIST (SP 800-53)</a:t>
            </a:r>
          </a:p>
          <a:p>
            <a:pPr marL="717550" lvl="1" indent="-358775"/>
            <a:r>
              <a:rPr lang="en-US" dirty="0"/>
              <a:t>Required for US government use</a:t>
            </a:r>
          </a:p>
          <a:p>
            <a:pPr lvl="0">
              <a:buFont typeface="Open Sans Semibold" panose="020B0706030804020204" pitchFamily="34" charset="0"/>
              <a:buChar char="•"/>
            </a:pPr>
            <a:r>
              <a:rPr lang="en-US" dirty="0"/>
              <a:t>COBIT</a:t>
            </a:r>
          </a:p>
          <a:p>
            <a:pPr marL="717550" lvl="1" indent="-358775"/>
            <a:r>
              <a:rPr lang="en-US" dirty="0"/>
              <a:t>Focused on business values</a:t>
            </a:r>
          </a:p>
          <a:p>
            <a:pPr lvl="0">
              <a:buFont typeface="Open Sans Semibold" panose="020B0706030804020204" pitchFamily="34" charset="0"/>
              <a:buChar char="•"/>
            </a:pPr>
            <a:r>
              <a:rPr lang="is-IS" dirty="0"/>
              <a:t>ISA/IEC 62443 (ISA 99)</a:t>
            </a:r>
          </a:p>
          <a:p>
            <a:pPr marL="717550" lvl="1" indent="-358775"/>
            <a:r>
              <a:rPr lang="en-US" dirty="0"/>
              <a:t>Industrial Automation and Control Systems</a:t>
            </a:r>
          </a:p>
        </p:txBody>
      </p:sp>
    </p:spTree>
    <p:extLst>
      <p:ext uri="{BB962C8B-B14F-4D97-AF65-F5344CB8AC3E}">
        <p14:creationId xmlns:p14="http://schemas.microsoft.com/office/powerpoint/2010/main" val="3557118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221" y="3132209"/>
            <a:ext cx="8428499" cy="1362075"/>
          </a:xfrm>
        </p:spPr>
        <p:txBody>
          <a:bodyPr/>
          <a:lstStyle/>
          <a:p>
            <a:r>
              <a:rPr lang="en-US" dirty="0"/>
              <a:t>Security Architecture and Engineering</a:t>
            </a:r>
            <a:endParaRPr lang="en-US" dirty="0">
              <a:solidFill>
                <a:srgbClr val="000000"/>
              </a:solidFill>
            </a:endParaRPr>
          </a:p>
        </p:txBody>
      </p:sp>
      <p:sp>
        <p:nvSpPr>
          <p:cNvPr id="5" name="Text Placeholder 4"/>
          <p:cNvSpPr>
            <a:spLocks noGrp="1"/>
          </p:cNvSpPr>
          <p:nvPr>
            <p:ph type="body" idx="1"/>
          </p:nvPr>
        </p:nvSpPr>
        <p:spPr>
          <a:xfrm>
            <a:off x="694827" y="1530350"/>
            <a:ext cx="8428039" cy="1500188"/>
          </a:xfrm>
        </p:spPr>
        <p:txBody>
          <a:bodyPr/>
          <a:lstStyle/>
          <a:p>
            <a:r>
              <a:rPr lang="en-US" sz="4600" dirty="0">
                <a:solidFill>
                  <a:srgbClr val="006F53"/>
                </a:solidFill>
              </a:rPr>
              <a:t>Domain </a:t>
            </a:r>
            <a:r>
              <a:rPr lang="en-US" sz="4600" dirty="0"/>
              <a:t>3</a:t>
            </a:r>
            <a:endParaRPr lang="en-US" sz="4600" dirty="0">
              <a:solidFill>
                <a:srgbClr val="006F53"/>
              </a:solidFill>
            </a:endParaRPr>
          </a:p>
        </p:txBody>
      </p:sp>
    </p:spTree>
    <p:extLst>
      <p:ext uri="{BB962C8B-B14F-4D97-AF65-F5344CB8AC3E}">
        <p14:creationId xmlns:p14="http://schemas.microsoft.com/office/powerpoint/2010/main" val="3811635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Tailoring Controls</a:t>
            </a:r>
            <a:endParaRPr lang="en-US" sz="6000" dirty="0"/>
          </a:p>
        </p:txBody>
      </p:sp>
      <p:sp>
        <p:nvSpPr>
          <p:cNvPr id="6" name="Content Placeholder 5"/>
          <p:cNvSpPr>
            <a:spLocks noGrp="1"/>
          </p:cNvSpPr>
          <p:nvPr>
            <p:ph sz="half" idx="10"/>
          </p:nvPr>
        </p:nvSpPr>
        <p:spPr>
          <a:xfrm>
            <a:off x="1158239" y="1812126"/>
            <a:ext cx="9916161" cy="4042574"/>
          </a:xfrm>
          <a:prstGeom prst="rect">
            <a:avLst/>
          </a:prstGeom>
        </p:spPr>
        <p:txBody>
          <a:bodyPr/>
          <a:lstStyle/>
          <a:p>
            <a:pPr lvl="0">
              <a:buFont typeface="Open Sans Semibold" panose="020B0706030804020204" pitchFamily="34" charset="0"/>
              <a:buChar char="•"/>
            </a:pPr>
            <a:r>
              <a:rPr lang="en-US" sz="2200" dirty="0"/>
              <a:t>Control frameworks and standards are intended to be tailored to specific use-cases.</a:t>
            </a:r>
          </a:p>
          <a:p>
            <a:pPr lvl="0">
              <a:buFont typeface="Open Sans Semibold" panose="020B0706030804020204" pitchFamily="34" charset="0"/>
              <a:buChar char="•"/>
            </a:pPr>
            <a:r>
              <a:rPr lang="en-US" sz="2200" dirty="0"/>
              <a:t>Adjust control specifications or parameters to meet the needs of a specific system or environment.</a:t>
            </a:r>
          </a:p>
          <a:p>
            <a:pPr lvl="0">
              <a:buFont typeface="Open Sans Semibold" panose="020B0706030804020204" pitchFamily="34" charset="0"/>
              <a:buChar char="•"/>
            </a:pPr>
            <a:r>
              <a:rPr lang="en-US" sz="2200" dirty="0"/>
              <a:t>“Book” controls must be tailored to provide optimal value.</a:t>
            </a:r>
          </a:p>
        </p:txBody>
      </p:sp>
      <p:sp>
        <p:nvSpPr>
          <p:cNvPr id="2" name="Rectangle 1"/>
          <p:cNvSpPr/>
          <p:nvPr/>
        </p:nvSpPr>
        <p:spPr>
          <a:xfrm>
            <a:off x="2151529" y="4034117"/>
            <a:ext cx="7515412" cy="1464235"/>
          </a:xfrm>
          <a:prstGeom prst="rect">
            <a:avLst/>
          </a:prstGeom>
          <a:solidFill>
            <a:srgbClr val="D1D2D0"/>
          </a:solidFill>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b="1" dirty="0">
                <a:solidFill>
                  <a:schemeClr val="tx1"/>
                </a:solidFill>
              </a:rPr>
              <a:t>Important: </a:t>
            </a:r>
          </a:p>
          <a:p>
            <a:pPr lvl="0" algn="ctr"/>
            <a:r>
              <a:rPr lang="en-US" dirty="0">
                <a:solidFill>
                  <a:schemeClr val="tx1"/>
                </a:solidFill>
              </a:rPr>
              <a:t>Controls are not intended to be checklist items but some organizations treat them as such.</a:t>
            </a:r>
          </a:p>
        </p:txBody>
      </p:sp>
    </p:spTree>
    <p:extLst>
      <p:ext uri="{BB962C8B-B14F-4D97-AF65-F5344CB8AC3E}">
        <p14:creationId xmlns:p14="http://schemas.microsoft.com/office/powerpoint/2010/main" val="3453234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Evaluation Criteria</a:t>
            </a:r>
            <a:endParaRPr lang="en-US" sz="6000" dirty="0"/>
          </a:p>
        </p:txBody>
      </p:sp>
      <p:sp>
        <p:nvSpPr>
          <p:cNvPr id="6" name="Content Placeholder 5"/>
          <p:cNvSpPr>
            <a:spLocks noGrp="1"/>
          </p:cNvSpPr>
          <p:nvPr>
            <p:ph sz="half" idx="10"/>
          </p:nvPr>
        </p:nvSpPr>
        <p:spPr>
          <a:xfrm>
            <a:off x="1158240" y="1812126"/>
            <a:ext cx="9645228" cy="4042574"/>
          </a:xfrm>
          <a:prstGeom prst="rect">
            <a:avLst/>
          </a:prstGeom>
        </p:spPr>
        <p:txBody>
          <a:bodyPr/>
          <a:lstStyle/>
          <a:p>
            <a:pPr marL="0" lvl="0" indent="0">
              <a:buNone/>
            </a:pPr>
            <a:r>
              <a:rPr lang="en-US" dirty="0"/>
              <a:t>Each control should include specific evaluation methods and expected results.</a:t>
            </a:r>
          </a:p>
          <a:p>
            <a:pPr marL="317414" indent="-358775"/>
            <a:r>
              <a:rPr lang="en-US" dirty="0"/>
              <a:t>Example evaluation methods from NIST:</a:t>
            </a:r>
          </a:p>
          <a:p>
            <a:pPr marL="558800" lvl="1"/>
            <a:r>
              <a:rPr lang="en-US" b="1" dirty="0"/>
              <a:t>Test:</a:t>
            </a:r>
            <a:r>
              <a:rPr lang="en-US" dirty="0"/>
              <a:t> conduct a direct test of the control (usually used for technical type controls)</a:t>
            </a:r>
          </a:p>
          <a:p>
            <a:pPr marL="558800" lvl="1"/>
            <a:r>
              <a:rPr lang="en-US" b="1" dirty="0"/>
              <a:t>Interview:</a:t>
            </a:r>
            <a:r>
              <a:rPr lang="en-US" dirty="0"/>
              <a:t> Interview or question staff (usually used for management or operational controls)</a:t>
            </a:r>
          </a:p>
          <a:p>
            <a:pPr marL="558800" lvl="1"/>
            <a:r>
              <a:rPr lang="en-US" b="1" dirty="0"/>
              <a:t>Examine:</a:t>
            </a:r>
            <a:r>
              <a:rPr lang="en-US" dirty="0"/>
              <a:t> Examine documentation or artifacts for evidence that </a:t>
            </a:r>
            <a:br>
              <a:rPr lang="en-US" dirty="0"/>
            </a:br>
            <a:r>
              <a:rPr lang="en-US" dirty="0"/>
              <a:t>a control is properly employed (used for all control types)</a:t>
            </a:r>
          </a:p>
          <a:p>
            <a:pPr marL="317414" indent="-358775"/>
            <a:r>
              <a:rPr lang="en-US" dirty="0"/>
              <a:t>Controls may be evaluated by multiple methods</a:t>
            </a:r>
          </a:p>
        </p:txBody>
      </p:sp>
    </p:spTree>
    <p:extLst>
      <p:ext uri="{BB962C8B-B14F-4D97-AF65-F5344CB8AC3E}">
        <p14:creationId xmlns:p14="http://schemas.microsoft.com/office/powerpoint/2010/main" val="4104477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221" y="3132209"/>
            <a:ext cx="8428499" cy="1362075"/>
          </a:xfrm>
        </p:spPr>
        <p:txBody>
          <a:bodyPr/>
          <a:lstStyle/>
          <a:p>
            <a:r>
              <a:rPr lang="en-US" dirty="0"/>
              <a:t>Security Capabilities of Information Systems</a:t>
            </a:r>
            <a:endParaRPr lang="en-US" dirty="0">
              <a:solidFill>
                <a:srgbClr val="000000"/>
              </a:solidFill>
            </a:endParaRPr>
          </a:p>
        </p:txBody>
      </p:sp>
      <p:sp>
        <p:nvSpPr>
          <p:cNvPr id="3" name="Text Placeholder 2"/>
          <p:cNvSpPr>
            <a:spLocks noGrp="1"/>
          </p:cNvSpPr>
          <p:nvPr>
            <p:ph type="body" idx="1"/>
          </p:nvPr>
        </p:nvSpPr>
        <p:spPr>
          <a:xfrm>
            <a:off x="707650" y="1530350"/>
            <a:ext cx="8428039" cy="1500188"/>
          </a:xfrm>
        </p:spPr>
        <p:txBody>
          <a:bodyPr/>
          <a:lstStyle/>
          <a:p>
            <a:r>
              <a:rPr lang="en-US" sz="4600" dirty="0">
                <a:solidFill>
                  <a:srgbClr val="006F53"/>
                </a:solidFill>
              </a:rPr>
              <a:t>Module </a:t>
            </a:r>
            <a:r>
              <a:rPr lang="en-US" sz="4600" dirty="0"/>
              <a:t>4</a:t>
            </a:r>
            <a:endParaRPr lang="en-US" sz="4600" dirty="0">
              <a:solidFill>
                <a:srgbClr val="006F53"/>
              </a:solidFill>
            </a:endParaRPr>
          </a:p>
        </p:txBody>
      </p:sp>
    </p:spTree>
    <p:extLst>
      <p:ext uri="{BB962C8B-B14F-4D97-AF65-F5344CB8AC3E}">
        <p14:creationId xmlns:p14="http://schemas.microsoft.com/office/powerpoint/2010/main" val="1487316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6000" dirty="0"/>
              <a:t>Module Objectives</a:t>
            </a:r>
          </a:p>
        </p:txBody>
      </p:sp>
      <p:sp>
        <p:nvSpPr>
          <p:cNvPr id="6" name="Content Placeholder 5"/>
          <p:cNvSpPr>
            <a:spLocks noGrp="1"/>
          </p:cNvSpPr>
          <p:nvPr>
            <p:ph sz="half" idx="10"/>
          </p:nvPr>
        </p:nvSpPr>
        <p:spPr>
          <a:xfrm>
            <a:off x="1158240" y="1812126"/>
            <a:ext cx="9769680" cy="4042574"/>
          </a:xfrm>
          <a:prstGeom prst="rect">
            <a:avLst/>
          </a:prstGeom>
        </p:spPr>
        <p:txBody>
          <a:bodyPr/>
          <a:lstStyle/>
          <a:p>
            <a:pPr marL="541338" indent="-541338">
              <a:buClrTx/>
              <a:buSzPct val="100000"/>
              <a:buFont typeface="+mj-lt"/>
              <a:buAutoNum type="arabicPeriod"/>
            </a:pPr>
            <a:r>
              <a:rPr lang="en-US" dirty="0"/>
              <a:t>Identify types of system security capabilities.</a:t>
            </a:r>
          </a:p>
          <a:p>
            <a:pPr marL="541338" indent="-541338">
              <a:buClrTx/>
              <a:buSzPct val="100000"/>
              <a:buFont typeface="+mj-lt"/>
              <a:buAutoNum type="arabicPeriod"/>
            </a:pPr>
            <a:r>
              <a:rPr lang="en-US" dirty="0"/>
              <a:t>Employ integrated security elements. </a:t>
            </a:r>
          </a:p>
        </p:txBody>
      </p:sp>
    </p:spTree>
    <p:extLst>
      <p:ext uri="{BB962C8B-B14F-4D97-AF65-F5344CB8AC3E}">
        <p14:creationId xmlns:p14="http://schemas.microsoft.com/office/powerpoint/2010/main" val="2665281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System Security Capabilities</a:t>
            </a:r>
            <a:endParaRPr lang="en-US" sz="6000" dirty="0"/>
          </a:p>
        </p:txBody>
      </p:sp>
      <p:sp>
        <p:nvSpPr>
          <p:cNvPr id="6" name="Content Placeholder 5"/>
          <p:cNvSpPr>
            <a:spLocks noGrp="1"/>
          </p:cNvSpPr>
          <p:nvPr>
            <p:ph sz="half" idx="10"/>
          </p:nvPr>
        </p:nvSpPr>
        <p:spPr>
          <a:xfrm>
            <a:off x="1158239" y="1812126"/>
            <a:ext cx="5893361" cy="4042574"/>
          </a:xfrm>
          <a:prstGeom prst="rect">
            <a:avLst/>
          </a:prstGeom>
        </p:spPr>
        <p:txBody>
          <a:bodyPr/>
          <a:lstStyle/>
          <a:p>
            <a:pPr lvl="0">
              <a:buFont typeface="Open Sans Semibold" panose="020B0706030804020204" pitchFamily="34" charset="0"/>
              <a:buChar char="•"/>
            </a:pPr>
            <a:r>
              <a:rPr lang="en-US" dirty="0"/>
              <a:t>Access control</a:t>
            </a:r>
          </a:p>
          <a:p>
            <a:pPr lvl="0">
              <a:buFont typeface="Open Sans Semibold" panose="020B0706030804020204" pitchFamily="34" charset="0"/>
              <a:buChar char="•"/>
            </a:pPr>
            <a:r>
              <a:rPr lang="en-US" dirty="0"/>
              <a:t>Processor states</a:t>
            </a:r>
          </a:p>
          <a:p>
            <a:pPr lvl="0">
              <a:buFont typeface="Open Sans Semibold" panose="020B0706030804020204" pitchFamily="34" charset="0"/>
              <a:buChar char="•"/>
            </a:pPr>
            <a:r>
              <a:rPr lang="en-US" dirty="0"/>
              <a:t>Memory management</a:t>
            </a:r>
          </a:p>
          <a:p>
            <a:pPr lvl="0">
              <a:buFont typeface="Open Sans Semibold" panose="020B0706030804020204" pitchFamily="34" charset="0"/>
              <a:buChar char="•"/>
            </a:pPr>
            <a:r>
              <a:rPr lang="en-US" dirty="0"/>
              <a:t>Process isolation</a:t>
            </a:r>
          </a:p>
          <a:p>
            <a:pPr lvl="0">
              <a:buFont typeface="Open Sans Semibold" panose="020B0706030804020204" pitchFamily="34" charset="0"/>
              <a:buChar char="•"/>
            </a:pPr>
            <a:r>
              <a:rPr lang="en-US" dirty="0"/>
              <a:t>Data hiding</a:t>
            </a:r>
          </a:p>
          <a:p>
            <a:pPr lvl="0">
              <a:buFont typeface="Open Sans Semibold" panose="020B0706030804020204" pitchFamily="34" charset="0"/>
              <a:buChar char="•"/>
            </a:pPr>
            <a:r>
              <a:rPr lang="en-US" dirty="0"/>
              <a:t>Abstraction layers</a:t>
            </a:r>
          </a:p>
          <a:p>
            <a:pPr lvl="0">
              <a:buFont typeface="Open Sans Semibold" panose="020B0706030804020204" pitchFamily="34" charset="0"/>
              <a:buChar char="•"/>
            </a:pPr>
            <a:r>
              <a:rPr lang="en-US" dirty="0"/>
              <a:t>Security kernel</a:t>
            </a:r>
          </a:p>
        </p:txBody>
      </p:sp>
      <p:sp>
        <p:nvSpPr>
          <p:cNvPr id="4" name="Content Placeholder 5"/>
          <p:cNvSpPr txBox="1">
            <a:spLocks/>
          </p:cNvSpPr>
          <p:nvPr/>
        </p:nvSpPr>
        <p:spPr>
          <a:xfrm>
            <a:off x="6039556" y="1812126"/>
            <a:ext cx="4688234" cy="4042574"/>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a:buFont typeface="Open Sans Semibold" panose="020B0706030804020204" pitchFamily="34" charset="0"/>
              <a:buChar char="•"/>
            </a:pPr>
            <a:r>
              <a:rPr lang="en-US" dirty="0"/>
              <a:t>Encryption</a:t>
            </a:r>
          </a:p>
          <a:p>
            <a:pPr>
              <a:buFont typeface="Open Sans Semibold" panose="020B0706030804020204" pitchFamily="34" charset="0"/>
              <a:buChar char="•"/>
            </a:pPr>
            <a:r>
              <a:rPr lang="en-US" dirty="0"/>
              <a:t>Code signing</a:t>
            </a:r>
          </a:p>
          <a:p>
            <a:pPr>
              <a:buFont typeface="Open Sans Semibold" panose="020B0706030804020204" pitchFamily="34" charset="0"/>
              <a:buChar char="•"/>
            </a:pPr>
            <a:r>
              <a:rPr lang="en-US" dirty="0"/>
              <a:t>Audit and monitoring</a:t>
            </a:r>
          </a:p>
          <a:p>
            <a:pPr>
              <a:buFont typeface="Open Sans Semibold" panose="020B0706030804020204" pitchFamily="34" charset="0"/>
              <a:buChar char="•"/>
            </a:pPr>
            <a:r>
              <a:rPr lang="en-US" dirty="0"/>
              <a:t>Virtualization/sandbox</a:t>
            </a:r>
          </a:p>
          <a:p>
            <a:pPr>
              <a:buFont typeface="Open Sans Semibold" panose="020B0706030804020204" pitchFamily="34" charset="0"/>
              <a:buChar char="•"/>
            </a:pPr>
            <a:r>
              <a:rPr lang="en-US" dirty="0"/>
              <a:t>Hardware security Modules</a:t>
            </a:r>
          </a:p>
          <a:p>
            <a:pPr>
              <a:buFont typeface="Open Sans Semibold" panose="020B0706030804020204" pitchFamily="34" charset="0"/>
              <a:buChar char="•"/>
            </a:pPr>
            <a:r>
              <a:rPr lang="en-US" dirty="0"/>
              <a:t>File system attributes</a:t>
            </a:r>
          </a:p>
        </p:txBody>
      </p:sp>
    </p:spTree>
    <p:extLst>
      <p:ext uri="{BB962C8B-B14F-4D97-AF65-F5344CB8AC3E}">
        <p14:creationId xmlns:p14="http://schemas.microsoft.com/office/powerpoint/2010/main" val="2174353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
          <p:cNvSpPr>
            <a:spLocks noGrp="1"/>
          </p:cNvSpPr>
          <p:nvPr>
            <p:ph type="title"/>
          </p:nvPr>
        </p:nvSpPr>
        <p:spPr>
          <a:xfrm>
            <a:off x="1195201" y="559553"/>
            <a:ext cx="10566871" cy="1143000"/>
          </a:xfrm>
        </p:spPr>
        <p:txBody>
          <a:bodyPr>
            <a:noAutofit/>
          </a:bodyPr>
          <a:lstStyle/>
          <a:p>
            <a:pPr>
              <a:lnSpc>
                <a:spcPct val="120000"/>
              </a:lnSpc>
            </a:pPr>
            <a:r>
              <a:rPr lang="en-US" sz="5400" dirty="0"/>
              <a:t>Generic Operating System (OS)/Computer Model</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730" y="1702553"/>
            <a:ext cx="4868540" cy="4244368"/>
          </a:xfrm>
          <a:prstGeom prst="rect">
            <a:avLst/>
          </a:prstGeom>
        </p:spPr>
      </p:pic>
    </p:spTree>
    <p:extLst>
      <p:ext uri="{BB962C8B-B14F-4D97-AF65-F5344CB8AC3E}">
        <p14:creationId xmlns:p14="http://schemas.microsoft.com/office/powerpoint/2010/main" val="3181028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Access Control</a:t>
            </a:r>
            <a:endParaRPr lang="en-US" sz="6000" dirty="0"/>
          </a:p>
        </p:txBody>
      </p:sp>
      <p:sp>
        <p:nvSpPr>
          <p:cNvPr id="6" name="Content Placeholder 5"/>
          <p:cNvSpPr>
            <a:spLocks noGrp="1"/>
          </p:cNvSpPr>
          <p:nvPr>
            <p:ph sz="half" idx="10"/>
          </p:nvPr>
        </p:nvSpPr>
        <p:spPr>
          <a:xfrm>
            <a:off x="1158239" y="1812126"/>
            <a:ext cx="9832395" cy="4042574"/>
          </a:xfrm>
          <a:prstGeom prst="rect">
            <a:avLst/>
          </a:prstGeom>
        </p:spPr>
        <p:txBody>
          <a:bodyPr/>
          <a:lstStyle/>
          <a:p>
            <a:pPr lvl="0">
              <a:buFont typeface="Open Sans Semibold" panose="020B0706030804020204" pitchFamily="34" charset="0"/>
              <a:buChar char="•"/>
            </a:pPr>
            <a:r>
              <a:rPr lang="en-US" dirty="0"/>
              <a:t>OS controls access to objects</a:t>
            </a:r>
          </a:p>
          <a:p>
            <a:pPr lvl="0">
              <a:buFont typeface="Open Sans Semibold" panose="020B0706030804020204" pitchFamily="34" charset="0"/>
              <a:buChar char="•"/>
            </a:pPr>
            <a:r>
              <a:rPr lang="en-US" dirty="0"/>
              <a:t>Rules define allowable behavior</a:t>
            </a:r>
          </a:p>
          <a:p>
            <a:pPr lvl="0">
              <a:buFont typeface="Open Sans Semibold" panose="020B0706030804020204" pitchFamily="34" charset="0"/>
              <a:buChar char="•"/>
            </a:pPr>
            <a:r>
              <a:rPr lang="en-US" dirty="0"/>
              <a:t>Security monitor or reference monitor enforces allowed behavior</a:t>
            </a:r>
          </a:p>
          <a:p>
            <a:pPr lvl="0">
              <a:buFont typeface="Open Sans Semibold" panose="020B0706030804020204" pitchFamily="34" charset="0"/>
              <a:buChar char="•"/>
            </a:pPr>
            <a:r>
              <a:rPr lang="en-US" dirty="0"/>
              <a:t>File systems typically support by assigning security attributes to objects/files</a:t>
            </a:r>
          </a:p>
          <a:p>
            <a:pPr lvl="0">
              <a:buFont typeface="Open Sans Semibold" panose="020B0706030804020204" pitchFamily="34" charset="0"/>
              <a:buChar char="•"/>
            </a:pPr>
            <a:r>
              <a:rPr lang="en-US" dirty="0"/>
              <a:t>Access control models are described in detail within Domain 5</a:t>
            </a:r>
          </a:p>
        </p:txBody>
      </p:sp>
    </p:spTree>
    <p:extLst>
      <p:ext uri="{BB962C8B-B14F-4D97-AF65-F5344CB8AC3E}">
        <p14:creationId xmlns:p14="http://schemas.microsoft.com/office/powerpoint/2010/main" val="1541145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Processor States</a:t>
            </a:r>
            <a:endParaRPr lang="en-US" sz="6000" dirty="0"/>
          </a:p>
        </p:txBody>
      </p:sp>
      <p:sp>
        <p:nvSpPr>
          <p:cNvPr id="6" name="Content Placeholder 5"/>
          <p:cNvSpPr>
            <a:spLocks noGrp="1"/>
          </p:cNvSpPr>
          <p:nvPr>
            <p:ph sz="half" idx="10"/>
          </p:nvPr>
        </p:nvSpPr>
        <p:spPr>
          <a:xfrm>
            <a:off x="1158239" y="1812126"/>
            <a:ext cx="9836911" cy="4042574"/>
          </a:xfrm>
          <a:prstGeom prst="rect">
            <a:avLst/>
          </a:prstGeom>
        </p:spPr>
        <p:txBody>
          <a:bodyPr/>
          <a:lstStyle/>
          <a:p>
            <a:pPr lvl="0">
              <a:buFont typeface="Open Sans Semibold" panose="020B0706030804020204" pitchFamily="34" charset="0"/>
              <a:buChar char="•"/>
            </a:pPr>
            <a:r>
              <a:rPr lang="en-US" dirty="0"/>
              <a:t>Processors typically support at least two states of operation:</a:t>
            </a:r>
          </a:p>
          <a:p>
            <a:pPr marL="717550" lvl="1" indent="-358775"/>
            <a:r>
              <a:rPr lang="en-US" dirty="0"/>
              <a:t>User mode</a:t>
            </a:r>
          </a:p>
          <a:p>
            <a:pPr marL="717550" lvl="1" indent="-358775"/>
            <a:r>
              <a:rPr lang="en-US" dirty="0"/>
              <a:t>Kernel mode</a:t>
            </a:r>
          </a:p>
          <a:p>
            <a:pPr lvl="0">
              <a:buFont typeface="Open Sans Semibold" panose="020B0706030804020204" pitchFamily="34" charset="0"/>
              <a:buChar char="•"/>
            </a:pPr>
            <a:r>
              <a:rPr lang="en-US" dirty="0"/>
              <a:t>User mode has limited access to core functions or direct hardware access</a:t>
            </a:r>
          </a:p>
          <a:p>
            <a:pPr marL="717550" lvl="1" indent="-358775"/>
            <a:endParaRPr lang="en-US" dirty="0"/>
          </a:p>
        </p:txBody>
      </p:sp>
    </p:spTree>
    <p:extLst>
      <p:ext uri="{BB962C8B-B14F-4D97-AF65-F5344CB8AC3E}">
        <p14:creationId xmlns:p14="http://schemas.microsoft.com/office/powerpoint/2010/main" val="20985248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Memory Management</a:t>
            </a:r>
            <a:endParaRPr lang="en-US" sz="6000" dirty="0"/>
          </a:p>
        </p:txBody>
      </p:sp>
      <p:sp>
        <p:nvSpPr>
          <p:cNvPr id="6" name="Content Placeholder 5"/>
          <p:cNvSpPr>
            <a:spLocks noGrp="1"/>
          </p:cNvSpPr>
          <p:nvPr>
            <p:ph sz="half" idx="10"/>
          </p:nvPr>
        </p:nvSpPr>
        <p:spPr>
          <a:xfrm>
            <a:off x="1158239" y="1812126"/>
            <a:ext cx="9503147" cy="4042574"/>
          </a:xfrm>
          <a:prstGeom prst="rect">
            <a:avLst/>
          </a:prstGeom>
        </p:spPr>
        <p:txBody>
          <a:bodyPr/>
          <a:lstStyle/>
          <a:p>
            <a:pPr lvl="0">
              <a:buFont typeface="Open Sans Semibold" panose="020B0706030804020204" pitchFamily="34" charset="0"/>
              <a:buChar char="•"/>
            </a:pPr>
            <a:r>
              <a:rPr lang="en-US" dirty="0"/>
              <a:t>Direct application access to system memory is restricted</a:t>
            </a:r>
          </a:p>
          <a:p>
            <a:pPr lvl="0">
              <a:buFont typeface="Open Sans Semibold" panose="020B0706030804020204" pitchFamily="34" charset="0"/>
              <a:buChar char="•"/>
            </a:pPr>
            <a:r>
              <a:rPr lang="en-US" dirty="0"/>
              <a:t>Modern operating systems randomize memory locations (address space)</a:t>
            </a:r>
          </a:p>
          <a:p>
            <a:pPr lvl="0">
              <a:buFont typeface="Open Sans Semibold" panose="020B0706030804020204" pitchFamily="34" charset="0"/>
              <a:buChar char="•"/>
            </a:pPr>
            <a:r>
              <a:rPr lang="en-US" dirty="0"/>
              <a:t>Modern operating systems limit memory locations where code can execute</a:t>
            </a:r>
          </a:p>
          <a:p>
            <a:pPr marL="717550" lvl="1" indent="-358775"/>
            <a:r>
              <a:rPr lang="en-US" dirty="0"/>
              <a:t>E.g., Data Execution Prevention (DEP) in Windows</a:t>
            </a:r>
          </a:p>
        </p:txBody>
      </p:sp>
    </p:spTree>
    <p:extLst>
      <p:ext uri="{BB962C8B-B14F-4D97-AF65-F5344CB8AC3E}">
        <p14:creationId xmlns:p14="http://schemas.microsoft.com/office/powerpoint/2010/main" val="2117488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Process Isolation</a:t>
            </a:r>
            <a:endParaRPr lang="en-US" sz="6000" dirty="0"/>
          </a:p>
        </p:txBody>
      </p:sp>
      <p:sp>
        <p:nvSpPr>
          <p:cNvPr id="6" name="Content Placeholder 5"/>
          <p:cNvSpPr>
            <a:spLocks noGrp="1"/>
          </p:cNvSpPr>
          <p:nvPr>
            <p:ph sz="half" idx="10"/>
          </p:nvPr>
        </p:nvSpPr>
        <p:spPr>
          <a:xfrm>
            <a:off x="1158239" y="1812126"/>
            <a:ext cx="5207235" cy="4042574"/>
          </a:xfrm>
          <a:prstGeom prst="rect">
            <a:avLst/>
          </a:prstGeom>
        </p:spPr>
        <p:txBody>
          <a:bodyPr/>
          <a:lstStyle/>
          <a:p>
            <a:pPr lvl="0">
              <a:buFont typeface="Open Sans Semibold" panose="020B0706030804020204" pitchFamily="34" charset="0"/>
              <a:buChar char="•"/>
            </a:pPr>
            <a:r>
              <a:rPr lang="en-US" dirty="0"/>
              <a:t>Processes execute in separate memory spaces</a:t>
            </a:r>
          </a:p>
          <a:p>
            <a:pPr lvl="0">
              <a:buFont typeface="Open Sans Semibold" panose="020B0706030804020204" pitchFamily="34" charset="0"/>
              <a:buChar char="•"/>
            </a:pPr>
            <a:r>
              <a:rPr lang="en-US" dirty="0"/>
              <a:t>Direct exchange between processes is limited</a:t>
            </a:r>
          </a:p>
          <a:p>
            <a:pPr lvl="0">
              <a:buFont typeface="Open Sans Semibold" panose="020B0706030804020204" pitchFamily="34" charset="0"/>
              <a:buChar char="•"/>
            </a:pPr>
            <a:r>
              <a:rPr lang="en-US" dirty="0"/>
              <a:t>Operating system (OS) manages inter-process exchanges through controlled interfaces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296" y="1968075"/>
            <a:ext cx="3975100" cy="2501900"/>
          </a:xfrm>
          <a:prstGeom prst="rect">
            <a:avLst/>
          </a:prstGeom>
        </p:spPr>
      </p:pic>
    </p:spTree>
    <p:extLst>
      <p:ext uri="{BB962C8B-B14F-4D97-AF65-F5344CB8AC3E}">
        <p14:creationId xmlns:p14="http://schemas.microsoft.com/office/powerpoint/2010/main" val="333473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158876" y="706964"/>
            <a:ext cx="8718187" cy="842991"/>
          </a:xfrm>
          <a:prstGeom prst="rect">
            <a:avLst/>
          </a:prstGeom>
          <a:noFill/>
        </p:spPr>
        <p:txBody>
          <a:bodyPr lIns="91415" tIns="45708" rIns="91415" bIns="45708" anchor="ctr" anchorCtr="0"/>
          <a:lstStyle>
            <a:lvl1pPr algn="l" defTabSz="457200" rtl="0" eaLnBrk="1" latinLnBrk="0" hangingPunct="1">
              <a:spcBef>
                <a:spcPct val="0"/>
              </a:spcBef>
              <a:buNone/>
              <a:defRPr sz="4400" kern="1200">
                <a:solidFill>
                  <a:schemeClr val="tx2"/>
                </a:solidFill>
                <a:latin typeface="+mj-lt"/>
                <a:ea typeface="+mj-ea"/>
                <a:cs typeface="+mj-cs"/>
              </a:defRPr>
            </a:lvl1pPr>
          </a:lstStyle>
          <a:p>
            <a:pPr lvl="0">
              <a:defRPr/>
            </a:pPr>
            <a:r>
              <a:rPr kumimoji="0" lang="en-US" sz="6000" b="0" i="0" u="sng" strike="noStrike" kern="1200" cap="none" spc="0" normalizeH="0" baseline="12000" noProof="0" dirty="0">
                <a:ln>
                  <a:noFill/>
                </a:ln>
                <a:solidFill>
                  <a:srgbClr val="006F53"/>
                </a:solidFill>
                <a:effectLst/>
                <a:uLnTx/>
                <a:uFill>
                  <a:solidFill>
                    <a:srgbClr val="95D600"/>
                  </a:solidFill>
                </a:uFill>
                <a:latin typeface="Open Sans Semibold"/>
                <a:cs typeface="Open Sans Semibold"/>
              </a:rPr>
              <a:t>Domain </a:t>
            </a:r>
            <a:r>
              <a:rPr lang="en-US" sz="6000" u="sng" baseline="12000" dirty="0">
                <a:solidFill>
                  <a:srgbClr val="006F53"/>
                </a:solidFill>
                <a:uFill>
                  <a:solidFill>
                    <a:srgbClr val="95D600"/>
                  </a:solidFill>
                </a:uFill>
                <a:latin typeface="Open Sans Semibold"/>
                <a:cs typeface="Open Sans Semibold"/>
              </a:rPr>
              <a:t>Objectives</a:t>
            </a:r>
            <a:endParaRPr kumimoji="0" lang="en-US" sz="6000" b="0" i="0" u="sng" strike="noStrike" kern="1200" cap="none" spc="0" normalizeH="0" baseline="12000" noProof="0" dirty="0">
              <a:ln>
                <a:noFill/>
              </a:ln>
              <a:solidFill>
                <a:srgbClr val="006F53"/>
              </a:solidFill>
              <a:effectLst/>
              <a:uLnTx/>
              <a:uFill>
                <a:solidFill>
                  <a:srgbClr val="95D600"/>
                </a:solidFill>
              </a:uFill>
              <a:latin typeface="Open Sans Semibold"/>
              <a:cs typeface="Open Sans Semibold"/>
            </a:endParaRPr>
          </a:p>
        </p:txBody>
      </p:sp>
      <p:sp>
        <p:nvSpPr>
          <p:cNvPr id="13" name="Content Placeholder 5"/>
          <p:cNvSpPr>
            <a:spLocks noGrp="1"/>
          </p:cNvSpPr>
          <p:nvPr>
            <p:ph sz="half" idx="10"/>
          </p:nvPr>
        </p:nvSpPr>
        <p:spPr>
          <a:xfrm>
            <a:off x="1158240" y="1812127"/>
            <a:ext cx="10038080" cy="4067973"/>
          </a:xfrm>
          <a:prstGeom prst="rect">
            <a:avLst/>
          </a:prstGeom>
        </p:spPr>
        <p:txBody>
          <a:bodyPr/>
          <a:lstStyle/>
          <a:p>
            <a:pPr marL="541338" indent="-541338">
              <a:buClrTx/>
              <a:buSzPct val="100000"/>
              <a:buFont typeface="+mj-lt"/>
              <a:buAutoNum type="arabicPeriod"/>
            </a:pPr>
            <a:r>
              <a:rPr lang="en-US" dirty="0"/>
              <a:t>Implement engineering processes using secure design principles.</a:t>
            </a:r>
          </a:p>
          <a:p>
            <a:pPr marL="541338" indent="-541338">
              <a:buClrTx/>
              <a:buSzPct val="100000"/>
              <a:buFont typeface="+mj-lt"/>
              <a:buAutoNum type="arabicPeriod"/>
            </a:pPr>
            <a:r>
              <a:rPr lang="en-US" dirty="0"/>
              <a:t>Manage engineering processes using secure design principles.</a:t>
            </a:r>
          </a:p>
          <a:p>
            <a:pPr marL="541338" indent="-541338">
              <a:buClrTx/>
              <a:buSzPct val="100000"/>
              <a:buFont typeface="+mj-lt"/>
              <a:buAutoNum type="arabicPeriod"/>
            </a:pPr>
            <a:r>
              <a:rPr lang="en-US" dirty="0"/>
              <a:t>Identify the purpose of security models.</a:t>
            </a:r>
          </a:p>
          <a:p>
            <a:pPr marL="541338" indent="-541338">
              <a:buClrTx/>
              <a:buSzPct val="100000"/>
              <a:buFont typeface="+mj-lt"/>
              <a:buAutoNum type="arabicPeriod"/>
            </a:pPr>
            <a:r>
              <a:rPr lang="en-US" dirty="0"/>
              <a:t>Identify common security models.</a:t>
            </a:r>
          </a:p>
          <a:p>
            <a:pPr marL="541338" indent="-541338">
              <a:buClrTx/>
              <a:buSzPct val="100000"/>
              <a:buFont typeface="+mj-lt"/>
              <a:buAutoNum type="arabicPeriod"/>
            </a:pPr>
            <a:r>
              <a:rPr lang="en-US" dirty="0"/>
              <a:t>Differentiate between security requirements and security controls.</a:t>
            </a:r>
          </a:p>
          <a:p>
            <a:pPr marL="541338" indent="-541338">
              <a:buClrTx/>
              <a:buSzPct val="100000"/>
              <a:buFont typeface="+mj-lt"/>
              <a:buAutoNum type="arabicPeriod"/>
            </a:pPr>
            <a:r>
              <a:rPr lang="en-US" dirty="0"/>
              <a:t>Identify types of controls.</a:t>
            </a:r>
          </a:p>
          <a:p>
            <a:pPr marL="541338" indent="-541338">
              <a:buClrTx/>
              <a:buSzPct val="100000"/>
              <a:buFont typeface="+mj-lt"/>
              <a:buAutoNum type="arabicPeriod"/>
            </a:pPr>
            <a:r>
              <a:rPr lang="en-US" dirty="0"/>
              <a:t>Identify common or inheritable controls.</a:t>
            </a:r>
          </a:p>
        </p:txBody>
      </p:sp>
    </p:spTree>
    <p:extLst>
      <p:ext uri="{BB962C8B-B14F-4D97-AF65-F5344CB8AC3E}">
        <p14:creationId xmlns:p14="http://schemas.microsoft.com/office/powerpoint/2010/main" val="2996162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Data Hiding</a:t>
            </a:r>
            <a:endParaRPr lang="en-US" sz="6000" dirty="0"/>
          </a:p>
        </p:txBody>
      </p:sp>
      <p:sp>
        <p:nvSpPr>
          <p:cNvPr id="6" name="Content Placeholder 5"/>
          <p:cNvSpPr>
            <a:spLocks noGrp="1"/>
          </p:cNvSpPr>
          <p:nvPr>
            <p:ph sz="half" idx="10"/>
          </p:nvPr>
        </p:nvSpPr>
        <p:spPr>
          <a:xfrm>
            <a:off x="1158239" y="1812126"/>
            <a:ext cx="9832395" cy="4042574"/>
          </a:xfrm>
          <a:prstGeom prst="rect">
            <a:avLst/>
          </a:prstGeom>
        </p:spPr>
        <p:txBody>
          <a:bodyPr/>
          <a:lstStyle/>
          <a:p>
            <a:pPr lvl="0">
              <a:buFont typeface="Open Sans Semibold" panose="020B0706030804020204" pitchFamily="34" charset="0"/>
              <a:buChar char="•"/>
            </a:pPr>
            <a:r>
              <a:rPr lang="en-US" dirty="0"/>
              <a:t>Typical with multilevel security (MLS) architectures using mandatory access control (MAC)</a:t>
            </a:r>
          </a:p>
          <a:p>
            <a:pPr lvl="0">
              <a:buFont typeface="Open Sans Semibold" panose="020B0706030804020204" pitchFamily="34" charset="0"/>
              <a:buChar char="•"/>
            </a:pPr>
            <a:r>
              <a:rPr lang="en-US" dirty="0"/>
              <a:t>Data or objects at a higher security level cannot be seen </a:t>
            </a:r>
            <a:br>
              <a:rPr lang="en-US" dirty="0"/>
            </a:br>
            <a:r>
              <a:rPr lang="en-US" dirty="0"/>
              <a:t>by objects at a lower security level</a:t>
            </a:r>
          </a:p>
          <a:p>
            <a:pPr marL="717550" lvl="1" indent="-358775"/>
            <a:r>
              <a:rPr lang="en-US" dirty="0"/>
              <a:t>Associated to the Bell–</a:t>
            </a:r>
            <a:r>
              <a:rPr lang="en-US" dirty="0" err="1"/>
              <a:t>LaPadula</a:t>
            </a:r>
            <a:r>
              <a:rPr lang="en-US" dirty="0"/>
              <a:t> (BLP) security model</a:t>
            </a:r>
          </a:p>
          <a:p>
            <a:pPr lvl="0">
              <a:buFont typeface="Open Sans Semibold" panose="020B0706030804020204" pitchFamily="34" charset="0"/>
              <a:buChar char="•"/>
            </a:pPr>
            <a:r>
              <a:rPr lang="en-US" dirty="0"/>
              <a:t>Also a coding practice where raw data is hidden from access and can only be obtained from a standardized interface</a:t>
            </a:r>
          </a:p>
        </p:txBody>
      </p:sp>
    </p:spTree>
    <p:extLst>
      <p:ext uri="{BB962C8B-B14F-4D97-AF65-F5344CB8AC3E}">
        <p14:creationId xmlns:p14="http://schemas.microsoft.com/office/powerpoint/2010/main" val="12739777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Abstraction layers</a:t>
            </a:r>
            <a:endParaRPr lang="en-US" sz="6000" dirty="0"/>
          </a:p>
        </p:txBody>
      </p:sp>
      <p:sp>
        <p:nvSpPr>
          <p:cNvPr id="6" name="Content Placeholder 5"/>
          <p:cNvSpPr>
            <a:spLocks noGrp="1"/>
          </p:cNvSpPr>
          <p:nvPr>
            <p:ph sz="half" idx="10"/>
          </p:nvPr>
        </p:nvSpPr>
        <p:spPr>
          <a:xfrm>
            <a:off x="1158240" y="1812126"/>
            <a:ext cx="4250846" cy="4042574"/>
          </a:xfrm>
          <a:prstGeom prst="rect">
            <a:avLst/>
          </a:prstGeom>
        </p:spPr>
        <p:txBody>
          <a:bodyPr/>
          <a:lstStyle/>
          <a:p>
            <a:pPr lvl="0">
              <a:buFont typeface="Open Sans Semibold" panose="020B0706030804020204" pitchFamily="34" charset="0"/>
              <a:buChar char="•"/>
            </a:pPr>
            <a:r>
              <a:rPr lang="en-US" dirty="0"/>
              <a:t>Limits direct access to objects or entities</a:t>
            </a:r>
          </a:p>
          <a:p>
            <a:pPr lvl="0">
              <a:buFont typeface="Open Sans Semibold" panose="020B0706030804020204" pitchFamily="34" charset="0"/>
              <a:buChar char="•"/>
            </a:pPr>
            <a:r>
              <a:rPr lang="en-US" dirty="0"/>
              <a:t>Defines allowable actions and interactions between layers</a:t>
            </a:r>
          </a:p>
          <a:p>
            <a:pPr lvl="0">
              <a:buFont typeface="Open Sans Semibold" panose="020B0706030804020204" pitchFamily="34" charset="0"/>
              <a:buChar char="•"/>
            </a:pPr>
            <a:r>
              <a:rPr lang="en-US" dirty="0"/>
              <a:t>Protects against improper behavior or access between layers</a:t>
            </a:r>
          </a:p>
        </p:txBody>
      </p:sp>
      <p:pic>
        <p:nvPicPr>
          <p:cNvPr id="7" name="Picture 6" descr="CISSP_Domain3_PPT_v5_Slide51.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532436"/>
            <a:ext cx="3102362" cy="4579677"/>
          </a:xfrm>
          <a:prstGeom prst="rect">
            <a:avLst/>
          </a:prstGeom>
        </p:spPr>
      </p:pic>
    </p:spTree>
    <p:extLst>
      <p:ext uri="{BB962C8B-B14F-4D97-AF65-F5344CB8AC3E}">
        <p14:creationId xmlns:p14="http://schemas.microsoft.com/office/powerpoint/2010/main" val="225512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Security Kernel</a:t>
            </a:r>
            <a:endParaRPr lang="en-US" sz="6000" dirty="0"/>
          </a:p>
        </p:txBody>
      </p:sp>
      <p:sp>
        <p:nvSpPr>
          <p:cNvPr id="6" name="Content Placeholder 5"/>
          <p:cNvSpPr>
            <a:spLocks noGrp="1"/>
          </p:cNvSpPr>
          <p:nvPr>
            <p:ph sz="half" idx="10"/>
          </p:nvPr>
        </p:nvSpPr>
        <p:spPr>
          <a:xfrm>
            <a:off x="1158240" y="1812126"/>
            <a:ext cx="9471790" cy="4042574"/>
          </a:xfrm>
          <a:prstGeom prst="rect">
            <a:avLst/>
          </a:prstGeom>
        </p:spPr>
        <p:txBody>
          <a:bodyPr/>
          <a:lstStyle/>
          <a:p>
            <a:pPr lvl="0">
              <a:buFont typeface="Open Sans Semibold" panose="020B0706030804020204" pitchFamily="34" charset="0"/>
              <a:buChar char="•"/>
            </a:pPr>
            <a:r>
              <a:rPr lang="en-US" dirty="0"/>
              <a:t>Also known as a reference monitor</a:t>
            </a:r>
          </a:p>
          <a:p>
            <a:pPr lvl="0">
              <a:buFont typeface="Open Sans Semibold" panose="020B0706030804020204" pitchFamily="34" charset="0"/>
              <a:buChar char="•"/>
            </a:pPr>
            <a:r>
              <a:rPr lang="en-US" dirty="0"/>
              <a:t>“Big Brother” of kernel mode</a:t>
            </a:r>
          </a:p>
          <a:p>
            <a:pPr lvl="0">
              <a:buFont typeface="Open Sans Semibold" panose="020B0706030804020204" pitchFamily="34" charset="0"/>
              <a:buChar char="•"/>
            </a:pPr>
            <a:r>
              <a:rPr lang="en-US" dirty="0"/>
              <a:t>Monitors and validates access control over system objects (e.g., files, network stack)</a:t>
            </a:r>
          </a:p>
          <a:p>
            <a:pPr lvl="0">
              <a:buFont typeface="Open Sans Semibold" panose="020B0706030804020204" pitchFamily="34" charset="0"/>
              <a:buChar char="•"/>
            </a:pPr>
            <a:r>
              <a:rPr lang="en-US" dirty="0"/>
              <a:t>Enforcement and validation component of all secure operating systems</a:t>
            </a:r>
          </a:p>
        </p:txBody>
      </p:sp>
    </p:spTree>
    <p:extLst>
      <p:ext uri="{BB962C8B-B14F-4D97-AF65-F5344CB8AC3E}">
        <p14:creationId xmlns:p14="http://schemas.microsoft.com/office/powerpoint/2010/main" val="2694103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Encryption</a:t>
            </a:r>
            <a:endParaRPr lang="en-US" sz="6000" dirty="0"/>
          </a:p>
        </p:txBody>
      </p:sp>
      <p:sp>
        <p:nvSpPr>
          <p:cNvPr id="6" name="Content Placeholder 5"/>
          <p:cNvSpPr>
            <a:spLocks noGrp="1"/>
          </p:cNvSpPr>
          <p:nvPr>
            <p:ph sz="half" idx="10"/>
          </p:nvPr>
        </p:nvSpPr>
        <p:spPr>
          <a:xfrm>
            <a:off x="1158239" y="1812126"/>
            <a:ext cx="9832395" cy="4042574"/>
          </a:xfrm>
          <a:prstGeom prst="rect">
            <a:avLst/>
          </a:prstGeom>
        </p:spPr>
        <p:txBody>
          <a:bodyPr/>
          <a:lstStyle/>
          <a:p>
            <a:pPr lvl="0">
              <a:buFont typeface="Open Sans Semibold" panose="020B0706030804020204" pitchFamily="34" charset="0"/>
              <a:buChar char="•"/>
            </a:pPr>
            <a:r>
              <a:rPr lang="en-US" dirty="0"/>
              <a:t>Encryption can be applied to data at rest (e.g., files on hard drive) or data in transit (e.g., communication channel)</a:t>
            </a:r>
          </a:p>
          <a:p>
            <a:pPr lvl="0">
              <a:buFont typeface="Open Sans Semibold" panose="020B0706030804020204" pitchFamily="34" charset="0"/>
              <a:buChar char="•"/>
            </a:pPr>
            <a:r>
              <a:rPr lang="en-US" dirty="0"/>
              <a:t>May protect confidentiality and/or integrity of data</a:t>
            </a:r>
          </a:p>
          <a:p>
            <a:pPr lvl="0">
              <a:buFont typeface="Open Sans Semibold" panose="020B0706030804020204" pitchFamily="34" charset="0"/>
              <a:buChar char="•"/>
            </a:pPr>
            <a:r>
              <a:rPr lang="en-US" dirty="0"/>
              <a:t>Data cannot be read without the proper decryption key</a:t>
            </a:r>
          </a:p>
          <a:p>
            <a:pPr lvl="0">
              <a:buFont typeface="Open Sans Semibold" panose="020B0706030804020204" pitchFamily="34" charset="0"/>
              <a:buChar char="•"/>
            </a:pPr>
            <a:r>
              <a:rPr lang="en-US" dirty="0"/>
              <a:t>Protects data when OS features (e.g., security kernel) are </a:t>
            </a:r>
            <a:br>
              <a:rPr lang="en-US" dirty="0"/>
            </a:br>
            <a:r>
              <a:rPr lang="en-US" dirty="0"/>
              <a:t>not active or present</a:t>
            </a:r>
          </a:p>
          <a:p>
            <a:pPr marL="717550" lvl="1" indent="-358775"/>
            <a:r>
              <a:rPr lang="en-US" dirty="0"/>
              <a:t>E.g., Windows </a:t>
            </a:r>
            <a:r>
              <a:rPr lang="en-US" dirty="0" err="1"/>
              <a:t>Bitlocker</a:t>
            </a:r>
            <a:r>
              <a:rPr lang="en-US" dirty="0"/>
              <a:t> protects data when the OS is not running and an attempt is made to physically remove and read the computer hard drive</a:t>
            </a:r>
          </a:p>
        </p:txBody>
      </p:sp>
    </p:spTree>
    <p:extLst>
      <p:ext uri="{BB962C8B-B14F-4D97-AF65-F5344CB8AC3E}">
        <p14:creationId xmlns:p14="http://schemas.microsoft.com/office/powerpoint/2010/main" val="1891829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Code Signing and Validation</a:t>
            </a:r>
            <a:endParaRPr lang="en-US" sz="6000" dirty="0"/>
          </a:p>
        </p:txBody>
      </p:sp>
      <p:sp>
        <p:nvSpPr>
          <p:cNvPr id="6" name="Content Placeholder 5"/>
          <p:cNvSpPr>
            <a:spLocks noGrp="1"/>
          </p:cNvSpPr>
          <p:nvPr>
            <p:ph sz="half" idx="10"/>
          </p:nvPr>
        </p:nvSpPr>
        <p:spPr>
          <a:xfrm>
            <a:off x="1158239" y="1812126"/>
            <a:ext cx="9032791" cy="4042574"/>
          </a:xfrm>
          <a:prstGeom prst="rect">
            <a:avLst/>
          </a:prstGeom>
        </p:spPr>
        <p:txBody>
          <a:bodyPr/>
          <a:lstStyle/>
          <a:p>
            <a:pPr lvl="0">
              <a:buFont typeface="Open Sans Semibold" panose="020B0706030804020204" pitchFamily="34" charset="0"/>
              <a:buChar char="•"/>
            </a:pPr>
            <a:r>
              <a:rPr lang="en-US" dirty="0"/>
              <a:t>Cryptographic function</a:t>
            </a:r>
          </a:p>
          <a:p>
            <a:pPr lvl="0">
              <a:buFont typeface="Open Sans Semibold" panose="020B0706030804020204" pitchFamily="34" charset="0"/>
              <a:buChar char="•"/>
            </a:pPr>
            <a:r>
              <a:rPr lang="en-US" dirty="0"/>
              <a:t>Executable code is digitally signed</a:t>
            </a:r>
          </a:p>
          <a:p>
            <a:pPr lvl="0">
              <a:buFont typeface="Open Sans Semibold" panose="020B0706030804020204" pitchFamily="34" charset="0"/>
              <a:buChar char="•"/>
            </a:pPr>
            <a:r>
              <a:rPr lang="en-US" dirty="0"/>
              <a:t>OS validates signature before loading code</a:t>
            </a:r>
          </a:p>
          <a:p>
            <a:pPr lvl="0">
              <a:buFont typeface="Open Sans Semibold" panose="020B0706030804020204" pitchFamily="34" charset="0"/>
              <a:buChar char="•"/>
            </a:pPr>
            <a:r>
              <a:rPr lang="en-US" dirty="0"/>
              <a:t>Unsigned code or code with an invalid signature </a:t>
            </a:r>
            <a:br>
              <a:rPr lang="en-US" dirty="0"/>
            </a:br>
            <a:r>
              <a:rPr lang="en-US" dirty="0"/>
              <a:t>is prevented from executing</a:t>
            </a:r>
          </a:p>
          <a:p>
            <a:pPr lvl="0">
              <a:buFont typeface="Open Sans Semibold" panose="020B0706030804020204" pitchFamily="34" charset="0"/>
              <a:buChar char="•"/>
            </a:pPr>
            <a:r>
              <a:rPr lang="en-US" dirty="0"/>
              <a:t>May include OS internal code to prevent replacement </a:t>
            </a:r>
            <a:br>
              <a:rPr lang="en-US" dirty="0"/>
            </a:br>
            <a:r>
              <a:rPr lang="en-US" dirty="0"/>
              <a:t>of OS components</a:t>
            </a:r>
          </a:p>
        </p:txBody>
      </p:sp>
    </p:spTree>
    <p:extLst>
      <p:ext uri="{BB962C8B-B14F-4D97-AF65-F5344CB8AC3E}">
        <p14:creationId xmlns:p14="http://schemas.microsoft.com/office/powerpoint/2010/main" val="3578234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Audit and Monitoring</a:t>
            </a:r>
            <a:endParaRPr lang="en-US" sz="6000" dirty="0"/>
          </a:p>
        </p:txBody>
      </p:sp>
      <p:sp>
        <p:nvSpPr>
          <p:cNvPr id="6" name="Content Placeholder 5"/>
          <p:cNvSpPr>
            <a:spLocks noGrp="1"/>
          </p:cNvSpPr>
          <p:nvPr>
            <p:ph sz="half" idx="10"/>
          </p:nvPr>
        </p:nvSpPr>
        <p:spPr>
          <a:xfrm>
            <a:off x="1158239" y="1812126"/>
            <a:ext cx="9832395" cy="4042574"/>
          </a:xfrm>
          <a:prstGeom prst="rect">
            <a:avLst/>
          </a:prstGeom>
        </p:spPr>
        <p:txBody>
          <a:bodyPr/>
          <a:lstStyle/>
          <a:p>
            <a:pPr lvl="0">
              <a:buFont typeface="Open Sans Semibold" panose="020B0706030804020204" pitchFamily="34" charset="0"/>
              <a:buChar char="•"/>
            </a:pPr>
            <a:r>
              <a:rPr lang="en-US" dirty="0"/>
              <a:t>System actions are recorded and stored in a protected location</a:t>
            </a:r>
          </a:p>
          <a:p>
            <a:pPr marL="717550" lvl="1" indent="-358775"/>
            <a:r>
              <a:rPr lang="en-US" dirty="0"/>
              <a:t>Audit storage protection levels vary by system and must be enabled and validated </a:t>
            </a:r>
          </a:p>
          <a:p>
            <a:pPr lvl="0">
              <a:buFont typeface="Open Sans Semibold" panose="020B0706030804020204" pitchFamily="34" charset="0"/>
              <a:buChar char="•"/>
            </a:pPr>
            <a:r>
              <a:rPr lang="en-US" dirty="0"/>
              <a:t>Specific actions that are recorded are typically customizable</a:t>
            </a:r>
          </a:p>
          <a:p>
            <a:pPr lvl="0">
              <a:buFont typeface="Open Sans Semibold" panose="020B0706030804020204" pitchFamily="34" charset="0"/>
              <a:buChar char="•"/>
            </a:pPr>
            <a:r>
              <a:rPr lang="en-US" dirty="0"/>
              <a:t>Audit records </a:t>
            </a:r>
            <a:r>
              <a:rPr lang="en-US" b="1" dirty="0"/>
              <a:t>MUST</a:t>
            </a:r>
            <a:r>
              <a:rPr lang="en-US" dirty="0"/>
              <a:t> be reviewed or monitored to be an effective protection</a:t>
            </a:r>
          </a:p>
          <a:p>
            <a:pPr lvl="0">
              <a:buFont typeface="Open Sans Semibold" panose="020B0706030804020204" pitchFamily="34" charset="0"/>
              <a:buChar char="•"/>
            </a:pPr>
            <a:r>
              <a:rPr lang="en-US" dirty="0"/>
              <a:t>Monitoring and review may include both automated and manual elements</a:t>
            </a:r>
          </a:p>
          <a:p>
            <a:pPr lvl="0">
              <a:buFont typeface="Open Sans Semibold" panose="020B0706030804020204" pitchFamily="34" charset="0"/>
              <a:buChar char="•"/>
            </a:pPr>
            <a:r>
              <a:rPr lang="en-US" dirty="0"/>
              <a:t>Audit records are typically transferred off of a system for protection and long term storage</a:t>
            </a:r>
          </a:p>
        </p:txBody>
      </p:sp>
    </p:spTree>
    <p:extLst>
      <p:ext uri="{BB962C8B-B14F-4D97-AF65-F5344CB8AC3E}">
        <p14:creationId xmlns:p14="http://schemas.microsoft.com/office/powerpoint/2010/main" val="1091703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Virtualization/Sandbox</a:t>
            </a:r>
            <a:endParaRPr lang="en-US" sz="6000" dirty="0"/>
          </a:p>
        </p:txBody>
      </p:sp>
      <p:sp>
        <p:nvSpPr>
          <p:cNvPr id="6" name="Content Placeholder 5"/>
          <p:cNvSpPr>
            <a:spLocks noGrp="1"/>
          </p:cNvSpPr>
          <p:nvPr>
            <p:ph sz="half" idx="10"/>
          </p:nvPr>
        </p:nvSpPr>
        <p:spPr>
          <a:xfrm>
            <a:off x="1158239" y="1812126"/>
            <a:ext cx="10083251" cy="4042574"/>
          </a:xfrm>
          <a:prstGeom prst="rect">
            <a:avLst/>
          </a:prstGeom>
        </p:spPr>
        <p:txBody>
          <a:bodyPr/>
          <a:lstStyle/>
          <a:p>
            <a:pPr lvl="0">
              <a:buFont typeface="Open Sans Semibold" panose="020B0706030804020204" pitchFamily="34" charset="0"/>
              <a:buChar char="•"/>
            </a:pPr>
            <a:r>
              <a:rPr lang="en-US" dirty="0"/>
              <a:t>Executing code is “wrapped” in a virtualization or sandbox layer</a:t>
            </a:r>
          </a:p>
          <a:p>
            <a:pPr lvl="0">
              <a:buFont typeface="Open Sans Semibold" panose="020B0706030804020204" pitchFamily="34" charset="0"/>
              <a:buChar char="•"/>
            </a:pPr>
            <a:r>
              <a:rPr lang="en-US" dirty="0"/>
              <a:t>Code executing within the environment is strictly limited from direct interaction outside the environment</a:t>
            </a:r>
          </a:p>
          <a:p>
            <a:pPr lvl="0">
              <a:buFont typeface="Open Sans Semibold" panose="020B0706030804020204" pitchFamily="34" charset="0"/>
              <a:buChar char="•"/>
            </a:pPr>
            <a:r>
              <a:rPr lang="en-US" dirty="0"/>
              <a:t>Permissions for system access may be restricted independently for each virtualized or sandboxed instance</a:t>
            </a:r>
          </a:p>
          <a:p>
            <a:pPr lvl="0">
              <a:buFont typeface="Open Sans Semibold" panose="020B0706030804020204" pitchFamily="34" charset="0"/>
              <a:buChar char="•"/>
            </a:pPr>
            <a:r>
              <a:rPr lang="en-US" dirty="0"/>
              <a:t>May be an OS native function or function provided by third-party software</a:t>
            </a:r>
          </a:p>
        </p:txBody>
      </p:sp>
    </p:spTree>
    <p:extLst>
      <p:ext uri="{BB962C8B-B14F-4D97-AF65-F5344CB8AC3E}">
        <p14:creationId xmlns:p14="http://schemas.microsoft.com/office/powerpoint/2010/main" val="6411482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Hardware Security Modules</a:t>
            </a:r>
            <a:endParaRPr lang="en-US" sz="6000" dirty="0"/>
          </a:p>
        </p:txBody>
      </p:sp>
      <p:sp>
        <p:nvSpPr>
          <p:cNvPr id="6" name="Content Placeholder 5"/>
          <p:cNvSpPr>
            <a:spLocks noGrp="1"/>
          </p:cNvSpPr>
          <p:nvPr>
            <p:ph sz="half" idx="10"/>
          </p:nvPr>
        </p:nvSpPr>
        <p:spPr>
          <a:xfrm>
            <a:off x="1158239" y="1812126"/>
            <a:ext cx="9832395" cy="4042574"/>
          </a:xfrm>
          <a:prstGeom prst="rect">
            <a:avLst/>
          </a:prstGeom>
        </p:spPr>
        <p:txBody>
          <a:bodyPr/>
          <a:lstStyle/>
          <a:p>
            <a:pPr lvl="0">
              <a:buFont typeface="Open Sans Semibold" panose="020B0706030804020204" pitchFamily="34" charset="0"/>
              <a:buChar char="•"/>
            </a:pPr>
            <a:r>
              <a:rPr lang="en-US" dirty="0"/>
              <a:t>Hardware components that provide security services</a:t>
            </a:r>
          </a:p>
          <a:p>
            <a:pPr lvl="0">
              <a:buFont typeface="Open Sans Semibold" panose="020B0706030804020204" pitchFamily="34" charset="0"/>
              <a:buChar char="•"/>
            </a:pPr>
            <a:r>
              <a:rPr lang="en-US" dirty="0"/>
              <a:t>Trusted Platform Module (TPM)</a:t>
            </a:r>
          </a:p>
          <a:p>
            <a:pPr marL="717550" lvl="1" indent="-358775"/>
            <a:r>
              <a:rPr lang="en-US" dirty="0"/>
              <a:t>Most common security module, present in most modern hardware platforms</a:t>
            </a:r>
          </a:p>
          <a:p>
            <a:pPr marL="717550" lvl="1" indent="-358775"/>
            <a:r>
              <a:rPr lang="en-US" dirty="0"/>
              <a:t>Provides secure storage and cryptographic functions</a:t>
            </a:r>
          </a:p>
          <a:p>
            <a:pPr marL="717550" lvl="1" indent="-358775"/>
            <a:r>
              <a:rPr lang="en-US" dirty="0"/>
              <a:t>Typically used to securely generate and store encryption keys</a:t>
            </a:r>
          </a:p>
          <a:p>
            <a:pPr marL="717550" lvl="1" indent="-358775"/>
            <a:r>
              <a:rPr lang="en-US" dirty="0"/>
              <a:t>Keys or stored data cannot be extracted from the module without appropriate permissions</a:t>
            </a:r>
          </a:p>
          <a:p>
            <a:pPr lvl="0">
              <a:buFont typeface="Open Sans Semibold" panose="020B0706030804020204" pitchFamily="34" charset="0"/>
              <a:buChar char="•"/>
            </a:pPr>
            <a:r>
              <a:rPr lang="en-US" dirty="0"/>
              <a:t>Specialized devices (e.g., cell phone) may contain multiple hardware security modules</a:t>
            </a:r>
          </a:p>
        </p:txBody>
      </p:sp>
    </p:spTree>
    <p:extLst>
      <p:ext uri="{BB962C8B-B14F-4D97-AF65-F5344CB8AC3E}">
        <p14:creationId xmlns:p14="http://schemas.microsoft.com/office/powerpoint/2010/main" val="27842633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File System Attributes</a:t>
            </a:r>
            <a:endParaRPr lang="en-US" sz="6000" dirty="0"/>
          </a:p>
        </p:txBody>
      </p:sp>
      <p:sp>
        <p:nvSpPr>
          <p:cNvPr id="6" name="Content Placeholder 5"/>
          <p:cNvSpPr>
            <a:spLocks noGrp="1"/>
          </p:cNvSpPr>
          <p:nvPr>
            <p:ph sz="half" idx="10"/>
          </p:nvPr>
        </p:nvSpPr>
        <p:spPr>
          <a:xfrm>
            <a:off x="1158238" y="1812126"/>
            <a:ext cx="10365465" cy="4042574"/>
          </a:xfrm>
          <a:prstGeom prst="rect">
            <a:avLst/>
          </a:prstGeom>
        </p:spPr>
        <p:txBody>
          <a:bodyPr/>
          <a:lstStyle/>
          <a:p>
            <a:pPr lvl="0">
              <a:buFont typeface="Open Sans Semibold" panose="020B0706030804020204" pitchFamily="34" charset="0"/>
              <a:buChar char="•"/>
            </a:pPr>
            <a:r>
              <a:rPr lang="en-US" dirty="0"/>
              <a:t>Various file systems may store security attributes or provide security functions</a:t>
            </a:r>
          </a:p>
          <a:p>
            <a:pPr lvl="0">
              <a:buFont typeface="Open Sans Semibold" panose="020B0706030804020204" pitchFamily="34" charset="0"/>
              <a:buChar char="•"/>
            </a:pPr>
            <a:r>
              <a:rPr lang="en-US" dirty="0"/>
              <a:t>A critical component to employing access control models in most operating systems</a:t>
            </a:r>
          </a:p>
          <a:p>
            <a:pPr lvl="0">
              <a:buFont typeface="Open Sans Semibold" panose="020B0706030804020204" pitchFamily="34" charset="0"/>
              <a:buChar char="•"/>
            </a:pPr>
            <a:r>
              <a:rPr lang="en-US" dirty="0"/>
              <a:t>File systems may include journaling that can protect data integrity</a:t>
            </a:r>
          </a:p>
        </p:txBody>
      </p:sp>
    </p:spTree>
    <p:extLst>
      <p:ext uri="{BB962C8B-B14F-4D97-AF65-F5344CB8AC3E}">
        <p14:creationId xmlns:p14="http://schemas.microsoft.com/office/powerpoint/2010/main" val="1303688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Host Protection Software</a:t>
            </a:r>
            <a:endParaRPr lang="en-US" sz="6000" dirty="0"/>
          </a:p>
        </p:txBody>
      </p:sp>
      <p:sp>
        <p:nvSpPr>
          <p:cNvPr id="6" name="Content Placeholder 5"/>
          <p:cNvSpPr>
            <a:spLocks noGrp="1"/>
          </p:cNvSpPr>
          <p:nvPr>
            <p:ph sz="half" idx="10"/>
          </p:nvPr>
        </p:nvSpPr>
        <p:spPr>
          <a:xfrm>
            <a:off x="1158238" y="1812126"/>
            <a:ext cx="10365465" cy="4042574"/>
          </a:xfrm>
          <a:prstGeom prst="rect">
            <a:avLst/>
          </a:prstGeom>
        </p:spPr>
        <p:txBody>
          <a:bodyPr/>
          <a:lstStyle/>
          <a:p>
            <a:pPr lvl="0">
              <a:buFont typeface="Open Sans Semibold" panose="020B0706030804020204" pitchFamily="34" charset="0"/>
              <a:buChar char="•"/>
            </a:pPr>
            <a:r>
              <a:rPr lang="en-US" dirty="0"/>
              <a:t>Antivirus</a:t>
            </a:r>
          </a:p>
          <a:p>
            <a:pPr lvl="0">
              <a:buFont typeface="Open Sans Semibold" panose="020B0706030804020204" pitchFamily="34" charset="0"/>
              <a:buChar char="•"/>
            </a:pPr>
            <a:r>
              <a:rPr lang="en-US" dirty="0"/>
              <a:t>Host-based intrusion prevention (HIPS)</a:t>
            </a:r>
          </a:p>
          <a:p>
            <a:pPr lvl="0">
              <a:buFont typeface="Open Sans Semibold" panose="020B0706030804020204" pitchFamily="34" charset="0"/>
              <a:buChar char="•"/>
            </a:pPr>
            <a:r>
              <a:rPr lang="en-US" dirty="0"/>
              <a:t>Host firewall</a:t>
            </a:r>
          </a:p>
          <a:p>
            <a:pPr lvl="0">
              <a:buFont typeface="Open Sans Semibold" panose="020B0706030804020204" pitchFamily="34" charset="0"/>
              <a:buChar char="•"/>
            </a:pPr>
            <a:r>
              <a:rPr lang="en-US" dirty="0"/>
              <a:t>File integrity monitoring (FIM)</a:t>
            </a:r>
          </a:p>
          <a:p>
            <a:pPr lvl="0">
              <a:buFont typeface="Open Sans Semibold" panose="020B0706030804020204" pitchFamily="34" charset="0"/>
              <a:buChar char="•"/>
            </a:pPr>
            <a:r>
              <a:rPr lang="en-US" dirty="0"/>
              <a:t>Configuration and policy monitor</a:t>
            </a:r>
          </a:p>
        </p:txBody>
      </p:sp>
    </p:spTree>
    <p:extLst>
      <p:ext uri="{BB962C8B-B14F-4D97-AF65-F5344CB8AC3E}">
        <p14:creationId xmlns:p14="http://schemas.microsoft.com/office/powerpoint/2010/main" val="282132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158876" y="706964"/>
            <a:ext cx="8718187" cy="842991"/>
          </a:xfrm>
          <a:prstGeom prst="rect">
            <a:avLst/>
          </a:prstGeom>
          <a:noFill/>
        </p:spPr>
        <p:txBody>
          <a:bodyPr lIns="91415" tIns="45708" rIns="91415" bIns="45708" anchor="ctr" anchorCtr="0"/>
          <a:lstStyle>
            <a:lvl1pPr algn="l" defTabSz="457200" rtl="0" eaLnBrk="1" latinLnBrk="0" hangingPunct="1">
              <a:spcBef>
                <a:spcPct val="0"/>
              </a:spcBef>
              <a:buNone/>
              <a:defRPr sz="4400" kern="1200">
                <a:solidFill>
                  <a:schemeClr val="tx2"/>
                </a:solidFill>
                <a:latin typeface="+mj-lt"/>
                <a:ea typeface="+mj-ea"/>
                <a:cs typeface="+mj-cs"/>
              </a:defRPr>
            </a:lvl1pPr>
          </a:lstStyle>
          <a:p>
            <a:pPr lvl="0">
              <a:defRPr/>
            </a:pPr>
            <a:r>
              <a:rPr lang="en-US" sz="6000" u="sng" baseline="12000" dirty="0">
                <a:solidFill>
                  <a:srgbClr val="006F53"/>
                </a:solidFill>
                <a:uFill>
                  <a:solidFill>
                    <a:srgbClr val="95D600"/>
                  </a:solidFill>
                </a:uFill>
                <a:latin typeface="Open Sans Semibold"/>
                <a:cs typeface="Open Sans Semibold"/>
              </a:rPr>
              <a:t>Domain Objectives (continued)</a:t>
            </a:r>
          </a:p>
        </p:txBody>
      </p:sp>
      <p:sp>
        <p:nvSpPr>
          <p:cNvPr id="13" name="Content Placeholder 5"/>
          <p:cNvSpPr>
            <a:spLocks noGrp="1"/>
          </p:cNvSpPr>
          <p:nvPr>
            <p:ph sz="half" idx="10"/>
          </p:nvPr>
        </p:nvSpPr>
        <p:spPr>
          <a:xfrm>
            <a:off x="1158239" y="1812127"/>
            <a:ext cx="10679035" cy="4067973"/>
          </a:xfrm>
          <a:prstGeom prst="rect">
            <a:avLst/>
          </a:prstGeom>
        </p:spPr>
        <p:txBody>
          <a:bodyPr/>
          <a:lstStyle/>
          <a:p>
            <a:pPr marL="541338" indent="-541338">
              <a:buClrTx/>
              <a:buSzPct val="100000"/>
              <a:buFont typeface="+mj-lt"/>
              <a:buAutoNum type="arabicPeriod" startAt="8"/>
            </a:pPr>
            <a:r>
              <a:rPr lang="en-US" dirty="0"/>
              <a:t>Select appropriate security controls.</a:t>
            </a:r>
          </a:p>
          <a:p>
            <a:pPr marL="541338" indent="-541338">
              <a:buClrTx/>
              <a:buSzPct val="100000"/>
              <a:buFont typeface="+mj-lt"/>
              <a:buAutoNum type="arabicPeriod" startAt="8"/>
            </a:pPr>
            <a:r>
              <a:rPr lang="en-US" dirty="0"/>
              <a:t>Identify major control frameworks.</a:t>
            </a:r>
          </a:p>
          <a:p>
            <a:pPr marL="541338" indent="-541338">
              <a:buClrTx/>
              <a:buSzPct val="100000"/>
              <a:buFont typeface="+mj-lt"/>
              <a:buAutoNum type="arabicPeriod" startAt="8"/>
            </a:pPr>
            <a:r>
              <a:rPr lang="en-US" dirty="0"/>
              <a:t>Tailor security controls.</a:t>
            </a:r>
          </a:p>
          <a:p>
            <a:pPr marL="541338" indent="-541338">
              <a:buClrTx/>
              <a:buSzPct val="100000"/>
              <a:buFont typeface="+mj-lt"/>
              <a:buAutoNum type="arabicPeriod" startAt="8"/>
            </a:pPr>
            <a:r>
              <a:rPr lang="en-US" dirty="0"/>
              <a:t>Identify security control evaluation criteria.</a:t>
            </a:r>
          </a:p>
          <a:p>
            <a:pPr marL="541338" indent="-541338">
              <a:buClrTx/>
              <a:buSzPct val="100000"/>
              <a:buFont typeface="+mj-lt"/>
              <a:buAutoNum type="arabicPeriod" startAt="8"/>
            </a:pPr>
            <a:r>
              <a:rPr lang="en-US" dirty="0"/>
              <a:t>Identify types of system security capabilities.</a:t>
            </a:r>
          </a:p>
          <a:p>
            <a:pPr marL="541338" indent="-541338">
              <a:buClrTx/>
              <a:buSzPct val="100000"/>
              <a:buFont typeface="+mj-lt"/>
              <a:buAutoNum type="arabicPeriod" startAt="8"/>
            </a:pPr>
            <a:r>
              <a:rPr lang="en-US" dirty="0"/>
              <a:t>Employ integrated security elements. </a:t>
            </a:r>
          </a:p>
          <a:p>
            <a:pPr marL="541338" indent="-541338">
              <a:buClrTx/>
              <a:buSzPct val="100000"/>
              <a:buFont typeface="+mj-lt"/>
              <a:buAutoNum type="arabicPeriod" startAt="8"/>
            </a:pPr>
            <a:r>
              <a:rPr lang="en-US" dirty="0"/>
              <a:t>Identify vulnerabilities and mitigations in client-based systems.</a:t>
            </a:r>
          </a:p>
          <a:p>
            <a:pPr marL="541338" indent="-541338">
              <a:buClrTx/>
              <a:buSzPct val="100000"/>
              <a:buFont typeface="+mj-lt"/>
              <a:buAutoNum type="arabicPeriod" startAt="8"/>
            </a:pPr>
            <a:r>
              <a:rPr lang="en-US" dirty="0"/>
              <a:t>Identify vulnerabilities and mitigations in server-based systems.</a:t>
            </a:r>
          </a:p>
          <a:p>
            <a:pPr marL="541338" indent="-541338">
              <a:buClrTx/>
              <a:buSzPct val="100000"/>
              <a:buFont typeface="+mj-lt"/>
              <a:buAutoNum type="arabicPeriod" startAt="8"/>
            </a:pPr>
            <a:r>
              <a:rPr lang="en-US" dirty="0"/>
              <a:t>Identify vulnerabilities and mitigations in database systems.</a:t>
            </a:r>
          </a:p>
        </p:txBody>
      </p:sp>
    </p:spTree>
    <p:extLst>
      <p:ext uri="{BB962C8B-B14F-4D97-AF65-F5344CB8AC3E}">
        <p14:creationId xmlns:p14="http://schemas.microsoft.com/office/powerpoint/2010/main" val="1043552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221" y="3132209"/>
            <a:ext cx="9718987" cy="1362075"/>
          </a:xfrm>
        </p:spPr>
        <p:txBody>
          <a:bodyPr/>
          <a:lstStyle/>
          <a:p>
            <a:r>
              <a:rPr lang="en-US" dirty="0"/>
              <a:t>Vulnerabilities of Security Architectures, Designs, and Solution Elements</a:t>
            </a:r>
            <a:endParaRPr lang="en-US" dirty="0">
              <a:solidFill>
                <a:srgbClr val="000000"/>
              </a:solidFill>
            </a:endParaRPr>
          </a:p>
        </p:txBody>
      </p:sp>
      <p:sp>
        <p:nvSpPr>
          <p:cNvPr id="3" name="Text Placeholder 2"/>
          <p:cNvSpPr>
            <a:spLocks noGrp="1"/>
          </p:cNvSpPr>
          <p:nvPr>
            <p:ph type="body" idx="1"/>
          </p:nvPr>
        </p:nvSpPr>
        <p:spPr>
          <a:xfrm>
            <a:off x="707650" y="1530350"/>
            <a:ext cx="8428039" cy="1500188"/>
          </a:xfrm>
        </p:spPr>
        <p:txBody>
          <a:bodyPr/>
          <a:lstStyle/>
          <a:p>
            <a:r>
              <a:rPr lang="en-US" sz="4600" dirty="0">
                <a:solidFill>
                  <a:srgbClr val="006F53"/>
                </a:solidFill>
              </a:rPr>
              <a:t>Module </a:t>
            </a:r>
            <a:r>
              <a:rPr lang="en-US" sz="4600" dirty="0"/>
              <a:t>5</a:t>
            </a:r>
            <a:endParaRPr lang="en-US" sz="4600" dirty="0">
              <a:solidFill>
                <a:srgbClr val="006F53"/>
              </a:solidFill>
            </a:endParaRPr>
          </a:p>
        </p:txBody>
      </p:sp>
    </p:spTree>
    <p:extLst>
      <p:ext uri="{BB962C8B-B14F-4D97-AF65-F5344CB8AC3E}">
        <p14:creationId xmlns:p14="http://schemas.microsoft.com/office/powerpoint/2010/main" val="1421401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6000" dirty="0"/>
              <a:t>Module Objectives</a:t>
            </a:r>
          </a:p>
        </p:txBody>
      </p:sp>
      <p:sp>
        <p:nvSpPr>
          <p:cNvPr id="6" name="Content Placeholder 5"/>
          <p:cNvSpPr>
            <a:spLocks noGrp="1"/>
          </p:cNvSpPr>
          <p:nvPr>
            <p:ph sz="half" idx="10"/>
          </p:nvPr>
        </p:nvSpPr>
        <p:spPr>
          <a:xfrm>
            <a:off x="1158241" y="1812126"/>
            <a:ext cx="10600640" cy="4042574"/>
          </a:xfrm>
          <a:prstGeom prst="rect">
            <a:avLst/>
          </a:prstGeom>
        </p:spPr>
        <p:txBody>
          <a:bodyPr/>
          <a:lstStyle/>
          <a:p>
            <a:pPr marL="541338" indent="-541338">
              <a:buClrTx/>
              <a:buSzPct val="100000"/>
              <a:buFont typeface="+mj-lt"/>
              <a:buAutoNum type="arabicPeriod"/>
            </a:pPr>
            <a:r>
              <a:rPr lang="en-US" dirty="0"/>
              <a:t>Identify vulnerabilities and mitigations in client-based systems.</a:t>
            </a:r>
          </a:p>
          <a:p>
            <a:pPr marL="541338" indent="-541338">
              <a:buClrTx/>
              <a:buSzPct val="100000"/>
              <a:buFont typeface="+mj-lt"/>
              <a:buAutoNum type="arabicPeriod"/>
            </a:pPr>
            <a:r>
              <a:rPr lang="en-US" dirty="0"/>
              <a:t>Identify vulnerabilities and mitigations in server-based systems.</a:t>
            </a:r>
          </a:p>
          <a:p>
            <a:pPr marL="541338" indent="-541338">
              <a:buClrTx/>
              <a:buSzPct val="100000"/>
              <a:buFont typeface="+mj-lt"/>
              <a:buAutoNum type="arabicPeriod"/>
            </a:pPr>
            <a:r>
              <a:rPr lang="en-US" dirty="0"/>
              <a:t>Identify vulnerabilities and mitigations in database systems.</a:t>
            </a:r>
          </a:p>
          <a:p>
            <a:pPr marL="541338" indent="-541338">
              <a:buClrTx/>
              <a:buSzPct val="100000"/>
              <a:buFont typeface="+mj-lt"/>
              <a:buAutoNum type="arabicPeriod"/>
            </a:pPr>
            <a:r>
              <a:rPr lang="en-US" dirty="0"/>
              <a:t>Identify vulnerabilities and mitigations in Industrial Control Systems (ICS).</a:t>
            </a:r>
          </a:p>
          <a:p>
            <a:pPr marL="541338" indent="-541338">
              <a:buClrTx/>
              <a:buSzPct val="100000"/>
              <a:buFont typeface="+mj-lt"/>
              <a:buAutoNum type="arabicPeriod"/>
            </a:pPr>
            <a:r>
              <a:rPr lang="en-US" dirty="0"/>
              <a:t>Identify vulnerabilities and mitigations in cloud-based systems.</a:t>
            </a:r>
          </a:p>
          <a:p>
            <a:pPr marL="541338" indent="-541338">
              <a:buClrTx/>
              <a:buSzPct val="100000"/>
              <a:buFont typeface="+mj-lt"/>
              <a:buAutoNum type="arabicPeriod"/>
            </a:pPr>
            <a:r>
              <a:rPr lang="en-US" dirty="0"/>
              <a:t>Identify vulnerabilities and mitigations in distributed systems.</a:t>
            </a:r>
          </a:p>
          <a:p>
            <a:pPr marL="541338" indent="-541338">
              <a:buClrTx/>
              <a:buSzPct val="100000"/>
              <a:buFont typeface="+mj-lt"/>
              <a:buAutoNum type="arabicPeriod"/>
            </a:pPr>
            <a:r>
              <a:rPr lang="en-US" dirty="0"/>
              <a:t>Identify vulnerabilities and mitigations in Internet of Things (</a:t>
            </a:r>
            <a:r>
              <a:rPr lang="en-US" dirty="0" err="1"/>
              <a:t>IoT</a:t>
            </a:r>
            <a:r>
              <a:rPr lang="en-US" dirty="0"/>
              <a:t>).</a:t>
            </a:r>
          </a:p>
        </p:txBody>
      </p:sp>
    </p:spTree>
    <p:extLst>
      <p:ext uri="{BB962C8B-B14F-4D97-AF65-F5344CB8AC3E}">
        <p14:creationId xmlns:p14="http://schemas.microsoft.com/office/powerpoint/2010/main" val="33214574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6000" dirty="0"/>
              <a:t>Module Objectives</a:t>
            </a:r>
            <a:r>
              <a:rPr lang="en-US" dirty="0"/>
              <a:t> (continued)</a:t>
            </a:r>
            <a:endParaRPr lang="en-US" sz="6000" dirty="0"/>
          </a:p>
        </p:txBody>
      </p:sp>
      <p:sp>
        <p:nvSpPr>
          <p:cNvPr id="6" name="Content Placeholder 5"/>
          <p:cNvSpPr>
            <a:spLocks noGrp="1"/>
          </p:cNvSpPr>
          <p:nvPr>
            <p:ph sz="half" idx="10"/>
          </p:nvPr>
        </p:nvSpPr>
        <p:spPr>
          <a:xfrm>
            <a:off x="1158241" y="1812126"/>
            <a:ext cx="10600640" cy="4042574"/>
          </a:xfrm>
          <a:prstGeom prst="rect">
            <a:avLst/>
          </a:prstGeom>
        </p:spPr>
        <p:txBody>
          <a:bodyPr/>
          <a:lstStyle/>
          <a:p>
            <a:pPr marL="541338" indent="-541338">
              <a:buClrTx/>
              <a:buSzPct val="100000"/>
              <a:buFont typeface="+mj-lt"/>
              <a:buAutoNum type="arabicPeriod" startAt="8"/>
            </a:pPr>
            <a:r>
              <a:rPr lang="en-US" dirty="0"/>
              <a:t>Assess and mitigate vulnerabilities in web-based systems.</a:t>
            </a:r>
          </a:p>
          <a:p>
            <a:pPr marL="541338" indent="-541338">
              <a:buClrTx/>
              <a:buSzPct val="100000"/>
              <a:buFont typeface="+mj-lt"/>
              <a:buAutoNum type="arabicPeriod" startAt="8"/>
            </a:pPr>
            <a:r>
              <a:rPr lang="en-US" dirty="0"/>
              <a:t>Assess and mitigate vulnerabilities in mobile systems.</a:t>
            </a:r>
          </a:p>
          <a:p>
            <a:pPr marL="541338" indent="-541338">
              <a:buClrTx/>
              <a:buSzPct val="100000"/>
              <a:buFont typeface="+mj-lt"/>
              <a:buAutoNum type="arabicPeriod" startAt="8"/>
            </a:pPr>
            <a:r>
              <a:rPr lang="en-US" dirty="0"/>
              <a:t>Assess and mitigate vulnerabilities in embedded systems.</a:t>
            </a:r>
          </a:p>
        </p:txBody>
      </p:sp>
    </p:spTree>
    <p:extLst>
      <p:ext uri="{BB962C8B-B14F-4D97-AF65-F5344CB8AC3E}">
        <p14:creationId xmlns:p14="http://schemas.microsoft.com/office/powerpoint/2010/main" val="2997640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397027" cy="1143000"/>
          </a:xfrm>
        </p:spPr>
        <p:txBody>
          <a:bodyPr>
            <a:normAutofit fontScale="90000"/>
          </a:bodyPr>
          <a:lstStyle/>
          <a:p>
            <a:pPr>
              <a:lnSpc>
                <a:spcPct val="110000"/>
              </a:lnSpc>
            </a:pPr>
            <a:r>
              <a:rPr lang="en-US" dirty="0"/>
              <a:t>Vulnerabilities of Security Architectures, Designs, and Solution Elements</a:t>
            </a:r>
            <a:endParaRPr lang="en-US" sz="6000" dirty="0"/>
          </a:p>
        </p:txBody>
      </p:sp>
      <p:sp>
        <p:nvSpPr>
          <p:cNvPr id="6" name="Content Placeholder 5"/>
          <p:cNvSpPr>
            <a:spLocks noGrp="1"/>
          </p:cNvSpPr>
          <p:nvPr>
            <p:ph sz="half" idx="10"/>
          </p:nvPr>
        </p:nvSpPr>
        <p:spPr>
          <a:xfrm>
            <a:off x="1158239" y="2134622"/>
            <a:ext cx="9832395" cy="4042574"/>
          </a:xfrm>
          <a:prstGeom prst="rect">
            <a:avLst/>
          </a:prstGeom>
        </p:spPr>
        <p:txBody>
          <a:bodyPr/>
          <a:lstStyle/>
          <a:p>
            <a:pPr lvl="0">
              <a:buFont typeface="Open Sans Semibold" panose="020B0706030804020204" pitchFamily="34" charset="0"/>
              <a:buChar char="•"/>
            </a:pPr>
            <a:r>
              <a:rPr lang="en-US" dirty="0"/>
              <a:t>This module introduces some common vulnerabilities and mitigation approaches</a:t>
            </a:r>
          </a:p>
          <a:p>
            <a:pPr marL="717550" lvl="1" indent="-358775"/>
            <a:r>
              <a:rPr lang="en-US" dirty="0"/>
              <a:t>These are common among most system types</a:t>
            </a:r>
          </a:p>
          <a:p>
            <a:pPr lvl="0">
              <a:buFont typeface="Open Sans Semibold" panose="020B0706030804020204" pitchFamily="34" charset="0"/>
              <a:buChar char="•"/>
            </a:pPr>
            <a:r>
              <a:rPr lang="en-US" dirty="0"/>
              <a:t>It presents typical vulnerabilities and mitigation approaches for various system types</a:t>
            </a:r>
          </a:p>
          <a:p>
            <a:pPr marL="717550" lvl="1" indent="-358775"/>
            <a:r>
              <a:rPr lang="en-US" dirty="0"/>
              <a:t>The vulnerabilities and mitigations are not intended to be comprehensive for each system type</a:t>
            </a:r>
          </a:p>
          <a:p>
            <a:pPr lvl="0">
              <a:buFont typeface="Open Sans Semibold" panose="020B0706030804020204" pitchFamily="34" charset="0"/>
              <a:buChar char="•"/>
            </a:pPr>
            <a:r>
              <a:rPr lang="en-US" dirty="0"/>
              <a:t>For each system type, consider which common vulnerabilities might exist in the various system components</a:t>
            </a:r>
          </a:p>
        </p:txBody>
      </p:sp>
    </p:spTree>
    <p:extLst>
      <p:ext uri="{BB962C8B-B14F-4D97-AF65-F5344CB8AC3E}">
        <p14:creationId xmlns:p14="http://schemas.microsoft.com/office/powerpoint/2010/main" val="844599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Top Threat Actions/Mitigations</a:t>
            </a:r>
            <a:endParaRPr lang="en-US" sz="6000" dirty="0"/>
          </a:p>
        </p:txBody>
      </p:sp>
      <p:sp>
        <p:nvSpPr>
          <p:cNvPr id="6" name="Content Placeholder 5"/>
          <p:cNvSpPr>
            <a:spLocks noGrp="1"/>
          </p:cNvSpPr>
          <p:nvPr>
            <p:ph sz="half" idx="10"/>
          </p:nvPr>
        </p:nvSpPr>
        <p:spPr>
          <a:xfrm>
            <a:off x="1158239" y="1812126"/>
            <a:ext cx="3922182" cy="2460897"/>
          </a:xfrm>
          <a:prstGeom prst="rect">
            <a:avLst/>
          </a:prstGeom>
        </p:spPr>
        <p:txBody>
          <a:bodyPr/>
          <a:lstStyle/>
          <a:p>
            <a:pPr marL="0" lvl="0" indent="0">
              <a:buNone/>
            </a:pPr>
            <a:r>
              <a:rPr lang="en-US" b="1" dirty="0"/>
              <a:t>Top Threat Actions</a:t>
            </a:r>
          </a:p>
          <a:p>
            <a:pPr lvl="0">
              <a:buFont typeface="Open Sans Semibold" panose="020B0706030804020204" pitchFamily="34" charset="0"/>
              <a:buChar char="•"/>
            </a:pPr>
            <a:r>
              <a:rPr lang="en-US" dirty="0"/>
              <a:t>Hacking</a:t>
            </a:r>
          </a:p>
          <a:p>
            <a:pPr lvl="0">
              <a:buFont typeface="Open Sans Semibold" panose="020B0706030804020204" pitchFamily="34" charset="0"/>
              <a:buChar char="•"/>
            </a:pPr>
            <a:r>
              <a:rPr lang="en-US" dirty="0"/>
              <a:t>Social engineering</a:t>
            </a:r>
          </a:p>
          <a:p>
            <a:pPr lvl="0">
              <a:buFont typeface="Open Sans Semibold" panose="020B0706030804020204" pitchFamily="34" charset="0"/>
              <a:buChar char="•"/>
            </a:pPr>
            <a:r>
              <a:rPr lang="en-US" dirty="0"/>
              <a:t>Malware distribution</a:t>
            </a:r>
          </a:p>
          <a:p>
            <a:pPr lvl="0">
              <a:buFont typeface="Open Sans Semibold" panose="020B0706030804020204" pitchFamily="34" charset="0"/>
              <a:buChar char="•"/>
            </a:pPr>
            <a:r>
              <a:rPr lang="en-US" dirty="0"/>
              <a:t>Phishing</a:t>
            </a:r>
          </a:p>
        </p:txBody>
      </p:sp>
      <p:sp>
        <p:nvSpPr>
          <p:cNvPr id="4" name="Content Placeholder 5"/>
          <p:cNvSpPr txBox="1">
            <a:spLocks/>
          </p:cNvSpPr>
          <p:nvPr/>
        </p:nvSpPr>
        <p:spPr>
          <a:xfrm>
            <a:off x="5947530" y="1812126"/>
            <a:ext cx="3922182" cy="2803545"/>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b="1" dirty="0"/>
              <a:t>Top Mitigations</a:t>
            </a:r>
          </a:p>
          <a:p>
            <a:pPr>
              <a:buFont typeface="Open Sans Semibold" panose="020B0706030804020204" pitchFamily="34" charset="0"/>
              <a:buChar char="•"/>
            </a:pPr>
            <a:r>
              <a:rPr lang="en-US" dirty="0"/>
              <a:t>Know what you have</a:t>
            </a:r>
          </a:p>
          <a:p>
            <a:pPr>
              <a:buFont typeface="Open Sans Semibold" panose="020B0706030804020204" pitchFamily="34" charset="0"/>
              <a:buChar char="•"/>
            </a:pPr>
            <a:r>
              <a:rPr lang="en-US" dirty="0"/>
              <a:t>Patch and manage what you have</a:t>
            </a:r>
          </a:p>
          <a:p>
            <a:pPr>
              <a:buFont typeface="Open Sans Semibold" panose="020B0706030804020204" pitchFamily="34" charset="0"/>
              <a:buChar char="•"/>
            </a:pPr>
            <a:r>
              <a:rPr lang="en-US" dirty="0"/>
              <a:t>Assess/monitor/log</a:t>
            </a:r>
          </a:p>
          <a:p>
            <a:pPr>
              <a:buFont typeface="Open Sans Semibold" panose="020B0706030804020204" pitchFamily="34" charset="0"/>
              <a:buChar char="•"/>
            </a:pPr>
            <a:r>
              <a:rPr lang="en-US" dirty="0"/>
              <a:t>Educate users</a:t>
            </a:r>
          </a:p>
        </p:txBody>
      </p:sp>
    </p:spTree>
    <p:extLst>
      <p:ext uri="{BB962C8B-B14F-4D97-AF65-F5344CB8AC3E}">
        <p14:creationId xmlns:p14="http://schemas.microsoft.com/office/powerpoint/2010/main" val="35911785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Common System Vulnerabilities</a:t>
            </a:r>
            <a:endParaRPr lang="en-US" sz="6000" dirty="0"/>
          </a:p>
        </p:txBody>
      </p:sp>
      <p:sp>
        <p:nvSpPr>
          <p:cNvPr id="6" name="Content Placeholder 5"/>
          <p:cNvSpPr>
            <a:spLocks noGrp="1"/>
          </p:cNvSpPr>
          <p:nvPr>
            <p:ph sz="half" idx="10"/>
          </p:nvPr>
        </p:nvSpPr>
        <p:spPr>
          <a:xfrm>
            <a:off x="1158239" y="1812126"/>
            <a:ext cx="9832395" cy="4042574"/>
          </a:xfrm>
          <a:prstGeom prst="rect">
            <a:avLst/>
          </a:prstGeom>
        </p:spPr>
        <p:txBody>
          <a:bodyPr/>
          <a:lstStyle/>
          <a:p>
            <a:pPr marL="0" lvl="0" indent="0">
              <a:buNone/>
            </a:pPr>
            <a:r>
              <a:rPr lang="en-US" b="1" dirty="0"/>
              <a:t>Hardware</a:t>
            </a:r>
          </a:p>
          <a:p>
            <a:pPr marL="317414" indent="-358775"/>
            <a:r>
              <a:rPr lang="en-US" dirty="0"/>
              <a:t>Hardware components may fail at any time</a:t>
            </a:r>
          </a:p>
          <a:p>
            <a:pPr marL="560388" lvl="1"/>
            <a:r>
              <a:rPr lang="en-US" dirty="0"/>
              <a:t>Mean time between failure (MTBF) used to calculate expected life</a:t>
            </a:r>
          </a:p>
          <a:p>
            <a:pPr marL="560388" lvl="1"/>
            <a:r>
              <a:rPr lang="en-US" dirty="0"/>
              <a:t>Failure rates higher during initial system operation</a:t>
            </a:r>
          </a:p>
          <a:p>
            <a:pPr marL="317414" indent="-358775"/>
            <a:r>
              <a:rPr lang="en-US" dirty="0"/>
              <a:t>Supply chain issues may introduce technical flaws/vulnerabilities or malicious modification</a:t>
            </a:r>
          </a:p>
          <a:p>
            <a:pPr marL="317414" indent="-358775"/>
            <a:r>
              <a:rPr lang="en-US" dirty="0"/>
              <a:t>Old hardware may be difficult to repair/replace</a:t>
            </a:r>
          </a:p>
        </p:txBody>
      </p:sp>
    </p:spTree>
    <p:extLst>
      <p:ext uri="{BB962C8B-B14F-4D97-AF65-F5344CB8AC3E}">
        <p14:creationId xmlns:p14="http://schemas.microsoft.com/office/powerpoint/2010/main" val="32110219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Common System Vulnerabilities (continued)</a:t>
            </a:r>
            <a:endParaRPr lang="en-US" sz="6000" dirty="0"/>
          </a:p>
        </p:txBody>
      </p:sp>
      <p:sp>
        <p:nvSpPr>
          <p:cNvPr id="6" name="Content Placeholder 5"/>
          <p:cNvSpPr>
            <a:spLocks noGrp="1"/>
          </p:cNvSpPr>
          <p:nvPr>
            <p:ph sz="half" idx="10"/>
          </p:nvPr>
        </p:nvSpPr>
        <p:spPr>
          <a:xfrm>
            <a:off x="1158240" y="1812126"/>
            <a:ext cx="8053493" cy="4042574"/>
          </a:xfrm>
          <a:prstGeom prst="rect">
            <a:avLst/>
          </a:prstGeom>
        </p:spPr>
        <p:txBody>
          <a:bodyPr/>
          <a:lstStyle/>
          <a:p>
            <a:pPr marL="0" lvl="0" indent="0">
              <a:buNone/>
            </a:pPr>
            <a:r>
              <a:rPr lang="en-US" b="1" dirty="0"/>
              <a:t>Communications:</a:t>
            </a:r>
          </a:p>
          <a:p>
            <a:pPr marL="317414" indent="-358775"/>
            <a:r>
              <a:rPr lang="en-US" dirty="0"/>
              <a:t>Can fail</a:t>
            </a:r>
          </a:p>
          <a:p>
            <a:pPr marL="317414" indent="-358775"/>
            <a:r>
              <a:rPr lang="en-US" dirty="0"/>
              <a:t>Can be blocked (denial of service (</a:t>
            </a:r>
            <a:r>
              <a:rPr lang="en-US" dirty="0" err="1"/>
              <a:t>DoS</a:t>
            </a:r>
            <a:r>
              <a:rPr lang="en-US" dirty="0"/>
              <a:t>))</a:t>
            </a:r>
          </a:p>
          <a:p>
            <a:pPr marL="317414" indent="-358775"/>
            <a:r>
              <a:rPr lang="en-US" dirty="0"/>
              <a:t>Can be intercepted</a:t>
            </a:r>
          </a:p>
          <a:p>
            <a:pPr marL="317414" indent="-358775"/>
            <a:r>
              <a:rPr lang="en-US" dirty="0"/>
              <a:t>Can be counterfeited (replayed)</a:t>
            </a:r>
          </a:p>
          <a:p>
            <a:pPr marL="317414" indent="-358775"/>
            <a:r>
              <a:rPr lang="en-US" dirty="0"/>
              <a:t>Can be modified</a:t>
            </a:r>
          </a:p>
          <a:p>
            <a:pPr marL="317414" indent="-358775"/>
            <a:r>
              <a:rPr lang="en-US" dirty="0"/>
              <a:t>Characteristics can expose information about the sender/receiver (e.g., address, location, etc.)</a:t>
            </a:r>
          </a:p>
        </p:txBody>
      </p:sp>
    </p:spTree>
    <p:extLst>
      <p:ext uri="{BB962C8B-B14F-4D97-AF65-F5344CB8AC3E}">
        <p14:creationId xmlns:p14="http://schemas.microsoft.com/office/powerpoint/2010/main" val="2992638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Common System Vulnerabilities (continued)</a:t>
            </a:r>
            <a:endParaRPr lang="en-US" sz="6000" dirty="0"/>
          </a:p>
        </p:txBody>
      </p:sp>
      <p:sp>
        <p:nvSpPr>
          <p:cNvPr id="6" name="Content Placeholder 5"/>
          <p:cNvSpPr>
            <a:spLocks noGrp="1"/>
          </p:cNvSpPr>
          <p:nvPr>
            <p:ph sz="half" idx="10"/>
          </p:nvPr>
        </p:nvSpPr>
        <p:spPr>
          <a:xfrm>
            <a:off x="1158240" y="1812126"/>
            <a:ext cx="9650872" cy="4042574"/>
          </a:xfrm>
          <a:prstGeom prst="rect">
            <a:avLst/>
          </a:prstGeom>
        </p:spPr>
        <p:txBody>
          <a:bodyPr/>
          <a:lstStyle/>
          <a:p>
            <a:pPr marL="0" lvl="0" indent="0">
              <a:buNone/>
            </a:pPr>
            <a:r>
              <a:rPr lang="en-US" b="1" dirty="0"/>
              <a:t>Misuse by user</a:t>
            </a:r>
          </a:p>
          <a:p>
            <a:pPr marL="317414" indent="-358775"/>
            <a:r>
              <a:rPr lang="en-US" dirty="0"/>
              <a:t>Can be intentional or accidental</a:t>
            </a:r>
          </a:p>
          <a:p>
            <a:pPr marL="317414" indent="-358775"/>
            <a:r>
              <a:rPr lang="en-US" dirty="0"/>
              <a:t>Can degrade or bypass security controls</a:t>
            </a:r>
          </a:p>
          <a:p>
            <a:pPr marL="317414" indent="-358775"/>
            <a:r>
              <a:rPr lang="en-US" dirty="0"/>
              <a:t>Increases in likelihood as difficulty to operate increases</a:t>
            </a:r>
          </a:p>
          <a:p>
            <a:pPr marL="558800" lvl="1"/>
            <a:r>
              <a:rPr lang="en-US" dirty="0"/>
              <a:t>E.g., difficult security requirements increase likelihood of intentional misuse to “get the job done”</a:t>
            </a:r>
          </a:p>
        </p:txBody>
      </p:sp>
    </p:spTree>
    <p:extLst>
      <p:ext uri="{BB962C8B-B14F-4D97-AF65-F5344CB8AC3E}">
        <p14:creationId xmlns:p14="http://schemas.microsoft.com/office/powerpoint/2010/main" val="32220572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Common System Vulnerabilities (continued)</a:t>
            </a:r>
            <a:endParaRPr lang="en-US" sz="6000" dirty="0"/>
          </a:p>
        </p:txBody>
      </p:sp>
      <p:sp>
        <p:nvSpPr>
          <p:cNvPr id="6" name="Content Placeholder 5"/>
          <p:cNvSpPr>
            <a:spLocks noGrp="1"/>
          </p:cNvSpPr>
          <p:nvPr>
            <p:ph sz="half" idx="10"/>
          </p:nvPr>
        </p:nvSpPr>
        <p:spPr>
          <a:xfrm>
            <a:off x="1158240" y="1812126"/>
            <a:ext cx="9650872" cy="4042574"/>
          </a:xfrm>
          <a:prstGeom prst="rect">
            <a:avLst/>
          </a:prstGeom>
        </p:spPr>
        <p:txBody>
          <a:bodyPr/>
          <a:lstStyle/>
          <a:p>
            <a:pPr marL="0" lvl="0" indent="0">
              <a:buNone/>
            </a:pPr>
            <a:r>
              <a:rPr lang="en-US" b="1" dirty="0"/>
              <a:t>Code flaws</a:t>
            </a:r>
          </a:p>
          <a:p>
            <a:pPr marL="317414" indent="-358775"/>
            <a:r>
              <a:rPr lang="en-US" dirty="0"/>
              <a:t>Exist in all software products with more than trivial complexity</a:t>
            </a:r>
          </a:p>
          <a:p>
            <a:pPr marL="317414" indent="-358775"/>
            <a:r>
              <a:rPr lang="en-US" dirty="0"/>
              <a:t>May be introduced accidentally or intentionally</a:t>
            </a:r>
          </a:p>
          <a:p>
            <a:pPr marL="317414" indent="-358775"/>
            <a:r>
              <a:rPr lang="en-US" dirty="0"/>
              <a:t>Typical risk conditions:</a:t>
            </a:r>
          </a:p>
          <a:p>
            <a:pPr marL="558800" lvl="1"/>
            <a:r>
              <a:rPr lang="en-US" dirty="0"/>
              <a:t>Known flaws, patch available, systems not patched, exploit available</a:t>
            </a:r>
          </a:p>
          <a:p>
            <a:pPr marL="558800" lvl="1"/>
            <a:r>
              <a:rPr lang="en-US" dirty="0"/>
              <a:t>Known flaws, patch not available, exploit available</a:t>
            </a:r>
          </a:p>
          <a:p>
            <a:pPr marL="558800" lvl="1"/>
            <a:r>
              <a:rPr lang="en-US" dirty="0"/>
              <a:t>Unknown flaws, exploit available (zero-day attack possible)</a:t>
            </a:r>
          </a:p>
        </p:txBody>
      </p:sp>
    </p:spTree>
    <p:extLst>
      <p:ext uri="{BB962C8B-B14F-4D97-AF65-F5344CB8AC3E}">
        <p14:creationId xmlns:p14="http://schemas.microsoft.com/office/powerpoint/2010/main" val="15179133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Common System Vulnerabilities (continued)</a:t>
            </a:r>
            <a:endParaRPr lang="en-US" sz="6000" dirty="0"/>
          </a:p>
        </p:txBody>
      </p:sp>
      <p:sp>
        <p:nvSpPr>
          <p:cNvPr id="6" name="Content Placeholder 5"/>
          <p:cNvSpPr>
            <a:spLocks noGrp="1"/>
          </p:cNvSpPr>
          <p:nvPr>
            <p:ph sz="half" idx="10"/>
          </p:nvPr>
        </p:nvSpPr>
        <p:spPr>
          <a:xfrm>
            <a:off x="1158240" y="1812126"/>
            <a:ext cx="9650872" cy="4042574"/>
          </a:xfrm>
          <a:prstGeom prst="rect">
            <a:avLst/>
          </a:prstGeom>
        </p:spPr>
        <p:txBody>
          <a:bodyPr/>
          <a:lstStyle/>
          <a:p>
            <a:pPr marL="0" lvl="0" indent="0">
              <a:buNone/>
            </a:pPr>
            <a:r>
              <a:rPr lang="en-US" b="1" dirty="0"/>
              <a:t>Emanations</a:t>
            </a:r>
            <a:endParaRPr lang="en-US" sz="2800" b="1" dirty="0"/>
          </a:p>
          <a:p>
            <a:pPr marL="317414" indent="-358775"/>
            <a:r>
              <a:rPr lang="en-US" dirty="0"/>
              <a:t>Hardware</a:t>
            </a:r>
            <a:r>
              <a:rPr lang="en-US" sz="2800" dirty="0"/>
              <a:t>/physical elements may radiate information</a:t>
            </a:r>
          </a:p>
          <a:p>
            <a:pPr marL="558800" lvl="1"/>
            <a:r>
              <a:rPr lang="en-US" dirty="0"/>
              <a:t>Radio frequency</a:t>
            </a:r>
          </a:p>
          <a:p>
            <a:pPr marL="558800" lvl="1"/>
            <a:r>
              <a:rPr lang="en-US" dirty="0"/>
              <a:t>Visible and non-visible spectrum</a:t>
            </a:r>
          </a:p>
          <a:p>
            <a:pPr marL="317414" indent="-358775"/>
            <a:r>
              <a:rPr lang="en-US" dirty="0"/>
              <a:t>Can be used to discern system functions</a:t>
            </a:r>
          </a:p>
          <a:p>
            <a:pPr marL="317414" indent="-358775"/>
            <a:r>
              <a:rPr lang="en-US" dirty="0"/>
              <a:t>Can be used to locate systems/components</a:t>
            </a:r>
          </a:p>
        </p:txBody>
      </p:sp>
    </p:spTree>
    <p:extLst>
      <p:ext uri="{BB962C8B-B14F-4D97-AF65-F5344CB8AC3E}">
        <p14:creationId xmlns:p14="http://schemas.microsoft.com/office/powerpoint/2010/main" val="3113359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158876" y="706964"/>
            <a:ext cx="8718187" cy="842991"/>
          </a:xfrm>
          <a:prstGeom prst="rect">
            <a:avLst/>
          </a:prstGeom>
          <a:noFill/>
        </p:spPr>
        <p:txBody>
          <a:bodyPr lIns="91415" tIns="45708" rIns="91415" bIns="45708" anchor="ctr" anchorCtr="0"/>
          <a:lstStyle>
            <a:lvl1pPr algn="l" defTabSz="457200" rtl="0" eaLnBrk="1" latinLnBrk="0" hangingPunct="1">
              <a:spcBef>
                <a:spcPct val="0"/>
              </a:spcBef>
              <a:buNone/>
              <a:defRPr sz="4400" kern="1200">
                <a:solidFill>
                  <a:schemeClr val="tx2"/>
                </a:solidFill>
                <a:latin typeface="+mj-lt"/>
                <a:ea typeface="+mj-ea"/>
                <a:cs typeface="+mj-cs"/>
              </a:defRPr>
            </a:lvl1pPr>
          </a:lstStyle>
          <a:p>
            <a:pPr lvl="0">
              <a:defRPr/>
            </a:pPr>
            <a:r>
              <a:rPr lang="en-US" sz="6000" u="sng" baseline="12000" dirty="0">
                <a:solidFill>
                  <a:srgbClr val="006F53"/>
                </a:solidFill>
                <a:uFill>
                  <a:solidFill>
                    <a:srgbClr val="95D600"/>
                  </a:solidFill>
                </a:uFill>
                <a:latin typeface="Open Sans Semibold"/>
                <a:cs typeface="Open Sans Semibold"/>
              </a:rPr>
              <a:t>Domain Objectives (continued)</a:t>
            </a:r>
          </a:p>
        </p:txBody>
      </p:sp>
      <p:sp>
        <p:nvSpPr>
          <p:cNvPr id="13" name="Content Placeholder 5"/>
          <p:cNvSpPr>
            <a:spLocks noGrp="1"/>
          </p:cNvSpPr>
          <p:nvPr>
            <p:ph sz="half" idx="10"/>
          </p:nvPr>
        </p:nvSpPr>
        <p:spPr>
          <a:xfrm>
            <a:off x="1158239" y="1812127"/>
            <a:ext cx="10555643" cy="4067973"/>
          </a:xfrm>
          <a:prstGeom prst="rect">
            <a:avLst/>
          </a:prstGeom>
        </p:spPr>
        <p:txBody>
          <a:bodyPr/>
          <a:lstStyle/>
          <a:p>
            <a:pPr marL="541338" indent="-541338">
              <a:buClrTx/>
              <a:buSzPct val="100000"/>
              <a:buFont typeface="+mj-lt"/>
              <a:buAutoNum type="arabicPeriod" startAt="17"/>
            </a:pPr>
            <a:r>
              <a:rPr lang="en-US" dirty="0"/>
              <a:t>Identify vulnerabilities and mitigations in industrial control systems (ICSs).</a:t>
            </a:r>
          </a:p>
          <a:p>
            <a:pPr marL="541338" indent="-541338">
              <a:buClrTx/>
              <a:buSzPct val="100000"/>
              <a:buFont typeface="+mj-lt"/>
              <a:buAutoNum type="arabicPeriod" startAt="17"/>
            </a:pPr>
            <a:r>
              <a:rPr lang="en-US" dirty="0"/>
              <a:t>Identify vulnerabilities and mitigations in cloud-based systems.</a:t>
            </a:r>
          </a:p>
          <a:p>
            <a:pPr marL="541338" indent="-541338">
              <a:buClrTx/>
              <a:buSzPct val="100000"/>
              <a:buFont typeface="+mj-lt"/>
              <a:buAutoNum type="arabicPeriod" startAt="17"/>
            </a:pPr>
            <a:r>
              <a:rPr lang="en-US" dirty="0"/>
              <a:t>Identify vulnerabilities and mitigations in distributed systems.</a:t>
            </a:r>
          </a:p>
          <a:p>
            <a:pPr marL="541338" indent="-541338">
              <a:buClrTx/>
              <a:buSzPct val="100000"/>
              <a:buFont typeface="+mj-lt"/>
              <a:buAutoNum type="arabicPeriod" startAt="17"/>
            </a:pPr>
            <a:r>
              <a:rPr lang="en-US" dirty="0"/>
              <a:t>Identify vulnerabilities and mitigations in Internet of Things (</a:t>
            </a:r>
            <a:r>
              <a:rPr lang="en-US" dirty="0" err="1"/>
              <a:t>IoT</a:t>
            </a:r>
            <a:r>
              <a:rPr lang="en-US" dirty="0"/>
              <a:t>).</a:t>
            </a:r>
          </a:p>
          <a:p>
            <a:pPr marL="541338" indent="-541338">
              <a:buClrTx/>
              <a:buSzPct val="100000"/>
              <a:buFont typeface="+mj-lt"/>
              <a:buAutoNum type="arabicPeriod" startAt="17"/>
            </a:pPr>
            <a:r>
              <a:rPr lang="en-US" dirty="0"/>
              <a:t>Assess and mitigate vulnerabilities in web-based systems.</a:t>
            </a:r>
          </a:p>
          <a:p>
            <a:pPr marL="541338" indent="-541338">
              <a:buClrTx/>
              <a:buSzPct val="100000"/>
              <a:buFont typeface="+mj-lt"/>
              <a:buAutoNum type="arabicPeriod" startAt="17"/>
            </a:pPr>
            <a:r>
              <a:rPr lang="en-US" dirty="0"/>
              <a:t>Assess and mitigate vulnerabilities in mobile systems.</a:t>
            </a:r>
          </a:p>
          <a:p>
            <a:pPr marL="541338" indent="-541338">
              <a:buClrTx/>
              <a:buSzPct val="100000"/>
              <a:buFont typeface="+mj-lt"/>
              <a:buAutoNum type="arabicPeriod" startAt="17"/>
            </a:pPr>
            <a:r>
              <a:rPr lang="en-US" dirty="0"/>
              <a:t>Assess and mitigate vulnerabilities in embedded systems.</a:t>
            </a:r>
          </a:p>
          <a:p>
            <a:pPr marL="541338" indent="-541338">
              <a:buClrTx/>
              <a:buSzPct val="100000"/>
              <a:buFont typeface="+mj-lt"/>
              <a:buAutoNum type="arabicPeriod" startAt="17"/>
            </a:pPr>
            <a:r>
              <a:rPr lang="en-US" dirty="0"/>
              <a:t>Understand key terms associated with cryptography.</a:t>
            </a:r>
          </a:p>
        </p:txBody>
      </p:sp>
    </p:spTree>
    <p:extLst>
      <p:ext uri="{BB962C8B-B14F-4D97-AF65-F5344CB8AC3E}">
        <p14:creationId xmlns:p14="http://schemas.microsoft.com/office/powerpoint/2010/main" val="27682177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Client-based Systems</a:t>
            </a:r>
            <a:endParaRPr lang="en-US" sz="6000" dirty="0"/>
          </a:p>
        </p:txBody>
      </p:sp>
      <p:sp>
        <p:nvSpPr>
          <p:cNvPr id="6" name="Content Placeholder 5"/>
          <p:cNvSpPr>
            <a:spLocks noGrp="1"/>
          </p:cNvSpPr>
          <p:nvPr>
            <p:ph sz="half" idx="10"/>
          </p:nvPr>
        </p:nvSpPr>
        <p:spPr>
          <a:xfrm>
            <a:off x="1158239" y="1812126"/>
            <a:ext cx="10102428" cy="4042574"/>
          </a:xfrm>
          <a:prstGeom prst="rect">
            <a:avLst/>
          </a:prstGeom>
        </p:spPr>
        <p:txBody>
          <a:bodyPr/>
          <a:lstStyle/>
          <a:p>
            <a:pPr lvl="0">
              <a:buFont typeface="Open Sans Semibold" panose="020B0706030804020204" pitchFamily="34" charset="0"/>
              <a:buChar char="•"/>
            </a:pPr>
            <a:r>
              <a:rPr lang="en-US" dirty="0"/>
              <a:t>Desktops, laptops, thin client terminals, etc.</a:t>
            </a:r>
          </a:p>
          <a:p>
            <a:pPr lvl="0">
              <a:buFont typeface="Open Sans Semibold" panose="020B0706030804020204" pitchFamily="34" charset="0"/>
              <a:buChar char="•"/>
            </a:pPr>
            <a:r>
              <a:rPr lang="en-US" dirty="0"/>
              <a:t>Typically present in large quantities</a:t>
            </a:r>
          </a:p>
          <a:p>
            <a:pPr lvl="0">
              <a:buFont typeface="Open Sans Semibold" panose="020B0706030804020204" pitchFamily="34" charset="0"/>
              <a:buChar char="•"/>
            </a:pPr>
            <a:r>
              <a:rPr lang="en-US" dirty="0"/>
              <a:t>Continuous state of adding new and decommissioning old in most organizations</a:t>
            </a:r>
          </a:p>
          <a:p>
            <a:pPr lvl="0">
              <a:buFont typeface="Open Sans Semibold" panose="020B0706030804020204" pitchFamily="34" charset="0"/>
              <a:buChar char="•"/>
            </a:pPr>
            <a:r>
              <a:rPr lang="en-US" dirty="0"/>
              <a:t>General purpose devices with inconsistent usage patterns across the install base</a:t>
            </a:r>
          </a:p>
        </p:txBody>
      </p:sp>
    </p:spTree>
    <p:extLst>
      <p:ext uri="{BB962C8B-B14F-4D97-AF65-F5344CB8AC3E}">
        <p14:creationId xmlns:p14="http://schemas.microsoft.com/office/powerpoint/2010/main" val="33118635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Client-based System Vulnerabilities</a:t>
            </a:r>
            <a:endParaRPr lang="en-US" sz="6000" dirty="0"/>
          </a:p>
        </p:txBody>
      </p:sp>
      <p:sp>
        <p:nvSpPr>
          <p:cNvPr id="6" name="Content Placeholder 5"/>
          <p:cNvSpPr>
            <a:spLocks noGrp="1"/>
          </p:cNvSpPr>
          <p:nvPr>
            <p:ph sz="half" idx="10"/>
          </p:nvPr>
        </p:nvSpPr>
        <p:spPr>
          <a:xfrm>
            <a:off x="1158239" y="1812126"/>
            <a:ext cx="5558650" cy="4042574"/>
          </a:xfrm>
          <a:prstGeom prst="rect">
            <a:avLst/>
          </a:prstGeom>
        </p:spPr>
        <p:txBody>
          <a:bodyPr/>
          <a:lstStyle/>
          <a:p>
            <a:pPr lvl="0">
              <a:buFont typeface="Open Sans Semibold" panose="020B0706030804020204" pitchFamily="34" charset="0"/>
              <a:buChar char="•"/>
            </a:pPr>
            <a:r>
              <a:rPr lang="en-US" dirty="0"/>
              <a:t>Physically under user control</a:t>
            </a:r>
          </a:p>
          <a:p>
            <a:pPr lvl="0">
              <a:buFont typeface="Open Sans Semibold" panose="020B0706030804020204" pitchFamily="34" charset="0"/>
              <a:buChar char="•"/>
            </a:pPr>
            <a:r>
              <a:rPr lang="en-US" dirty="0"/>
              <a:t>Susceptible to user misuse (intentional or accidental)</a:t>
            </a:r>
          </a:p>
          <a:p>
            <a:pPr lvl="0">
              <a:buFont typeface="Open Sans Semibold" panose="020B0706030804020204" pitchFamily="34" charset="0"/>
              <a:buChar char="•"/>
            </a:pPr>
            <a:r>
              <a:rPr lang="en-US" dirty="0"/>
              <a:t>May be lost/stolen</a:t>
            </a:r>
          </a:p>
          <a:p>
            <a:pPr lvl="0">
              <a:buFont typeface="Open Sans Semibold" panose="020B0706030804020204" pitchFamily="34" charset="0"/>
              <a:buChar char="•"/>
            </a:pPr>
            <a:r>
              <a:rPr lang="en-US" dirty="0"/>
              <a:t>Monitoring may be difficult</a:t>
            </a:r>
          </a:p>
          <a:p>
            <a:pPr lvl="0">
              <a:buFont typeface="Open Sans Semibold" panose="020B0706030804020204" pitchFamily="34" charset="0"/>
              <a:buChar char="•"/>
            </a:pPr>
            <a:r>
              <a:rPr lang="en-US" dirty="0"/>
              <a:t>100% update may be difficult</a:t>
            </a:r>
          </a:p>
        </p:txBody>
      </p:sp>
      <p:sp>
        <p:nvSpPr>
          <p:cNvPr id="7" name="Shape 587"/>
          <p:cNvSpPr txBox="1"/>
          <p:nvPr/>
        </p:nvSpPr>
        <p:spPr>
          <a:xfrm>
            <a:off x="7398909" y="1846285"/>
            <a:ext cx="13716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000000"/>
                </a:solidFill>
                <a:latin typeface="Open Sans Semibold"/>
                <a:ea typeface="Calibri"/>
                <a:cs typeface="Open Sans Semibold"/>
                <a:sym typeface="Calibri"/>
              </a:rPr>
              <a:t>Consider:</a:t>
            </a:r>
            <a:endParaRPr sz="1800" dirty="0">
              <a:solidFill>
                <a:srgbClr val="000000"/>
              </a:solidFill>
              <a:latin typeface="Open Sans Semibold"/>
              <a:ea typeface="Calibri"/>
              <a:cs typeface="Open Sans Semibold"/>
              <a:sym typeface="Calibri"/>
            </a:endParaRPr>
          </a:p>
        </p:txBody>
      </p:sp>
      <p:pic>
        <p:nvPicPr>
          <p:cNvPr id="9" name="Picture 8">
            <a:extLst>
              <a:ext uri="{FF2B5EF4-FFF2-40B4-BE49-F238E27FC236}">
                <a16:creationId xmlns:a16="http://schemas.microsoft.com/office/drawing/2014/main" id="{23BEC972-9E7D-4428-916C-7EF995174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910" y="1968095"/>
            <a:ext cx="3606800" cy="3657600"/>
          </a:xfrm>
          <a:prstGeom prst="rect">
            <a:avLst/>
          </a:prstGeom>
        </p:spPr>
      </p:pic>
    </p:spTree>
    <p:extLst>
      <p:ext uri="{BB962C8B-B14F-4D97-AF65-F5344CB8AC3E}">
        <p14:creationId xmlns:p14="http://schemas.microsoft.com/office/powerpoint/2010/main" val="18254154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Client-based System Mitigations</a:t>
            </a:r>
            <a:endParaRPr lang="en-US" sz="6000" dirty="0"/>
          </a:p>
        </p:txBody>
      </p:sp>
      <p:sp>
        <p:nvSpPr>
          <p:cNvPr id="6" name="Content Placeholder 5"/>
          <p:cNvSpPr>
            <a:spLocks noGrp="1"/>
          </p:cNvSpPr>
          <p:nvPr>
            <p:ph sz="half" idx="10"/>
          </p:nvPr>
        </p:nvSpPr>
        <p:spPr>
          <a:xfrm>
            <a:off x="1158238" y="1812126"/>
            <a:ext cx="10522251" cy="4042574"/>
          </a:xfrm>
          <a:prstGeom prst="rect">
            <a:avLst/>
          </a:prstGeom>
        </p:spPr>
        <p:txBody>
          <a:bodyPr/>
          <a:lstStyle/>
          <a:p>
            <a:pPr lvl="0">
              <a:buFont typeface="Open Sans Semibold" panose="020B0706030804020204" pitchFamily="34" charset="0"/>
              <a:buChar char="•"/>
            </a:pPr>
            <a:r>
              <a:rPr lang="en-US" b="1" dirty="0"/>
              <a:t>Patch/update*:</a:t>
            </a:r>
            <a:r>
              <a:rPr lang="en-US" dirty="0"/>
              <a:t> Continuous action</a:t>
            </a:r>
          </a:p>
          <a:p>
            <a:pPr lvl="0">
              <a:buFont typeface="Open Sans Semibold" panose="020B0706030804020204" pitchFamily="34" charset="0"/>
              <a:buChar char="•"/>
            </a:pPr>
            <a:r>
              <a:rPr lang="en-US" b="1" dirty="0"/>
              <a:t>General network protections:</a:t>
            </a:r>
            <a:r>
              <a:rPr lang="en-US" dirty="0"/>
              <a:t> e.g. Network segmentation, firewall devices, network intrusion prevention or detection</a:t>
            </a:r>
          </a:p>
          <a:p>
            <a:pPr lvl="0">
              <a:buFont typeface="Open Sans Semibold" panose="020B0706030804020204" pitchFamily="34" charset="0"/>
              <a:buChar char="•"/>
            </a:pPr>
            <a:r>
              <a:rPr lang="en-US" b="1" dirty="0"/>
              <a:t>Host protections*:</a:t>
            </a:r>
            <a:r>
              <a:rPr lang="en-US" dirty="0"/>
              <a:t> Antivirus, host IPS, host firewall, disk encryption</a:t>
            </a:r>
          </a:p>
          <a:p>
            <a:pPr lvl="0">
              <a:buFont typeface="Open Sans Semibold" panose="020B0706030804020204" pitchFamily="34" charset="0"/>
              <a:buChar char="•"/>
            </a:pPr>
            <a:r>
              <a:rPr lang="en-US" b="1" dirty="0"/>
              <a:t>Monitor*:</a:t>
            </a:r>
            <a:r>
              <a:rPr lang="en-US" dirty="0"/>
              <a:t> Logs, alerts, track location </a:t>
            </a:r>
          </a:p>
          <a:p>
            <a:pPr lvl="0">
              <a:buFont typeface="Open Sans Semibold" panose="020B0706030804020204" pitchFamily="34" charset="0"/>
              <a:buChar char="•"/>
            </a:pPr>
            <a:r>
              <a:rPr lang="en-US" b="1" dirty="0"/>
              <a:t>Educate users:</a:t>
            </a:r>
            <a:r>
              <a:rPr lang="en-US" dirty="0"/>
              <a:t> Anti-phishing campaign, detecting attacks</a:t>
            </a:r>
          </a:p>
          <a:p>
            <a:pPr marL="0" lvl="0" indent="0">
              <a:buNone/>
            </a:pPr>
            <a:endParaRPr lang="en-US" dirty="0"/>
          </a:p>
          <a:p>
            <a:pPr marL="0" lvl="0" indent="0">
              <a:buNone/>
            </a:pPr>
            <a:r>
              <a:rPr lang="en-US" sz="1800" dirty="0"/>
              <a:t>*Applied to all general purpose computing systems-servers, database, distributed, </a:t>
            </a:r>
            <a:br>
              <a:rPr lang="en-US" sz="1800" dirty="0"/>
            </a:br>
            <a:r>
              <a:rPr lang="en-US" sz="1800" dirty="0"/>
              <a:t>cloud-based, web-based</a:t>
            </a:r>
          </a:p>
        </p:txBody>
      </p:sp>
    </p:spTree>
    <p:extLst>
      <p:ext uri="{BB962C8B-B14F-4D97-AF65-F5344CB8AC3E}">
        <p14:creationId xmlns:p14="http://schemas.microsoft.com/office/powerpoint/2010/main" val="16371681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Server-based Systems</a:t>
            </a:r>
            <a:endParaRPr lang="en-US" sz="6000" dirty="0"/>
          </a:p>
        </p:txBody>
      </p:sp>
      <p:sp>
        <p:nvSpPr>
          <p:cNvPr id="6" name="Content Placeholder 5"/>
          <p:cNvSpPr>
            <a:spLocks noGrp="1"/>
          </p:cNvSpPr>
          <p:nvPr>
            <p:ph sz="half" idx="10"/>
          </p:nvPr>
        </p:nvSpPr>
        <p:spPr>
          <a:xfrm>
            <a:off x="1158238" y="1812126"/>
            <a:ext cx="10522251" cy="4042574"/>
          </a:xfrm>
          <a:prstGeom prst="rect">
            <a:avLst/>
          </a:prstGeom>
        </p:spPr>
        <p:txBody>
          <a:bodyPr/>
          <a:lstStyle/>
          <a:p>
            <a:pPr lvl="0">
              <a:buFont typeface="Open Sans Semibold" panose="020B0706030804020204" pitchFamily="34" charset="0"/>
              <a:buChar char="•"/>
            </a:pPr>
            <a:r>
              <a:rPr lang="en-US" dirty="0"/>
              <a:t>Application servers, file servers, domain controllers, print servers, network service servers (e.g., DNS, DHCP, </a:t>
            </a:r>
            <a:r>
              <a:rPr lang="en-US" dirty="0" err="1"/>
              <a:t>etc</a:t>
            </a:r>
            <a:r>
              <a:rPr lang="en-US" dirty="0"/>
              <a:t>)</a:t>
            </a:r>
          </a:p>
          <a:p>
            <a:pPr lvl="0">
              <a:buFont typeface="Open Sans Semibold" panose="020B0706030804020204" pitchFamily="34" charset="0"/>
              <a:buChar char="•"/>
            </a:pPr>
            <a:r>
              <a:rPr lang="en-US" dirty="0"/>
              <a:t>Centrally managed/controlled</a:t>
            </a:r>
          </a:p>
          <a:p>
            <a:pPr lvl="0">
              <a:buFont typeface="Open Sans Semibold" panose="020B0706030804020204" pitchFamily="34" charset="0"/>
              <a:buChar char="•"/>
            </a:pPr>
            <a:r>
              <a:rPr lang="en-US" dirty="0"/>
              <a:t>Limited access/functionality</a:t>
            </a:r>
          </a:p>
          <a:p>
            <a:pPr lvl="0">
              <a:buFont typeface="Open Sans Semibold" panose="020B0706030804020204" pitchFamily="34" charset="0"/>
              <a:buChar char="•"/>
            </a:pPr>
            <a:r>
              <a:rPr lang="en-US" dirty="0"/>
              <a:t>Likely to be in a tightly controlled network segment</a:t>
            </a:r>
          </a:p>
        </p:txBody>
      </p:sp>
    </p:spTree>
    <p:extLst>
      <p:ext uri="{BB962C8B-B14F-4D97-AF65-F5344CB8AC3E}">
        <p14:creationId xmlns:p14="http://schemas.microsoft.com/office/powerpoint/2010/main" val="7010257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Server-based System Vulnerabilities</a:t>
            </a:r>
            <a:endParaRPr lang="en-US" sz="6000" dirty="0"/>
          </a:p>
        </p:txBody>
      </p:sp>
      <p:sp>
        <p:nvSpPr>
          <p:cNvPr id="6" name="Content Placeholder 5"/>
          <p:cNvSpPr>
            <a:spLocks noGrp="1"/>
          </p:cNvSpPr>
          <p:nvPr>
            <p:ph sz="half" idx="10"/>
          </p:nvPr>
        </p:nvSpPr>
        <p:spPr>
          <a:xfrm>
            <a:off x="1158239" y="1812126"/>
            <a:ext cx="5208694" cy="4042574"/>
          </a:xfrm>
          <a:prstGeom prst="rect">
            <a:avLst/>
          </a:prstGeom>
        </p:spPr>
        <p:txBody>
          <a:bodyPr/>
          <a:lstStyle/>
          <a:p>
            <a:pPr lvl="0">
              <a:buFont typeface="Open Sans Semibold" panose="020B0706030804020204" pitchFamily="34" charset="0"/>
              <a:buChar char="•"/>
            </a:pPr>
            <a:r>
              <a:rPr lang="en-US" dirty="0"/>
              <a:t>May be exposed to external communication/services</a:t>
            </a:r>
          </a:p>
          <a:p>
            <a:pPr lvl="0">
              <a:buFont typeface="Open Sans Semibold" panose="020B0706030804020204" pitchFamily="34" charset="0"/>
              <a:buChar char="•"/>
            </a:pPr>
            <a:r>
              <a:rPr lang="en-US" dirty="0"/>
              <a:t>Updates may be delayed due </a:t>
            </a:r>
            <a:br>
              <a:rPr lang="en-US" dirty="0"/>
            </a:br>
            <a:r>
              <a:rPr lang="en-US" dirty="0"/>
              <a:t>to operational need</a:t>
            </a:r>
          </a:p>
          <a:p>
            <a:pPr lvl="0">
              <a:buFont typeface="Open Sans Semibold" panose="020B0706030804020204" pitchFamily="34" charset="0"/>
              <a:buChar char="•"/>
            </a:pPr>
            <a:r>
              <a:rPr lang="en-US" dirty="0"/>
              <a:t>May exist for long periods (risk of being outdated)</a:t>
            </a:r>
          </a:p>
          <a:p>
            <a:pPr lvl="0">
              <a:buFont typeface="Open Sans Semibold" panose="020B0706030804020204" pitchFamily="34" charset="0"/>
              <a:buChar char="•"/>
            </a:pPr>
            <a:r>
              <a:rPr lang="en-US" dirty="0"/>
              <a:t>High-traffic volume makes monitoring more difficult</a:t>
            </a:r>
          </a:p>
        </p:txBody>
      </p:sp>
      <p:sp>
        <p:nvSpPr>
          <p:cNvPr id="9" name="Shape 587"/>
          <p:cNvSpPr txBox="1"/>
          <p:nvPr/>
        </p:nvSpPr>
        <p:spPr>
          <a:xfrm>
            <a:off x="7398909" y="1846285"/>
            <a:ext cx="13716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000000"/>
                </a:solidFill>
                <a:latin typeface="Open Sans Semibold"/>
                <a:ea typeface="Calibri"/>
                <a:cs typeface="Open Sans Semibold"/>
                <a:sym typeface="Calibri"/>
              </a:rPr>
              <a:t>Consider:</a:t>
            </a:r>
            <a:endParaRPr sz="1800" dirty="0">
              <a:solidFill>
                <a:srgbClr val="000000"/>
              </a:solidFill>
              <a:latin typeface="Open Sans Semibold"/>
              <a:ea typeface="Calibri"/>
              <a:cs typeface="Open Sans Semibold"/>
              <a:sym typeface="Calibri"/>
            </a:endParaRPr>
          </a:p>
        </p:txBody>
      </p:sp>
      <p:pic>
        <p:nvPicPr>
          <p:cNvPr id="10" name="Picture 9">
            <a:extLst>
              <a:ext uri="{FF2B5EF4-FFF2-40B4-BE49-F238E27FC236}">
                <a16:creationId xmlns:a16="http://schemas.microsoft.com/office/drawing/2014/main" id="{23BEC972-9E7D-4428-916C-7EF995174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910" y="1968095"/>
            <a:ext cx="3606800" cy="3657600"/>
          </a:xfrm>
          <a:prstGeom prst="rect">
            <a:avLst/>
          </a:prstGeom>
        </p:spPr>
      </p:pic>
    </p:spTree>
    <p:extLst>
      <p:ext uri="{BB962C8B-B14F-4D97-AF65-F5344CB8AC3E}">
        <p14:creationId xmlns:p14="http://schemas.microsoft.com/office/powerpoint/2010/main" val="8513395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Server-based System Mitigations</a:t>
            </a:r>
            <a:endParaRPr lang="en-US" sz="6000" dirty="0"/>
          </a:p>
        </p:txBody>
      </p:sp>
      <p:sp>
        <p:nvSpPr>
          <p:cNvPr id="6" name="Content Placeholder 5"/>
          <p:cNvSpPr>
            <a:spLocks noGrp="1"/>
          </p:cNvSpPr>
          <p:nvPr>
            <p:ph sz="half" idx="10"/>
          </p:nvPr>
        </p:nvSpPr>
        <p:spPr>
          <a:xfrm>
            <a:off x="1158238" y="1812126"/>
            <a:ext cx="9272695" cy="4042574"/>
          </a:xfrm>
          <a:prstGeom prst="rect">
            <a:avLst/>
          </a:prstGeom>
        </p:spPr>
        <p:txBody>
          <a:bodyPr/>
          <a:lstStyle/>
          <a:p>
            <a:pPr lvl="0">
              <a:buFont typeface="Open Sans Semibold" panose="020B0706030804020204" pitchFamily="34" charset="0"/>
              <a:buChar char="•"/>
            </a:pPr>
            <a:r>
              <a:rPr lang="en-US" dirty="0"/>
              <a:t>Targeted network protections (server specific rules, restricted ports/protocols)</a:t>
            </a:r>
          </a:p>
          <a:p>
            <a:pPr lvl="0">
              <a:buFont typeface="Open Sans Semibold" panose="020B0706030804020204" pitchFamily="34" charset="0"/>
              <a:buChar char="•"/>
            </a:pPr>
            <a:r>
              <a:rPr lang="en-US" dirty="0"/>
              <a:t>Strong remote access mechanisms</a:t>
            </a:r>
          </a:p>
          <a:p>
            <a:pPr lvl="0">
              <a:buFont typeface="Open Sans Semibold" panose="020B0706030804020204" pitchFamily="34" charset="0"/>
              <a:buChar char="•"/>
            </a:pPr>
            <a:r>
              <a:rPr lang="en-US" dirty="0"/>
              <a:t>Configuration and change management</a:t>
            </a:r>
          </a:p>
          <a:p>
            <a:pPr lvl="0">
              <a:buFont typeface="Open Sans Semibold" panose="020B0706030804020204" pitchFamily="34" charset="0"/>
              <a:buChar char="•"/>
            </a:pPr>
            <a:r>
              <a:rPr lang="en-US" dirty="0"/>
              <a:t>Monitor: Logs, alerts—targeted to server functions</a:t>
            </a:r>
          </a:p>
        </p:txBody>
      </p:sp>
    </p:spTree>
    <p:extLst>
      <p:ext uri="{BB962C8B-B14F-4D97-AF65-F5344CB8AC3E}">
        <p14:creationId xmlns:p14="http://schemas.microsoft.com/office/powerpoint/2010/main" val="1005229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Database Systems</a:t>
            </a:r>
            <a:endParaRPr lang="en-US" sz="6000" dirty="0"/>
          </a:p>
        </p:txBody>
      </p:sp>
      <p:sp>
        <p:nvSpPr>
          <p:cNvPr id="6" name="Content Placeholder 5"/>
          <p:cNvSpPr>
            <a:spLocks noGrp="1"/>
          </p:cNvSpPr>
          <p:nvPr>
            <p:ph sz="half" idx="10"/>
          </p:nvPr>
        </p:nvSpPr>
        <p:spPr>
          <a:xfrm>
            <a:off x="1158239" y="1812126"/>
            <a:ext cx="9306562" cy="4042574"/>
          </a:xfrm>
          <a:prstGeom prst="rect">
            <a:avLst/>
          </a:prstGeom>
        </p:spPr>
        <p:txBody>
          <a:bodyPr/>
          <a:lstStyle/>
          <a:p>
            <a:pPr lvl="0">
              <a:buFont typeface="Open Sans Semibold" panose="020B0706030804020204" pitchFamily="34" charset="0"/>
              <a:buChar char="•"/>
            </a:pPr>
            <a:r>
              <a:rPr lang="en-US" dirty="0"/>
              <a:t>Hosted on servers, cloud, distributed, etc.</a:t>
            </a:r>
          </a:p>
          <a:p>
            <a:pPr marL="717550" lvl="1" indent="-358775"/>
            <a:r>
              <a:rPr lang="en-US" dirty="0"/>
              <a:t>Inherits platform vulnerabilities</a:t>
            </a:r>
          </a:p>
          <a:p>
            <a:pPr lvl="0">
              <a:buFont typeface="Open Sans Semibold" panose="020B0706030804020204" pitchFamily="34" charset="0"/>
              <a:buChar char="•"/>
            </a:pPr>
            <a:r>
              <a:rPr lang="en-US" dirty="0"/>
              <a:t>Typically contains large quantities of valuable information</a:t>
            </a:r>
          </a:p>
          <a:p>
            <a:pPr lvl="0">
              <a:buFont typeface="Open Sans Semibold" panose="020B0706030804020204" pitchFamily="34" charset="0"/>
              <a:buChar char="•"/>
            </a:pPr>
            <a:r>
              <a:rPr lang="en-US" dirty="0"/>
              <a:t>Typically requires high-speed operation with large number of transactions</a:t>
            </a:r>
          </a:p>
        </p:txBody>
      </p:sp>
    </p:spTree>
    <p:extLst>
      <p:ext uri="{BB962C8B-B14F-4D97-AF65-F5344CB8AC3E}">
        <p14:creationId xmlns:p14="http://schemas.microsoft.com/office/powerpoint/2010/main" val="22087463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Database System Vulnerabilities</a:t>
            </a:r>
            <a:endParaRPr lang="en-US" sz="6000" dirty="0"/>
          </a:p>
        </p:txBody>
      </p:sp>
      <p:sp>
        <p:nvSpPr>
          <p:cNvPr id="6" name="Content Placeholder 5"/>
          <p:cNvSpPr>
            <a:spLocks noGrp="1"/>
          </p:cNvSpPr>
          <p:nvPr>
            <p:ph sz="half" idx="10"/>
          </p:nvPr>
        </p:nvSpPr>
        <p:spPr>
          <a:xfrm>
            <a:off x="1158239" y="1812126"/>
            <a:ext cx="5558650" cy="4042574"/>
          </a:xfrm>
          <a:prstGeom prst="rect">
            <a:avLst/>
          </a:prstGeom>
        </p:spPr>
        <p:txBody>
          <a:bodyPr/>
          <a:lstStyle/>
          <a:p>
            <a:pPr lvl="0">
              <a:buFont typeface="Open Sans Semibold" panose="020B0706030804020204" pitchFamily="34" charset="0"/>
              <a:buChar char="•"/>
            </a:pPr>
            <a:r>
              <a:rPr lang="en-US" dirty="0"/>
              <a:t>Inference</a:t>
            </a:r>
          </a:p>
          <a:p>
            <a:pPr lvl="0">
              <a:buFont typeface="Open Sans Semibold" panose="020B0706030804020204" pitchFamily="34" charset="0"/>
              <a:buChar char="•"/>
            </a:pPr>
            <a:r>
              <a:rPr lang="en-US" dirty="0"/>
              <a:t>Aggregation</a:t>
            </a:r>
          </a:p>
          <a:p>
            <a:pPr lvl="0">
              <a:buFont typeface="Open Sans Semibold" panose="020B0706030804020204" pitchFamily="34" charset="0"/>
              <a:buChar char="•"/>
            </a:pPr>
            <a:r>
              <a:rPr lang="en-US" dirty="0"/>
              <a:t>Data mining</a:t>
            </a:r>
          </a:p>
          <a:p>
            <a:pPr lvl="0">
              <a:buFont typeface="Open Sans Semibold" panose="020B0706030804020204" pitchFamily="34" charset="0"/>
              <a:buChar char="•"/>
            </a:pPr>
            <a:r>
              <a:rPr lang="en-US" dirty="0"/>
              <a:t>High-value target</a:t>
            </a:r>
          </a:p>
        </p:txBody>
      </p:sp>
      <p:sp>
        <p:nvSpPr>
          <p:cNvPr id="9" name="Shape 587"/>
          <p:cNvSpPr txBox="1"/>
          <p:nvPr/>
        </p:nvSpPr>
        <p:spPr>
          <a:xfrm>
            <a:off x="7398909" y="1846285"/>
            <a:ext cx="13716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000000"/>
                </a:solidFill>
                <a:latin typeface="Open Sans Semibold"/>
                <a:ea typeface="Calibri"/>
                <a:cs typeface="Open Sans Semibold"/>
                <a:sym typeface="Calibri"/>
              </a:rPr>
              <a:t>Consider:</a:t>
            </a:r>
            <a:endParaRPr sz="1800" dirty="0">
              <a:solidFill>
                <a:srgbClr val="000000"/>
              </a:solidFill>
              <a:latin typeface="Open Sans Semibold"/>
              <a:ea typeface="Calibri"/>
              <a:cs typeface="Open Sans Semibold"/>
              <a:sym typeface="Calibri"/>
            </a:endParaRPr>
          </a:p>
        </p:txBody>
      </p:sp>
      <p:pic>
        <p:nvPicPr>
          <p:cNvPr id="10" name="Picture 9">
            <a:extLst>
              <a:ext uri="{FF2B5EF4-FFF2-40B4-BE49-F238E27FC236}">
                <a16:creationId xmlns:a16="http://schemas.microsoft.com/office/drawing/2014/main" id="{23BEC972-9E7D-4428-916C-7EF995174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910" y="1968095"/>
            <a:ext cx="3606800" cy="3657600"/>
          </a:xfrm>
          <a:prstGeom prst="rect">
            <a:avLst/>
          </a:prstGeom>
        </p:spPr>
      </p:pic>
    </p:spTree>
    <p:extLst>
      <p:ext uri="{BB962C8B-B14F-4D97-AF65-F5344CB8AC3E}">
        <p14:creationId xmlns:p14="http://schemas.microsoft.com/office/powerpoint/2010/main" val="4173417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Database System Mitigations</a:t>
            </a:r>
            <a:endParaRPr lang="en-US" sz="6000" dirty="0"/>
          </a:p>
        </p:txBody>
      </p:sp>
      <p:sp>
        <p:nvSpPr>
          <p:cNvPr id="6" name="Content Placeholder 5"/>
          <p:cNvSpPr>
            <a:spLocks noGrp="1"/>
          </p:cNvSpPr>
          <p:nvPr>
            <p:ph sz="half" idx="10"/>
          </p:nvPr>
        </p:nvSpPr>
        <p:spPr>
          <a:xfrm>
            <a:off x="1158238" y="1812126"/>
            <a:ext cx="10522251" cy="4042574"/>
          </a:xfrm>
          <a:prstGeom prst="rect">
            <a:avLst/>
          </a:prstGeom>
        </p:spPr>
        <p:txBody>
          <a:bodyPr/>
          <a:lstStyle/>
          <a:p>
            <a:pPr lvl="0">
              <a:buFont typeface="Open Sans Semibold" panose="020B0706030804020204" pitchFamily="34" charset="0"/>
              <a:buChar char="•"/>
            </a:pPr>
            <a:r>
              <a:rPr lang="en-US" dirty="0"/>
              <a:t>Input validation</a:t>
            </a:r>
          </a:p>
          <a:p>
            <a:pPr lvl="0">
              <a:buFont typeface="Open Sans Semibold" panose="020B0706030804020204" pitchFamily="34" charset="0"/>
              <a:buChar char="•"/>
            </a:pPr>
            <a:r>
              <a:rPr lang="en-US" dirty="0"/>
              <a:t>Robust authentication/access control</a:t>
            </a:r>
          </a:p>
          <a:p>
            <a:pPr lvl="0">
              <a:buFont typeface="Open Sans Semibold" panose="020B0706030804020204" pitchFamily="34" charset="0"/>
              <a:buChar char="•"/>
            </a:pPr>
            <a:r>
              <a:rPr lang="en-US" dirty="0"/>
              <a:t>Output throttling</a:t>
            </a:r>
          </a:p>
          <a:p>
            <a:pPr lvl="0">
              <a:buFont typeface="Open Sans Semibold" panose="020B0706030804020204" pitchFamily="34" charset="0"/>
              <a:buChar char="•"/>
            </a:pPr>
            <a:r>
              <a:rPr lang="en-US" dirty="0" err="1"/>
              <a:t>Anonymization</a:t>
            </a:r>
            <a:endParaRPr lang="en-US" dirty="0"/>
          </a:p>
          <a:p>
            <a:pPr lvl="0">
              <a:buFont typeface="Open Sans Semibold" panose="020B0706030804020204" pitchFamily="34" charset="0"/>
              <a:buChar char="•"/>
            </a:pPr>
            <a:r>
              <a:rPr lang="en-US" dirty="0"/>
              <a:t>Tokenization</a:t>
            </a:r>
          </a:p>
        </p:txBody>
      </p:sp>
    </p:spTree>
    <p:extLst>
      <p:ext uri="{BB962C8B-B14F-4D97-AF65-F5344CB8AC3E}">
        <p14:creationId xmlns:p14="http://schemas.microsoft.com/office/powerpoint/2010/main" val="37452695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Industrial Control Systems (ICSs)</a:t>
            </a:r>
            <a:endParaRPr lang="en-US" sz="6000" dirty="0"/>
          </a:p>
        </p:txBody>
      </p:sp>
      <p:sp>
        <p:nvSpPr>
          <p:cNvPr id="6" name="Content Placeholder 5"/>
          <p:cNvSpPr>
            <a:spLocks noGrp="1"/>
          </p:cNvSpPr>
          <p:nvPr>
            <p:ph sz="half" idx="10"/>
          </p:nvPr>
        </p:nvSpPr>
        <p:spPr>
          <a:xfrm>
            <a:off x="1158238" y="1812126"/>
            <a:ext cx="10522251" cy="4042574"/>
          </a:xfrm>
          <a:prstGeom prst="rect">
            <a:avLst/>
          </a:prstGeom>
        </p:spPr>
        <p:txBody>
          <a:bodyPr/>
          <a:lstStyle/>
          <a:p>
            <a:pPr lvl="0">
              <a:buFont typeface="Open Sans Semibold" panose="020B0706030804020204" pitchFamily="34" charset="0"/>
              <a:buChar char="•"/>
            </a:pPr>
            <a:r>
              <a:rPr lang="en-US" dirty="0"/>
              <a:t>Typically embedded, limited function hardware</a:t>
            </a:r>
          </a:p>
          <a:p>
            <a:pPr lvl="0">
              <a:buFont typeface="Open Sans Semibold" panose="020B0706030804020204" pitchFamily="34" charset="0"/>
              <a:buChar char="•"/>
            </a:pPr>
            <a:r>
              <a:rPr lang="en-US" dirty="0"/>
              <a:t>Interfaces between logical (computer) space and the physical world</a:t>
            </a:r>
          </a:p>
          <a:p>
            <a:pPr lvl="0">
              <a:buFont typeface="Open Sans Semibold" panose="020B0706030804020204" pitchFamily="34" charset="0"/>
              <a:buChar char="•"/>
            </a:pPr>
            <a:r>
              <a:rPr lang="en-US" dirty="0"/>
              <a:t>Includes sensors, motors, actuators, valves, gauges, etc.</a:t>
            </a:r>
          </a:p>
        </p:txBody>
      </p:sp>
    </p:spTree>
    <p:extLst>
      <p:ext uri="{BB962C8B-B14F-4D97-AF65-F5344CB8AC3E}">
        <p14:creationId xmlns:p14="http://schemas.microsoft.com/office/powerpoint/2010/main" val="3720131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158876" y="706964"/>
            <a:ext cx="8718187" cy="842991"/>
          </a:xfrm>
          <a:prstGeom prst="rect">
            <a:avLst/>
          </a:prstGeom>
          <a:noFill/>
        </p:spPr>
        <p:txBody>
          <a:bodyPr lIns="91415" tIns="45708" rIns="91415" bIns="45708" anchor="ctr" anchorCtr="0"/>
          <a:lstStyle>
            <a:lvl1pPr algn="l" defTabSz="457200" rtl="0" eaLnBrk="1" latinLnBrk="0" hangingPunct="1">
              <a:spcBef>
                <a:spcPct val="0"/>
              </a:spcBef>
              <a:buNone/>
              <a:defRPr sz="4400" kern="1200">
                <a:solidFill>
                  <a:schemeClr val="tx2"/>
                </a:solidFill>
                <a:latin typeface="+mj-lt"/>
                <a:ea typeface="+mj-ea"/>
                <a:cs typeface="+mj-cs"/>
              </a:defRPr>
            </a:lvl1pPr>
          </a:lstStyle>
          <a:p>
            <a:pPr lvl="0">
              <a:defRPr/>
            </a:pPr>
            <a:r>
              <a:rPr lang="en-US" sz="6000" u="sng" baseline="12000" dirty="0">
                <a:solidFill>
                  <a:srgbClr val="006F53"/>
                </a:solidFill>
                <a:uFill>
                  <a:solidFill>
                    <a:srgbClr val="95D600"/>
                  </a:solidFill>
                </a:uFill>
                <a:latin typeface="Open Sans Semibold"/>
                <a:cs typeface="Open Sans Semibold"/>
              </a:rPr>
              <a:t>Domain Objectives (continued)</a:t>
            </a:r>
          </a:p>
        </p:txBody>
      </p:sp>
      <p:sp>
        <p:nvSpPr>
          <p:cNvPr id="13" name="Content Placeholder 5"/>
          <p:cNvSpPr>
            <a:spLocks noGrp="1"/>
          </p:cNvSpPr>
          <p:nvPr>
            <p:ph sz="half" idx="10"/>
          </p:nvPr>
        </p:nvSpPr>
        <p:spPr>
          <a:xfrm>
            <a:off x="1158239" y="1812127"/>
            <a:ext cx="9712962" cy="4067973"/>
          </a:xfrm>
          <a:prstGeom prst="rect">
            <a:avLst/>
          </a:prstGeom>
        </p:spPr>
        <p:txBody>
          <a:bodyPr/>
          <a:lstStyle/>
          <a:p>
            <a:pPr marL="541338" indent="-541338">
              <a:buClrTx/>
              <a:buSzPct val="100000"/>
              <a:buFont typeface="+mj-lt"/>
              <a:buAutoNum type="arabicPeriod" startAt="25"/>
            </a:pPr>
            <a:r>
              <a:rPr lang="en-US" dirty="0"/>
              <a:t>Understand how security services such as confidentiality, integrity, authenticity, non-repudiation, and access control are addressed through cryptography.</a:t>
            </a:r>
          </a:p>
          <a:p>
            <a:pPr marL="541338" indent="-541338">
              <a:buClrTx/>
              <a:buSzPct val="100000"/>
              <a:buFont typeface="+mj-lt"/>
              <a:buAutoNum type="arabicPeriod" startAt="25"/>
            </a:pPr>
            <a:r>
              <a:rPr lang="en-US" dirty="0"/>
              <a:t>Understand basic cryptography concepts of symmetric </a:t>
            </a:r>
            <a:br>
              <a:rPr lang="en-US" dirty="0"/>
            </a:br>
            <a:r>
              <a:rPr lang="en-US" dirty="0"/>
              <a:t>and asymmetric.</a:t>
            </a:r>
          </a:p>
          <a:p>
            <a:pPr marL="541338" indent="-541338">
              <a:buClrTx/>
              <a:buSzPct val="100000"/>
              <a:buFont typeface="+mj-lt"/>
              <a:buAutoNum type="arabicPeriod" startAt="25"/>
            </a:pPr>
            <a:r>
              <a:rPr lang="en-US" dirty="0"/>
              <a:t>Describe hashing algorithms and digital signatures.</a:t>
            </a:r>
          </a:p>
          <a:p>
            <a:pPr marL="541338" indent="-541338">
              <a:buClrTx/>
              <a:buSzPct val="100000"/>
              <a:buFont typeface="+mj-lt"/>
              <a:buAutoNum type="arabicPeriod" startAt="25"/>
            </a:pPr>
            <a:r>
              <a:rPr lang="en-US" dirty="0"/>
              <a:t>Understand the importance of key management.</a:t>
            </a:r>
          </a:p>
          <a:p>
            <a:pPr marL="541338" indent="-541338">
              <a:buClrTx/>
              <a:buSzPct val="100000"/>
              <a:buFont typeface="+mj-lt"/>
              <a:buAutoNum type="arabicPeriod" startAt="25"/>
            </a:pPr>
            <a:r>
              <a:rPr lang="en-US" dirty="0"/>
              <a:t>Understand cryptanalysis methods.</a:t>
            </a:r>
          </a:p>
          <a:p>
            <a:pPr marL="541338" indent="-541338">
              <a:buClrTx/>
              <a:buSzPct val="100000"/>
              <a:buFont typeface="+mj-lt"/>
              <a:buAutoNum type="arabicPeriod" startAt="25"/>
            </a:pPr>
            <a:r>
              <a:rPr lang="en-US" dirty="0"/>
              <a:t>Apply security principles to site and facility design.</a:t>
            </a:r>
          </a:p>
          <a:p>
            <a:pPr marL="541338" indent="-541338">
              <a:buClrTx/>
              <a:buSzPct val="100000"/>
              <a:buFont typeface="+mj-lt"/>
              <a:buAutoNum type="arabicPeriod" startAt="25"/>
            </a:pPr>
            <a:r>
              <a:rPr lang="en-US" dirty="0"/>
              <a:t>Implement and manage physical security controls.</a:t>
            </a:r>
          </a:p>
        </p:txBody>
      </p:sp>
    </p:spTree>
    <p:extLst>
      <p:ext uri="{BB962C8B-B14F-4D97-AF65-F5344CB8AC3E}">
        <p14:creationId xmlns:p14="http://schemas.microsoft.com/office/powerpoint/2010/main" val="1486573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Industrial Control System Types</a:t>
            </a:r>
            <a:endParaRPr lang="en-US" sz="6000" dirty="0"/>
          </a:p>
        </p:txBody>
      </p:sp>
      <p:sp>
        <p:nvSpPr>
          <p:cNvPr id="6" name="Content Placeholder 5"/>
          <p:cNvSpPr>
            <a:spLocks noGrp="1"/>
          </p:cNvSpPr>
          <p:nvPr>
            <p:ph sz="half" idx="10"/>
          </p:nvPr>
        </p:nvSpPr>
        <p:spPr>
          <a:xfrm>
            <a:off x="1158238" y="1812126"/>
            <a:ext cx="10522251" cy="4042574"/>
          </a:xfrm>
          <a:prstGeom prst="rect">
            <a:avLst/>
          </a:prstGeom>
        </p:spPr>
        <p:txBody>
          <a:bodyPr/>
          <a:lstStyle/>
          <a:p>
            <a:pPr lvl="0">
              <a:buFont typeface="Open Sans Semibold" panose="020B0706030804020204" pitchFamily="34" charset="0"/>
              <a:buChar char="•"/>
            </a:pPr>
            <a:r>
              <a:rPr lang="en-US" dirty="0"/>
              <a:t>Supervisory control and data acquisition (SCADA)</a:t>
            </a:r>
          </a:p>
          <a:p>
            <a:pPr lvl="0">
              <a:buFont typeface="Open Sans Semibold" panose="020B0706030804020204" pitchFamily="34" charset="0"/>
              <a:buChar char="•"/>
            </a:pPr>
            <a:r>
              <a:rPr lang="en-US" dirty="0"/>
              <a:t>Distributed control systems (DCSs)</a:t>
            </a:r>
          </a:p>
          <a:p>
            <a:pPr lvl="0">
              <a:buFont typeface="Open Sans Semibold" panose="020B0706030804020204" pitchFamily="34" charset="0"/>
              <a:buChar char="•"/>
            </a:pPr>
            <a:r>
              <a:rPr lang="en-US" dirty="0"/>
              <a:t>Programmable logic controllers (PLCs)</a:t>
            </a:r>
          </a:p>
        </p:txBody>
      </p:sp>
    </p:spTree>
    <p:extLst>
      <p:ext uri="{BB962C8B-B14F-4D97-AF65-F5344CB8AC3E}">
        <p14:creationId xmlns:p14="http://schemas.microsoft.com/office/powerpoint/2010/main" val="2733840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Industrial Control System Vulnerabilities</a:t>
            </a:r>
            <a:endParaRPr lang="en-US" sz="6000" dirty="0"/>
          </a:p>
        </p:txBody>
      </p:sp>
      <p:sp>
        <p:nvSpPr>
          <p:cNvPr id="6" name="Content Placeholder 5"/>
          <p:cNvSpPr>
            <a:spLocks noGrp="1"/>
          </p:cNvSpPr>
          <p:nvPr>
            <p:ph sz="half" idx="10"/>
          </p:nvPr>
        </p:nvSpPr>
        <p:spPr>
          <a:xfrm>
            <a:off x="1158238" y="1812126"/>
            <a:ext cx="6116589" cy="4042574"/>
          </a:xfrm>
          <a:prstGeom prst="rect">
            <a:avLst/>
          </a:prstGeom>
        </p:spPr>
        <p:txBody>
          <a:bodyPr/>
          <a:lstStyle/>
          <a:p>
            <a:pPr lvl="0">
              <a:buFont typeface="Open Sans Semibold" panose="020B0706030804020204" pitchFamily="34" charset="0"/>
              <a:buChar char="•"/>
            </a:pPr>
            <a:r>
              <a:rPr lang="en-US" dirty="0"/>
              <a:t>Limited functionality</a:t>
            </a:r>
          </a:p>
          <a:p>
            <a:pPr lvl="0">
              <a:buFont typeface="Open Sans Semibold" panose="020B0706030804020204" pitchFamily="34" charset="0"/>
              <a:buChar char="•"/>
            </a:pPr>
            <a:r>
              <a:rPr lang="en-US" dirty="0"/>
              <a:t>Limited protections</a:t>
            </a:r>
          </a:p>
          <a:p>
            <a:pPr lvl="0">
              <a:buFont typeface="Open Sans Semibold" panose="020B0706030804020204" pitchFamily="34" charset="0"/>
              <a:buChar char="•"/>
            </a:pPr>
            <a:r>
              <a:rPr lang="en-US" dirty="0"/>
              <a:t>Long lifespan (become outdated)</a:t>
            </a:r>
          </a:p>
          <a:p>
            <a:pPr lvl="0">
              <a:buFont typeface="Open Sans Semibold" panose="020B0706030804020204" pitchFamily="34" charset="0"/>
              <a:buChar char="•"/>
            </a:pPr>
            <a:r>
              <a:rPr lang="en-US" dirty="0"/>
              <a:t>Susceptible to misuse/error</a:t>
            </a:r>
          </a:p>
          <a:p>
            <a:pPr lvl="0">
              <a:buFont typeface="Open Sans Semibold" panose="020B0706030804020204" pitchFamily="34" charset="0"/>
              <a:buChar char="•"/>
            </a:pPr>
            <a:r>
              <a:rPr lang="en-US" dirty="0"/>
              <a:t>Highly susceptible to denial of service (</a:t>
            </a:r>
            <a:r>
              <a:rPr lang="en-US" dirty="0" err="1"/>
              <a:t>DoS</a:t>
            </a:r>
            <a:r>
              <a:rPr lang="en-US" dirty="0"/>
              <a:t>) attacks</a:t>
            </a:r>
          </a:p>
          <a:p>
            <a:pPr lvl="0">
              <a:buFont typeface="Open Sans Semibold" panose="020B0706030804020204" pitchFamily="34" charset="0"/>
              <a:buChar char="•"/>
            </a:pPr>
            <a:r>
              <a:rPr lang="en-US" dirty="0"/>
              <a:t>Attacks can produce physical effects</a:t>
            </a:r>
          </a:p>
          <a:p>
            <a:pPr lvl="0">
              <a:buFont typeface="Open Sans Semibold" panose="020B0706030804020204" pitchFamily="34" charset="0"/>
              <a:buChar char="•"/>
            </a:pPr>
            <a:r>
              <a:rPr lang="en-US" dirty="0"/>
              <a:t>Often unattended in remote locations</a:t>
            </a:r>
          </a:p>
        </p:txBody>
      </p:sp>
      <p:sp>
        <p:nvSpPr>
          <p:cNvPr id="9" name="Shape 587"/>
          <p:cNvSpPr txBox="1"/>
          <p:nvPr/>
        </p:nvSpPr>
        <p:spPr>
          <a:xfrm>
            <a:off x="7398909" y="1846285"/>
            <a:ext cx="13716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000000"/>
                </a:solidFill>
                <a:latin typeface="Open Sans Semibold"/>
                <a:ea typeface="Calibri"/>
                <a:cs typeface="Open Sans Semibold"/>
                <a:sym typeface="Calibri"/>
              </a:rPr>
              <a:t>Consider:</a:t>
            </a:r>
            <a:endParaRPr sz="1800" dirty="0">
              <a:solidFill>
                <a:srgbClr val="000000"/>
              </a:solidFill>
              <a:latin typeface="Open Sans Semibold"/>
              <a:ea typeface="Calibri"/>
              <a:cs typeface="Open Sans Semibold"/>
              <a:sym typeface="Calibri"/>
            </a:endParaRPr>
          </a:p>
        </p:txBody>
      </p:sp>
      <p:pic>
        <p:nvPicPr>
          <p:cNvPr id="10" name="Picture 9">
            <a:extLst>
              <a:ext uri="{FF2B5EF4-FFF2-40B4-BE49-F238E27FC236}">
                <a16:creationId xmlns:a16="http://schemas.microsoft.com/office/drawing/2014/main" id="{23BEC972-9E7D-4428-916C-7EF995174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910" y="1968095"/>
            <a:ext cx="3606800" cy="3657600"/>
          </a:xfrm>
          <a:prstGeom prst="rect">
            <a:avLst/>
          </a:prstGeom>
        </p:spPr>
      </p:pic>
    </p:spTree>
    <p:extLst>
      <p:ext uri="{BB962C8B-B14F-4D97-AF65-F5344CB8AC3E}">
        <p14:creationId xmlns:p14="http://schemas.microsoft.com/office/powerpoint/2010/main" val="30578915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Industrial Control System Mitigations</a:t>
            </a:r>
            <a:endParaRPr lang="en-US" sz="6000" dirty="0"/>
          </a:p>
        </p:txBody>
      </p:sp>
      <p:sp>
        <p:nvSpPr>
          <p:cNvPr id="6" name="Content Placeholder 5"/>
          <p:cNvSpPr>
            <a:spLocks noGrp="1"/>
          </p:cNvSpPr>
          <p:nvPr>
            <p:ph sz="half" idx="10"/>
          </p:nvPr>
        </p:nvSpPr>
        <p:spPr>
          <a:xfrm>
            <a:off x="1158238" y="1812126"/>
            <a:ext cx="10522251" cy="4042574"/>
          </a:xfrm>
          <a:prstGeom prst="rect">
            <a:avLst/>
          </a:prstGeom>
        </p:spPr>
        <p:txBody>
          <a:bodyPr/>
          <a:lstStyle/>
          <a:p>
            <a:pPr lvl="0">
              <a:buFont typeface="Open Sans Semibold" panose="020B0706030804020204" pitchFamily="34" charset="0"/>
              <a:buChar char="•"/>
            </a:pPr>
            <a:r>
              <a:rPr lang="en-US" dirty="0"/>
              <a:t>Isolated network infrastructure</a:t>
            </a:r>
          </a:p>
          <a:p>
            <a:pPr lvl="0">
              <a:buFont typeface="Open Sans Semibold" panose="020B0706030804020204" pitchFamily="34" charset="0"/>
              <a:buChar char="•"/>
            </a:pPr>
            <a:r>
              <a:rPr lang="en-US" dirty="0"/>
              <a:t>Robust network connection restrictions and monitoring</a:t>
            </a:r>
          </a:p>
          <a:p>
            <a:pPr lvl="0">
              <a:buFont typeface="Open Sans Semibold" panose="020B0706030804020204" pitchFamily="34" charset="0"/>
              <a:buChar char="•"/>
            </a:pPr>
            <a:r>
              <a:rPr lang="en-US" dirty="0"/>
              <a:t>Highly segmented network</a:t>
            </a:r>
          </a:p>
          <a:p>
            <a:pPr lvl="0">
              <a:buFont typeface="Open Sans Semibold" panose="020B0706030804020204" pitchFamily="34" charset="0"/>
              <a:buChar char="•"/>
            </a:pPr>
            <a:r>
              <a:rPr lang="en-US" dirty="0"/>
              <a:t>Protect communication channels</a:t>
            </a:r>
          </a:p>
          <a:p>
            <a:pPr lvl="0">
              <a:buFont typeface="Open Sans Semibold" panose="020B0706030804020204" pitchFamily="34" charset="0"/>
              <a:buChar char="•"/>
            </a:pPr>
            <a:r>
              <a:rPr lang="en-US" dirty="0"/>
              <a:t>Robust configuration control</a:t>
            </a:r>
          </a:p>
        </p:txBody>
      </p:sp>
    </p:spTree>
    <p:extLst>
      <p:ext uri="{BB962C8B-B14F-4D97-AF65-F5344CB8AC3E}">
        <p14:creationId xmlns:p14="http://schemas.microsoft.com/office/powerpoint/2010/main" val="41624954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Cloud-based Systems</a:t>
            </a:r>
            <a:endParaRPr lang="en-US" sz="6000" dirty="0"/>
          </a:p>
        </p:txBody>
      </p:sp>
      <p:sp>
        <p:nvSpPr>
          <p:cNvPr id="6" name="Content Placeholder 5"/>
          <p:cNvSpPr>
            <a:spLocks noGrp="1"/>
          </p:cNvSpPr>
          <p:nvPr>
            <p:ph sz="half" idx="10"/>
          </p:nvPr>
        </p:nvSpPr>
        <p:spPr>
          <a:xfrm>
            <a:off x="1158239" y="1812126"/>
            <a:ext cx="9458962" cy="4042574"/>
          </a:xfrm>
          <a:prstGeom prst="rect">
            <a:avLst/>
          </a:prstGeom>
        </p:spPr>
        <p:txBody>
          <a:bodyPr/>
          <a:lstStyle/>
          <a:p>
            <a:pPr lvl="0">
              <a:buFont typeface="Open Sans Semibold" panose="020B0706030804020204" pitchFamily="34" charset="0"/>
              <a:buChar char="•"/>
            </a:pPr>
            <a:r>
              <a:rPr lang="en-US" dirty="0"/>
              <a:t>Components hosted by a cloud service provider (CSP)</a:t>
            </a:r>
          </a:p>
          <a:p>
            <a:pPr lvl="0">
              <a:buFont typeface="Open Sans Semibold" panose="020B0706030804020204" pitchFamily="34" charset="0"/>
              <a:buChar char="•"/>
            </a:pPr>
            <a:r>
              <a:rPr lang="en-US" dirty="0"/>
              <a:t>CSP assumes specific security responsibilities, the remainder stay with the data owner</a:t>
            </a:r>
          </a:p>
          <a:p>
            <a:pPr lvl="0">
              <a:buFont typeface="Open Sans Semibold" panose="020B0706030804020204" pitchFamily="34" charset="0"/>
              <a:buChar char="•"/>
            </a:pPr>
            <a:r>
              <a:rPr lang="en-US" dirty="0"/>
              <a:t>Typically high reliability, speed, capacities</a:t>
            </a:r>
          </a:p>
          <a:p>
            <a:pPr lvl="0">
              <a:buFont typeface="Open Sans Semibold" panose="020B0706030804020204" pitchFamily="34" charset="0"/>
              <a:buChar char="•"/>
            </a:pPr>
            <a:r>
              <a:rPr lang="en-US" dirty="0"/>
              <a:t>CSP to data owner relationship is governed by a contract and/or service-level agreements (SLAs)</a:t>
            </a:r>
          </a:p>
        </p:txBody>
      </p:sp>
    </p:spTree>
    <p:extLst>
      <p:ext uri="{BB962C8B-B14F-4D97-AF65-F5344CB8AC3E}">
        <p14:creationId xmlns:p14="http://schemas.microsoft.com/office/powerpoint/2010/main" val="40449120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Cloud-based System Characteristics</a:t>
            </a:r>
            <a:endParaRPr lang="en-US" sz="6000" dirty="0"/>
          </a:p>
        </p:txBody>
      </p:sp>
      <p:sp>
        <p:nvSpPr>
          <p:cNvPr id="6" name="Content Placeholder 5"/>
          <p:cNvSpPr>
            <a:spLocks noGrp="1"/>
          </p:cNvSpPr>
          <p:nvPr>
            <p:ph sz="half" idx="10"/>
          </p:nvPr>
        </p:nvSpPr>
        <p:spPr>
          <a:xfrm>
            <a:off x="1158238" y="1812126"/>
            <a:ext cx="10522251" cy="4042574"/>
          </a:xfrm>
          <a:prstGeom prst="rect">
            <a:avLst/>
          </a:prstGeom>
        </p:spPr>
        <p:txBody>
          <a:bodyPr/>
          <a:lstStyle/>
          <a:p>
            <a:pPr lvl="0">
              <a:buFont typeface="Open Sans Semibold" panose="020B0706030804020204" pitchFamily="34" charset="0"/>
              <a:buChar char="•"/>
            </a:pPr>
            <a:r>
              <a:rPr lang="en-US" dirty="0"/>
              <a:t>On-Demand Self-Service</a:t>
            </a:r>
          </a:p>
          <a:p>
            <a:pPr lvl="0">
              <a:buFont typeface="Open Sans Semibold" panose="020B0706030804020204" pitchFamily="34" charset="0"/>
              <a:buChar char="•"/>
            </a:pPr>
            <a:r>
              <a:rPr lang="en-US" dirty="0"/>
              <a:t>Broad Network Access</a:t>
            </a:r>
          </a:p>
          <a:p>
            <a:pPr lvl="0">
              <a:buFont typeface="Open Sans Semibold" panose="020B0706030804020204" pitchFamily="34" charset="0"/>
              <a:buChar char="•"/>
            </a:pPr>
            <a:r>
              <a:rPr lang="en-US" dirty="0"/>
              <a:t>Resource Pooling</a:t>
            </a:r>
          </a:p>
          <a:p>
            <a:pPr lvl="0">
              <a:buFont typeface="Open Sans Semibold" panose="020B0706030804020204" pitchFamily="34" charset="0"/>
              <a:buChar char="•"/>
            </a:pPr>
            <a:r>
              <a:rPr lang="en-US" dirty="0"/>
              <a:t>Rapid Elasticity</a:t>
            </a:r>
          </a:p>
          <a:p>
            <a:pPr lvl="0">
              <a:buFont typeface="Open Sans Semibold" panose="020B0706030804020204" pitchFamily="34" charset="0"/>
              <a:buChar char="•"/>
            </a:pPr>
            <a:r>
              <a:rPr lang="en-US" dirty="0"/>
              <a:t>Measured Service</a:t>
            </a:r>
          </a:p>
          <a:p>
            <a:pPr lvl="0">
              <a:buFont typeface="Open Sans Semibold" panose="020B0706030804020204" pitchFamily="34" charset="0"/>
              <a:buChar char="•"/>
            </a:pPr>
            <a:r>
              <a:rPr lang="en-US"/>
              <a:t>Multi-Tenancy</a:t>
            </a:r>
            <a:endParaRPr lang="en-US" dirty="0"/>
          </a:p>
        </p:txBody>
      </p:sp>
    </p:spTree>
    <p:extLst>
      <p:ext uri="{BB962C8B-B14F-4D97-AF65-F5344CB8AC3E}">
        <p14:creationId xmlns:p14="http://schemas.microsoft.com/office/powerpoint/2010/main" val="13186882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Cloud-based System Types</a:t>
            </a:r>
            <a:endParaRPr lang="en-US" sz="6000" dirty="0"/>
          </a:p>
        </p:txBody>
      </p:sp>
      <p:sp>
        <p:nvSpPr>
          <p:cNvPr id="6" name="Content Placeholder 5"/>
          <p:cNvSpPr>
            <a:spLocks noGrp="1"/>
          </p:cNvSpPr>
          <p:nvPr>
            <p:ph sz="half" idx="10"/>
          </p:nvPr>
        </p:nvSpPr>
        <p:spPr>
          <a:xfrm>
            <a:off x="1158238" y="1812126"/>
            <a:ext cx="10522251" cy="4042574"/>
          </a:xfrm>
          <a:prstGeom prst="rect">
            <a:avLst/>
          </a:prstGeom>
        </p:spPr>
        <p:txBody>
          <a:bodyPr/>
          <a:lstStyle/>
          <a:p>
            <a:pPr lvl="0">
              <a:buFont typeface="Open Sans Semibold" panose="020B0706030804020204" pitchFamily="34" charset="0"/>
              <a:buChar char="•"/>
            </a:pPr>
            <a:r>
              <a:rPr lang="en-US" dirty="0"/>
              <a:t>Software as a service (</a:t>
            </a:r>
            <a:r>
              <a:rPr lang="en-US" dirty="0" err="1"/>
              <a:t>SaaS</a:t>
            </a:r>
            <a:r>
              <a:rPr lang="en-US" dirty="0"/>
              <a:t>)</a:t>
            </a:r>
          </a:p>
          <a:p>
            <a:pPr lvl="0">
              <a:buFont typeface="Open Sans Semibold" panose="020B0706030804020204" pitchFamily="34" charset="0"/>
              <a:buChar char="•"/>
            </a:pPr>
            <a:r>
              <a:rPr lang="en-US" dirty="0"/>
              <a:t>Platform as a service (</a:t>
            </a:r>
            <a:r>
              <a:rPr lang="en-US" dirty="0" err="1"/>
              <a:t>PaaS</a:t>
            </a:r>
            <a:r>
              <a:rPr lang="en-US" dirty="0"/>
              <a:t>)</a:t>
            </a:r>
          </a:p>
          <a:p>
            <a:pPr lvl="0">
              <a:buFont typeface="Open Sans Semibold" panose="020B0706030804020204" pitchFamily="34" charset="0"/>
              <a:buChar char="•"/>
            </a:pPr>
            <a:r>
              <a:rPr lang="en-US" dirty="0"/>
              <a:t>Infrastructure as a service (</a:t>
            </a:r>
            <a:r>
              <a:rPr lang="en-US" dirty="0" err="1"/>
              <a:t>IaaS</a:t>
            </a:r>
            <a:r>
              <a:rPr lang="en-US" dirty="0"/>
              <a:t>)</a:t>
            </a:r>
          </a:p>
          <a:p>
            <a:pPr lvl="0">
              <a:buFont typeface="Open Sans Semibold" panose="020B0706030804020204" pitchFamily="34" charset="0"/>
              <a:buChar char="•"/>
            </a:pPr>
            <a:r>
              <a:rPr lang="en-US" dirty="0"/>
              <a:t>Network as a service (</a:t>
            </a:r>
            <a:r>
              <a:rPr lang="en-US" dirty="0" err="1"/>
              <a:t>NaaS</a:t>
            </a:r>
            <a:r>
              <a:rPr lang="en-US" dirty="0"/>
              <a:t>)</a:t>
            </a:r>
          </a:p>
        </p:txBody>
      </p:sp>
    </p:spTree>
    <p:extLst>
      <p:ext uri="{BB962C8B-B14F-4D97-AF65-F5344CB8AC3E}">
        <p14:creationId xmlns:p14="http://schemas.microsoft.com/office/powerpoint/2010/main" val="25860572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Cloud-based System Deployment</a:t>
            </a:r>
            <a:endParaRPr lang="en-US" sz="6000" dirty="0"/>
          </a:p>
        </p:txBody>
      </p:sp>
      <p:sp>
        <p:nvSpPr>
          <p:cNvPr id="6" name="Content Placeholder 5"/>
          <p:cNvSpPr>
            <a:spLocks noGrp="1"/>
          </p:cNvSpPr>
          <p:nvPr>
            <p:ph sz="half" idx="10"/>
          </p:nvPr>
        </p:nvSpPr>
        <p:spPr>
          <a:xfrm>
            <a:off x="1158238" y="1812126"/>
            <a:ext cx="10522251" cy="4042574"/>
          </a:xfrm>
          <a:prstGeom prst="rect">
            <a:avLst/>
          </a:prstGeom>
        </p:spPr>
        <p:txBody>
          <a:bodyPr/>
          <a:lstStyle/>
          <a:p>
            <a:pPr lvl="0">
              <a:buFont typeface="Open Sans Semibold" panose="020B0706030804020204" pitchFamily="34" charset="0"/>
              <a:buChar char="•"/>
            </a:pPr>
            <a:r>
              <a:rPr lang="en-US" dirty="0"/>
              <a:t>Private</a:t>
            </a:r>
          </a:p>
          <a:p>
            <a:pPr marL="665163" lvl="1"/>
            <a:r>
              <a:rPr lang="en-US" dirty="0"/>
              <a:t>Exclusive use by a single organization </a:t>
            </a:r>
          </a:p>
          <a:p>
            <a:pPr marL="665163" lvl="1"/>
            <a:r>
              <a:rPr lang="en-US" dirty="0"/>
              <a:t>On or off premises</a:t>
            </a:r>
          </a:p>
          <a:p>
            <a:pPr lvl="0">
              <a:buFont typeface="Open Sans Semibold" panose="020B0706030804020204" pitchFamily="34" charset="0"/>
              <a:buChar char="•"/>
            </a:pPr>
            <a:r>
              <a:rPr lang="en-US" dirty="0"/>
              <a:t>Community</a:t>
            </a:r>
          </a:p>
          <a:p>
            <a:pPr marL="665163" lvl="1"/>
            <a:r>
              <a:rPr lang="en-US" dirty="0"/>
              <a:t>Provisioned for exclusive use by a community of users</a:t>
            </a:r>
          </a:p>
          <a:p>
            <a:pPr lvl="0">
              <a:buFont typeface="Open Sans Semibold" panose="020B0706030804020204" pitchFamily="34" charset="0"/>
              <a:buChar char="•"/>
            </a:pPr>
            <a:r>
              <a:rPr lang="en-US" dirty="0"/>
              <a:t>Public</a:t>
            </a:r>
          </a:p>
          <a:p>
            <a:pPr marL="665163" lvl="1"/>
            <a:r>
              <a:rPr lang="en-US" dirty="0"/>
              <a:t>Open use by general public</a:t>
            </a:r>
          </a:p>
          <a:p>
            <a:pPr lvl="0">
              <a:buFont typeface="Open Sans Semibold" panose="020B0706030804020204" pitchFamily="34" charset="0"/>
              <a:buChar char="•"/>
            </a:pPr>
            <a:r>
              <a:rPr lang="en-US" dirty="0"/>
              <a:t>Hybrid</a:t>
            </a:r>
          </a:p>
          <a:p>
            <a:pPr marL="665163" lvl="1"/>
            <a:r>
              <a:rPr lang="en-US" dirty="0"/>
              <a:t>Combination of two or more deployment models</a:t>
            </a:r>
          </a:p>
        </p:txBody>
      </p:sp>
    </p:spTree>
    <p:extLst>
      <p:ext uri="{BB962C8B-B14F-4D97-AF65-F5344CB8AC3E}">
        <p14:creationId xmlns:p14="http://schemas.microsoft.com/office/powerpoint/2010/main" val="27945022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Cloud-based System Vulnerabilities</a:t>
            </a:r>
            <a:endParaRPr lang="en-US" sz="6000" dirty="0"/>
          </a:p>
        </p:txBody>
      </p:sp>
      <p:sp>
        <p:nvSpPr>
          <p:cNvPr id="6" name="Content Placeholder 5"/>
          <p:cNvSpPr>
            <a:spLocks noGrp="1"/>
          </p:cNvSpPr>
          <p:nvPr>
            <p:ph sz="half" idx="10"/>
          </p:nvPr>
        </p:nvSpPr>
        <p:spPr>
          <a:xfrm>
            <a:off x="1158238" y="1812126"/>
            <a:ext cx="6116589" cy="4042574"/>
          </a:xfrm>
          <a:prstGeom prst="rect">
            <a:avLst/>
          </a:prstGeom>
        </p:spPr>
        <p:txBody>
          <a:bodyPr/>
          <a:lstStyle/>
          <a:p>
            <a:pPr lvl="0">
              <a:buFont typeface="Open Sans Semibold" panose="020B0706030804020204" pitchFamily="34" charset="0"/>
              <a:buChar char="•"/>
            </a:pPr>
            <a:r>
              <a:rPr lang="en-US" dirty="0"/>
              <a:t>Inherently exposed to external communication/access</a:t>
            </a:r>
          </a:p>
          <a:p>
            <a:pPr lvl="0">
              <a:buFont typeface="Open Sans Semibold" panose="020B0706030804020204" pitchFamily="34" charset="0"/>
              <a:buChar char="•"/>
            </a:pPr>
            <a:r>
              <a:rPr lang="en-US" dirty="0"/>
              <a:t>Misconfiguration a major risk</a:t>
            </a:r>
          </a:p>
          <a:p>
            <a:pPr lvl="0">
              <a:buFont typeface="Open Sans Semibold" panose="020B0706030804020204" pitchFamily="34" charset="0"/>
              <a:buChar char="•"/>
            </a:pPr>
            <a:r>
              <a:rPr lang="en-US" dirty="0"/>
              <a:t>May exist for long periods (risk of being outdated)</a:t>
            </a:r>
          </a:p>
          <a:p>
            <a:pPr lvl="0">
              <a:buFont typeface="Open Sans Semibold" panose="020B0706030804020204" pitchFamily="34" charset="0"/>
              <a:buChar char="•"/>
            </a:pPr>
            <a:r>
              <a:rPr lang="en-US" dirty="0"/>
              <a:t>Gap between CSP and data owner security controls</a:t>
            </a:r>
          </a:p>
        </p:txBody>
      </p:sp>
      <p:sp>
        <p:nvSpPr>
          <p:cNvPr id="9" name="Shape 587"/>
          <p:cNvSpPr txBox="1"/>
          <p:nvPr/>
        </p:nvSpPr>
        <p:spPr>
          <a:xfrm>
            <a:off x="7398909" y="1846285"/>
            <a:ext cx="13716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000000"/>
                </a:solidFill>
                <a:latin typeface="Open Sans Semibold"/>
                <a:ea typeface="Calibri"/>
                <a:cs typeface="Open Sans Semibold"/>
                <a:sym typeface="Calibri"/>
              </a:rPr>
              <a:t>Consider:</a:t>
            </a:r>
            <a:endParaRPr sz="1800" dirty="0">
              <a:solidFill>
                <a:srgbClr val="000000"/>
              </a:solidFill>
              <a:latin typeface="Open Sans Semibold"/>
              <a:ea typeface="Calibri"/>
              <a:cs typeface="Open Sans Semibold"/>
              <a:sym typeface="Calibri"/>
            </a:endParaRPr>
          </a:p>
        </p:txBody>
      </p:sp>
      <p:pic>
        <p:nvPicPr>
          <p:cNvPr id="10" name="Picture 9">
            <a:extLst>
              <a:ext uri="{FF2B5EF4-FFF2-40B4-BE49-F238E27FC236}">
                <a16:creationId xmlns:a16="http://schemas.microsoft.com/office/drawing/2014/main" id="{23BEC972-9E7D-4428-916C-7EF995174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910" y="1968095"/>
            <a:ext cx="3606800" cy="3657600"/>
          </a:xfrm>
          <a:prstGeom prst="rect">
            <a:avLst/>
          </a:prstGeom>
        </p:spPr>
      </p:pic>
    </p:spTree>
    <p:extLst>
      <p:ext uri="{BB962C8B-B14F-4D97-AF65-F5344CB8AC3E}">
        <p14:creationId xmlns:p14="http://schemas.microsoft.com/office/powerpoint/2010/main" val="16010709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Cloud-based System Mitigations</a:t>
            </a:r>
            <a:endParaRPr lang="en-US" sz="6000" dirty="0"/>
          </a:p>
        </p:txBody>
      </p:sp>
      <p:sp>
        <p:nvSpPr>
          <p:cNvPr id="6" name="Content Placeholder 5"/>
          <p:cNvSpPr>
            <a:spLocks noGrp="1"/>
          </p:cNvSpPr>
          <p:nvPr>
            <p:ph sz="half" idx="10"/>
          </p:nvPr>
        </p:nvSpPr>
        <p:spPr>
          <a:xfrm>
            <a:off x="1158238" y="1812126"/>
            <a:ext cx="10522251" cy="4042574"/>
          </a:xfrm>
          <a:prstGeom prst="rect">
            <a:avLst/>
          </a:prstGeom>
        </p:spPr>
        <p:txBody>
          <a:bodyPr/>
          <a:lstStyle/>
          <a:p>
            <a:pPr lvl="0">
              <a:buFont typeface="Open Sans Semibold" panose="020B0706030804020204" pitchFamily="34" charset="0"/>
              <a:buChar char="•"/>
            </a:pPr>
            <a:r>
              <a:rPr lang="en-US" dirty="0"/>
              <a:t>Reputable cloud service provider that supplies security information/testing results</a:t>
            </a:r>
          </a:p>
          <a:p>
            <a:pPr lvl="0">
              <a:buFont typeface="Open Sans Semibold" panose="020B0706030804020204" pitchFamily="34" charset="0"/>
              <a:buChar char="•"/>
            </a:pPr>
            <a:r>
              <a:rPr lang="en-US" dirty="0"/>
              <a:t>Well trained system administrators</a:t>
            </a:r>
          </a:p>
          <a:p>
            <a:pPr lvl="0">
              <a:buFont typeface="Open Sans Semibold" panose="020B0706030804020204" pitchFamily="34" charset="0"/>
              <a:buChar char="•"/>
            </a:pPr>
            <a:r>
              <a:rPr lang="en-US" dirty="0"/>
              <a:t>Robust configuration control/change control</a:t>
            </a:r>
          </a:p>
          <a:p>
            <a:pPr lvl="0">
              <a:buFont typeface="Open Sans Semibold" panose="020B0706030804020204" pitchFamily="34" charset="0"/>
              <a:buChar char="•"/>
            </a:pPr>
            <a:r>
              <a:rPr lang="en-US" dirty="0"/>
              <a:t>File and communication encryption</a:t>
            </a:r>
          </a:p>
          <a:p>
            <a:pPr lvl="0">
              <a:buFont typeface="Open Sans Semibold" panose="020B0706030804020204" pitchFamily="34" charset="0"/>
              <a:buChar char="•"/>
            </a:pPr>
            <a:r>
              <a:rPr lang="en-US" dirty="0"/>
              <a:t>Well managed identity and access controls</a:t>
            </a:r>
          </a:p>
        </p:txBody>
      </p:sp>
    </p:spTree>
    <p:extLst>
      <p:ext uri="{BB962C8B-B14F-4D97-AF65-F5344CB8AC3E}">
        <p14:creationId xmlns:p14="http://schemas.microsoft.com/office/powerpoint/2010/main" val="34475113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Distributed Systems</a:t>
            </a:r>
            <a:endParaRPr lang="en-US" sz="6000" dirty="0"/>
          </a:p>
        </p:txBody>
      </p:sp>
      <p:sp>
        <p:nvSpPr>
          <p:cNvPr id="6" name="Content Placeholder 5"/>
          <p:cNvSpPr>
            <a:spLocks noGrp="1"/>
          </p:cNvSpPr>
          <p:nvPr>
            <p:ph sz="half" idx="10"/>
          </p:nvPr>
        </p:nvSpPr>
        <p:spPr>
          <a:xfrm>
            <a:off x="1158238" y="1812126"/>
            <a:ext cx="10522251" cy="4042574"/>
          </a:xfrm>
          <a:prstGeom prst="rect">
            <a:avLst/>
          </a:prstGeom>
        </p:spPr>
        <p:txBody>
          <a:bodyPr/>
          <a:lstStyle/>
          <a:p>
            <a:pPr lvl="0">
              <a:buFont typeface="Open Sans Semibold" panose="020B0706030804020204" pitchFamily="34" charset="0"/>
              <a:buChar char="•"/>
            </a:pPr>
            <a:r>
              <a:rPr lang="en-US" dirty="0"/>
              <a:t>Nodes and processors operate independently</a:t>
            </a:r>
          </a:p>
          <a:p>
            <a:pPr lvl="0">
              <a:buFont typeface="Open Sans Semibold" panose="020B0706030804020204" pitchFamily="34" charset="0"/>
              <a:buChar char="•"/>
            </a:pPr>
            <a:r>
              <a:rPr lang="en-US" dirty="0"/>
              <a:t>Storage and processing spread across multiple components</a:t>
            </a:r>
          </a:p>
          <a:p>
            <a:pPr lvl="0">
              <a:buFont typeface="Open Sans Semibold" panose="020B0706030804020204" pitchFamily="34" charset="0"/>
              <a:buChar char="•"/>
            </a:pPr>
            <a:r>
              <a:rPr lang="en-US" dirty="0"/>
              <a:t>Nodes “pass messages” to coordinate and communicate</a:t>
            </a:r>
          </a:p>
          <a:p>
            <a:pPr lvl="0">
              <a:buFont typeface="Open Sans Semibold" panose="020B0706030804020204" pitchFamily="34" charset="0"/>
              <a:buChar char="•"/>
            </a:pPr>
            <a:r>
              <a:rPr lang="en-US" dirty="0"/>
              <a:t>Example: traditional telephone</a:t>
            </a:r>
          </a:p>
          <a:p>
            <a:pPr marL="665163" lvl="1"/>
            <a:r>
              <a:rPr lang="en-US" dirty="0"/>
              <a:t>Switches operate independently</a:t>
            </a:r>
          </a:p>
          <a:p>
            <a:pPr marL="665163" lvl="1"/>
            <a:r>
              <a:rPr lang="en-US" dirty="0"/>
              <a:t>Coordinate to pass calls between them</a:t>
            </a:r>
          </a:p>
        </p:txBody>
      </p:sp>
    </p:spTree>
    <p:extLst>
      <p:ext uri="{BB962C8B-B14F-4D97-AF65-F5344CB8AC3E}">
        <p14:creationId xmlns:p14="http://schemas.microsoft.com/office/powerpoint/2010/main" val="2161410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158876" y="706964"/>
            <a:ext cx="8718187" cy="842991"/>
          </a:xfrm>
          <a:prstGeom prst="rect">
            <a:avLst/>
          </a:prstGeom>
          <a:noFill/>
        </p:spPr>
        <p:txBody>
          <a:bodyPr lIns="91415" tIns="45708" rIns="91415" bIns="45708" anchor="ctr" anchorCtr="0"/>
          <a:lstStyle>
            <a:lvl1pPr algn="l" defTabSz="457200" rtl="0" eaLnBrk="1" latinLnBrk="0" hangingPunct="1">
              <a:spcBef>
                <a:spcPct val="0"/>
              </a:spcBef>
              <a:buNone/>
              <a:defRPr sz="4400" kern="1200">
                <a:solidFill>
                  <a:schemeClr val="tx2"/>
                </a:solidFill>
                <a:latin typeface="+mj-lt"/>
                <a:ea typeface="+mj-ea"/>
                <a:cs typeface="+mj-cs"/>
              </a:defRPr>
            </a:lvl1pPr>
          </a:lstStyle>
          <a:p>
            <a:pPr lvl="0">
              <a:defRPr/>
            </a:pPr>
            <a:r>
              <a:rPr lang="en-US" sz="6000" u="sng" baseline="12000" dirty="0">
                <a:solidFill>
                  <a:srgbClr val="006F53"/>
                </a:solidFill>
                <a:uFill>
                  <a:solidFill>
                    <a:srgbClr val="95D600"/>
                  </a:solidFill>
                </a:uFill>
                <a:latin typeface="Open Sans Semibold"/>
                <a:cs typeface="Open Sans Semibold"/>
              </a:rPr>
              <a:t>Domain Objectives (continued)</a:t>
            </a:r>
          </a:p>
        </p:txBody>
      </p:sp>
      <p:sp>
        <p:nvSpPr>
          <p:cNvPr id="13" name="Content Placeholder 5"/>
          <p:cNvSpPr>
            <a:spLocks noGrp="1"/>
          </p:cNvSpPr>
          <p:nvPr>
            <p:ph sz="half" idx="10"/>
          </p:nvPr>
        </p:nvSpPr>
        <p:spPr>
          <a:xfrm>
            <a:off x="1158239" y="1812127"/>
            <a:ext cx="10031872" cy="4067973"/>
          </a:xfrm>
          <a:prstGeom prst="rect">
            <a:avLst/>
          </a:prstGeom>
        </p:spPr>
        <p:txBody>
          <a:bodyPr/>
          <a:lstStyle/>
          <a:p>
            <a:pPr marL="541338" indent="-541338">
              <a:buClrTx/>
              <a:buSzPct val="100000"/>
              <a:buFont typeface="+mj-lt"/>
              <a:buAutoNum type="arabicPeriod" startAt="32"/>
            </a:pPr>
            <a:r>
              <a:rPr lang="en-US" dirty="0"/>
              <a:t>Implement and manage physical controls in wiring closets </a:t>
            </a:r>
            <a:br>
              <a:rPr lang="en-US" dirty="0"/>
            </a:br>
            <a:r>
              <a:rPr lang="en-US" dirty="0"/>
              <a:t>and intermediate distribution facilities.</a:t>
            </a:r>
          </a:p>
          <a:p>
            <a:pPr marL="541338" indent="-541338">
              <a:buClrTx/>
              <a:buSzPct val="100000"/>
              <a:buFont typeface="+mj-lt"/>
              <a:buAutoNum type="arabicPeriod" startAt="32"/>
            </a:pPr>
            <a:r>
              <a:rPr lang="en-US" dirty="0"/>
              <a:t>Implement and manage physical controls in server rooms </a:t>
            </a:r>
            <a:br>
              <a:rPr lang="en-US" dirty="0"/>
            </a:br>
            <a:r>
              <a:rPr lang="en-US" dirty="0"/>
              <a:t>and data centers.</a:t>
            </a:r>
          </a:p>
          <a:p>
            <a:pPr marL="541338" indent="-541338">
              <a:buClrTx/>
              <a:buSzPct val="100000"/>
              <a:buFont typeface="+mj-lt"/>
              <a:buAutoNum type="arabicPeriod" startAt="32"/>
            </a:pPr>
            <a:r>
              <a:rPr lang="en-US" dirty="0"/>
              <a:t>Implement and manage physical controls in media storage facilities.</a:t>
            </a:r>
          </a:p>
          <a:p>
            <a:pPr marL="541338" indent="-541338">
              <a:buClrTx/>
              <a:buSzPct val="100000"/>
              <a:buFont typeface="+mj-lt"/>
              <a:buAutoNum type="arabicPeriod" startAt="32"/>
            </a:pPr>
            <a:r>
              <a:rPr lang="en-US" dirty="0"/>
              <a:t>Implement and manage physical controls for evidence storage.</a:t>
            </a:r>
          </a:p>
          <a:p>
            <a:pPr marL="541338" indent="-541338">
              <a:buClrTx/>
              <a:buSzPct val="100000"/>
              <a:buFont typeface="+mj-lt"/>
              <a:buAutoNum type="arabicPeriod" startAt="32"/>
            </a:pPr>
            <a:r>
              <a:rPr lang="en-US" dirty="0"/>
              <a:t>Implement and manage physical controls in restricted areas.</a:t>
            </a:r>
          </a:p>
          <a:p>
            <a:pPr marL="541338" indent="-541338">
              <a:buClrTx/>
              <a:buSzPct val="100000"/>
              <a:buFont typeface="+mj-lt"/>
              <a:buAutoNum type="arabicPeriod" startAt="32"/>
            </a:pPr>
            <a:r>
              <a:rPr lang="en-US" dirty="0"/>
              <a:t>Implement and manage physical controls in work areas.</a:t>
            </a:r>
          </a:p>
        </p:txBody>
      </p:sp>
    </p:spTree>
    <p:extLst>
      <p:ext uri="{BB962C8B-B14F-4D97-AF65-F5344CB8AC3E}">
        <p14:creationId xmlns:p14="http://schemas.microsoft.com/office/powerpoint/2010/main" val="7758662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Distributed System Vulnerabilities</a:t>
            </a:r>
            <a:endParaRPr lang="en-US" sz="6000" dirty="0"/>
          </a:p>
        </p:txBody>
      </p:sp>
      <p:sp>
        <p:nvSpPr>
          <p:cNvPr id="6" name="Content Placeholder 5"/>
          <p:cNvSpPr>
            <a:spLocks noGrp="1"/>
          </p:cNvSpPr>
          <p:nvPr>
            <p:ph sz="half" idx="10"/>
          </p:nvPr>
        </p:nvSpPr>
        <p:spPr>
          <a:xfrm>
            <a:off x="1158239" y="1812126"/>
            <a:ext cx="5567842" cy="4042574"/>
          </a:xfrm>
          <a:prstGeom prst="rect">
            <a:avLst/>
          </a:prstGeom>
        </p:spPr>
        <p:txBody>
          <a:bodyPr/>
          <a:lstStyle/>
          <a:p>
            <a:pPr lvl="0">
              <a:buFont typeface="Open Sans Semibold" panose="020B0706030804020204" pitchFamily="34" charset="0"/>
              <a:buChar char="•"/>
            </a:pPr>
            <a:r>
              <a:rPr lang="en-US" dirty="0"/>
              <a:t>Lack of central control/monitoring</a:t>
            </a:r>
          </a:p>
          <a:p>
            <a:pPr lvl="0">
              <a:buFont typeface="Open Sans Semibold" panose="020B0706030804020204" pitchFamily="34" charset="0"/>
              <a:buChar char="•"/>
            </a:pPr>
            <a:r>
              <a:rPr lang="en-US" dirty="0"/>
              <a:t>Data elements may be lost if nodes fail</a:t>
            </a:r>
          </a:p>
          <a:p>
            <a:pPr lvl="0">
              <a:buFont typeface="Open Sans Semibold" panose="020B0706030804020204" pitchFamily="34" charset="0"/>
              <a:buChar char="•"/>
            </a:pPr>
            <a:r>
              <a:rPr lang="en-US" dirty="0"/>
              <a:t>Inconsistent security levels between nodes is possible</a:t>
            </a:r>
          </a:p>
          <a:p>
            <a:pPr lvl="0">
              <a:buFont typeface="Open Sans Semibold" panose="020B0706030804020204" pitchFamily="34" charset="0"/>
              <a:buChar char="•"/>
            </a:pPr>
            <a:r>
              <a:rPr lang="en-US" dirty="0"/>
              <a:t>Susceptible to communication failures, compromise, or denial </a:t>
            </a:r>
            <a:br>
              <a:rPr lang="en-US" dirty="0"/>
            </a:br>
            <a:r>
              <a:rPr lang="en-US" dirty="0"/>
              <a:t>of service (</a:t>
            </a:r>
            <a:r>
              <a:rPr lang="en-US" dirty="0" err="1"/>
              <a:t>DoS</a:t>
            </a:r>
            <a:r>
              <a:rPr lang="en-US" dirty="0"/>
              <a:t>)</a:t>
            </a:r>
          </a:p>
        </p:txBody>
      </p:sp>
      <p:sp>
        <p:nvSpPr>
          <p:cNvPr id="9" name="Shape 587"/>
          <p:cNvSpPr txBox="1"/>
          <p:nvPr/>
        </p:nvSpPr>
        <p:spPr>
          <a:xfrm>
            <a:off x="7398909" y="1846285"/>
            <a:ext cx="13716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000000"/>
                </a:solidFill>
                <a:latin typeface="Open Sans Semibold"/>
                <a:ea typeface="Calibri"/>
                <a:cs typeface="Open Sans Semibold"/>
                <a:sym typeface="Calibri"/>
              </a:rPr>
              <a:t>Consider:</a:t>
            </a:r>
            <a:endParaRPr sz="1800" dirty="0">
              <a:solidFill>
                <a:srgbClr val="000000"/>
              </a:solidFill>
              <a:latin typeface="Open Sans Semibold"/>
              <a:ea typeface="Calibri"/>
              <a:cs typeface="Open Sans Semibold"/>
              <a:sym typeface="Calibri"/>
            </a:endParaRPr>
          </a:p>
        </p:txBody>
      </p:sp>
      <p:pic>
        <p:nvPicPr>
          <p:cNvPr id="10" name="Picture 9">
            <a:extLst>
              <a:ext uri="{FF2B5EF4-FFF2-40B4-BE49-F238E27FC236}">
                <a16:creationId xmlns:a16="http://schemas.microsoft.com/office/drawing/2014/main" id="{23BEC972-9E7D-4428-916C-7EF995174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910" y="1968095"/>
            <a:ext cx="3606800" cy="3657600"/>
          </a:xfrm>
          <a:prstGeom prst="rect">
            <a:avLst/>
          </a:prstGeom>
        </p:spPr>
      </p:pic>
    </p:spTree>
    <p:extLst>
      <p:ext uri="{BB962C8B-B14F-4D97-AF65-F5344CB8AC3E}">
        <p14:creationId xmlns:p14="http://schemas.microsoft.com/office/powerpoint/2010/main" val="19225745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Distributed System Mitigations</a:t>
            </a:r>
            <a:endParaRPr lang="en-US" sz="6000" dirty="0"/>
          </a:p>
        </p:txBody>
      </p:sp>
      <p:sp>
        <p:nvSpPr>
          <p:cNvPr id="6" name="Content Placeholder 5"/>
          <p:cNvSpPr>
            <a:spLocks noGrp="1"/>
          </p:cNvSpPr>
          <p:nvPr>
            <p:ph sz="half" idx="10"/>
          </p:nvPr>
        </p:nvSpPr>
        <p:spPr>
          <a:xfrm>
            <a:off x="1158238" y="1812126"/>
            <a:ext cx="10522251" cy="4042574"/>
          </a:xfrm>
          <a:prstGeom prst="rect">
            <a:avLst/>
          </a:prstGeom>
        </p:spPr>
        <p:txBody>
          <a:bodyPr/>
          <a:lstStyle/>
          <a:p>
            <a:pPr lvl="0">
              <a:buFont typeface="Open Sans Semibold" panose="020B0706030804020204" pitchFamily="34" charset="0"/>
              <a:buChar char="•"/>
            </a:pPr>
            <a:r>
              <a:rPr lang="en-US" dirty="0"/>
              <a:t>Standard security rules for nodes to enter distributed network</a:t>
            </a:r>
          </a:p>
          <a:p>
            <a:pPr lvl="0">
              <a:buFont typeface="Open Sans Semibold" panose="020B0706030804020204" pitchFamily="34" charset="0"/>
              <a:buChar char="•"/>
            </a:pPr>
            <a:r>
              <a:rPr lang="en-US" dirty="0"/>
              <a:t>Communication control, encryption, and redundancy</a:t>
            </a:r>
          </a:p>
          <a:p>
            <a:pPr lvl="0">
              <a:buFont typeface="Open Sans Semibold" panose="020B0706030804020204" pitchFamily="34" charset="0"/>
              <a:buChar char="•"/>
            </a:pPr>
            <a:r>
              <a:rPr lang="en-US" dirty="0"/>
              <a:t>Node backup and data sharing between nodes</a:t>
            </a:r>
          </a:p>
        </p:txBody>
      </p:sp>
    </p:spTree>
    <p:extLst>
      <p:ext uri="{BB962C8B-B14F-4D97-AF65-F5344CB8AC3E}">
        <p14:creationId xmlns:p14="http://schemas.microsoft.com/office/powerpoint/2010/main" val="12227205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Internet of Things (IoT) Systems</a:t>
            </a:r>
            <a:endParaRPr lang="en-US" sz="6000" dirty="0"/>
          </a:p>
        </p:txBody>
      </p:sp>
      <p:sp>
        <p:nvSpPr>
          <p:cNvPr id="6" name="Content Placeholder 5"/>
          <p:cNvSpPr>
            <a:spLocks noGrp="1"/>
          </p:cNvSpPr>
          <p:nvPr>
            <p:ph sz="half" idx="10"/>
          </p:nvPr>
        </p:nvSpPr>
        <p:spPr>
          <a:xfrm>
            <a:off x="1158238" y="1812126"/>
            <a:ext cx="10522251" cy="4042574"/>
          </a:xfrm>
          <a:prstGeom prst="rect">
            <a:avLst/>
          </a:prstGeom>
        </p:spPr>
        <p:txBody>
          <a:bodyPr/>
          <a:lstStyle/>
          <a:p>
            <a:pPr lvl="0">
              <a:buFont typeface="Open Sans Semibold" panose="020B0706030804020204" pitchFamily="34" charset="0"/>
              <a:buChar char="•"/>
            </a:pPr>
            <a:r>
              <a:rPr lang="en-US" dirty="0"/>
              <a:t>Generally small form factor, embedded hardware</a:t>
            </a:r>
          </a:p>
          <a:p>
            <a:pPr lvl="0">
              <a:buFont typeface="Open Sans Semibold" panose="020B0706030804020204" pitchFamily="34" charset="0"/>
              <a:buChar char="•"/>
            </a:pPr>
            <a:r>
              <a:rPr lang="en-US" dirty="0"/>
              <a:t>Limited functionality OS</a:t>
            </a:r>
          </a:p>
          <a:p>
            <a:pPr lvl="0">
              <a:buFont typeface="Open Sans Semibold" panose="020B0706030804020204" pitchFamily="34" charset="0"/>
              <a:buChar char="•"/>
            </a:pPr>
            <a:r>
              <a:rPr lang="en-US" dirty="0"/>
              <a:t>May interface with the physical world</a:t>
            </a:r>
          </a:p>
          <a:p>
            <a:pPr lvl="0">
              <a:buFont typeface="Open Sans Semibold" panose="020B0706030804020204" pitchFamily="34" charset="0"/>
              <a:buChar char="•"/>
            </a:pPr>
            <a:r>
              <a:rPr lang="en-US" dirty="0"/>
              <a:t>Pervasive and often connected to general purpose networks</a:t>
            </a:r>
          </a:p>
          <a:p>
            <a:pPr lvl="0">
              <a:buFont typeface="Open Sans Semibold" panose="020B0706030804020204" pitchFamily="34" charset="0"/>
              <a:buChar char="•"/>
            </a:pPr>
            <a:r>
              <a:rPr lang="en-US" dirty="0"/>
              <a:t>Functions/accessibility may be unclear to owner/user</a:t>
            </a:r>
          </a:p>
        </p:txBody>
      </p:sp>
    </p:spTree>
    <p:extLst>
      <p:ext uri="{BB962C8B-B14F-4D97-AF65-F5344CB8AC3E}">
        <p14:creationId xmlns:p14="http://schemas.microsoft.com/office/powerpoint/2010/main" val="11273468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Internet of Things (</a:t>
            </a:r>
            <a:r>
              <a:rPr lang="en-US" dirty="0" err="1"/>
              <a:t>IoT</a:t>
            </a:r>
            <a:r>
              <a:rPr lang="en-US" dirty="0"/>
              <a:t>) Vulnerabilities</a:t>
            </a:r>
            <a:endParaRPr lang="en-US" sz="6000" dirty="0"/>
          </a:p>
        </p:txBody>
      </p:sp>
      <p:sp>
        <p:nvSpPr>
          <p:cNvPr id="6" name="Content Placeholder 5"/>
          <p:cNvSpPr>
            <a:spLocks noGrp="1"/>
          </p:cNvSpPr>
          <p:nvPr>
            <p:ph sz="half" idx="10"/>
          </p:nvPr>
        </p:nvSpPr>
        <p:spPr>
          <a:xfrm>
            <a:off x="1158238" y="1812126"/>
            <a:ext cx="5944125" cy="4042574"/>
          </a:xfrm>
          <a:prstGeom prst="rect">
            <a:avLst/>
          </a:prstGeom>
        </p:spPr>
        <p:txBody>
          <a:bodyPr/>
          <a:lstStyle/>
          <a:p>
            <a:pPr lvl="0">
              <a:buFont typeface="Open Sans Semibold" panose="020B0706030804020204" pitchFamily="34" charset="0"/>
              <a:buChar char="•"/>
            </a:pPr>
            <a:r>
              <a:rPr lang="en-US" dirty="0"/>
              <a:t>Limited vendor support for updates</a:t>
            </a:r>
          </a:p>
          <a:p>
            <a:pPr lvl="0">
              <a:buFont typeface="Open Sans Semibold" panose="020B0706030804020204" pitchFamily="34" charset="0"/>
              <a:buChar char="•"/>
            </a:pPr>
            <a:r>
              <a:rPr lang="en-US" dirty="0"/>
              <a:t>Little to no onboard security capability</a:t>
            </a:r>
          </a:p>
          <a:p>
            <a:pPr lvl="0">
              <a:buFont typeface="Open Sans Semibold" panose="020B0706030804020204" pitchFamily="34" charset="0"/>
              <a:buChar char="•"/>
            </a:pPr>
            <a:r>
              <a:rPr lang="en-US" dirty="0"/>
              <a:t>Poor code management due to rapid development cycles</a:t>
            </a:r>
          </a:p>
          <a:p>
            <a:pPr lvl="0">
              <a:buFont typeface="Open Sans Semibold" panose="020B0706030804020204" pitchFamily="34" charset="0"/>
              <a:buChar char="•"/>
            </a:pPr>
            <a:r>
              <a:rPr lang="en-US" dirty="0"/>
              <a:t>May contain limited or weak security implementations on standard protocols (e.g., Bluetooth, </a:t>
            </a:r>
            <a:r>
              <a:rPr lang="en-US" dirty="0" err="1"/>
              <a:t>WiFi</a:t>
            </a:r>
            <a:r>
              <a:rPr lang="en-US" dirty="0"/>
              <a:t>)</a:t>
            </a:r>
          </a:p>
        </p:txBody>
      </p:sp>
      <p:sp>
        <p:nvSpPr>
          <p:cNvPr id="9" name="Shape 587"/>
          <p:cNvSpPr txBox="1"/>
          <p:nvPr/>
        </p:nvSpPr>
        <p:spPr>
          <a:xfrm>
            <a:off x="7398909" y="1846285"/>
            <a:ext cx="13716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000000"/>
                </a:solidFill>
                <a:latin typeface="Open Sans Semibold"/>
                <a:ea typeface="Calibri"/>
                <a:cs typeface="Open Sans Semibold"/>
                <a:sym typeface="Calibri"/>
              </a:rPr>
              <a:t>Consider:</a:t>
            </a:r>
            <a:endParaRPr sz="1800" dirty="0">
              <a:solidFill>
                <a:srgbClr val="000000"/>
              </a:solidFill>
              <a:latin typeface="Open Sans Semibold"/>
              <a:ea typeface="Calibri"/>
              <a:cs typeface="Open Sans Semibold"/>
              <a:sym typeface="Calibri"/>
            </a:endParaRPr>
          </a:p>
        </p:txBody>
      </p:sp>
      <p:pic>
        <p:nvPicPr>
          <p:cNvPr id="10" name="Picture 9">
            <a:extLst>
              <a:ext uri="{FF2B5EF4-FFF2-40B4-BE49-F238E27FC236}">
                <a16:creationId xmlns:a16="http://schemas.microsoft.com/office/drawing/2014/main" id="{23BEC972-9E7D-4428-916C-7EF995174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910" y="1968095"/>
            <a:ext cx="3606800" cy="3657600"/>
          </a:xfrm>
          <a:prstGeom prst="rect">
            <a:avLst/>
          </a:prstGeom>
        </p:spPr>
      </p:pic>
    </p:spTree>
    <p:extLst>
      <p:ext uri="{BB962C8B-B14F-4D97-AF65-F5344CB8AC3E}">
        <p14:creationId xmlns:p14="http://schemas.microsoft.com/office/powerpoint/2010/main" val="39973733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Internet of Things (</a:t>
            </a:r>
            <a:r>
              <a:rPr lang="en-US" dirty="0" err="1"/>
              <a:t>IoT</a:t>
            </a:r>
            <a:r>
              <a:rPr lang="en-US" dirty="0"/>
              <a:t>) Mitigations</a:t>
            </a:r>
            <a:endParaRPr lang="en-US" sz="6000" dirty="0"/>
          </a:p>
        </p:txBody>
      </p:sp>
      <p:sp>
        <p:nvSpPr>
          <p:cNvPr id="6" name="Content Placeholder 5"/>
          <p:cNvSpPr>
            <a:spLocks noGrp="1"/>
          </p:cNvSpPr>
          <p:nvPr>
            <p:ph sz="half" idx="10"/>
          </p:nvPr>
        </p:nvSpPr>
        <p:spPr>
          <a:xfrm>
            <a:off x="1158238" y="1812126"/>
            <a:ext cx="10522251" cy="4042574"/>
          </a:xfrm>
          <a:prstGeom prst="rect">
            <a:avLst/>
          </a:prstGeom>
        </p:spPr>
        <p:txBody>
          <a:bodyPr/>
          <a:lstStyle/>
          <a:p>
            <a:pPr lvl="0">
              <a:buFont typeface="Open Sans Semibold" panose="020B0706030804020204" pitchFamily="34" charset="0"/>
              <a:buChar char="•"/>
            </a:pPr>
            <a:r>
              <a:rPr lang="en-US" dirty="0"/>
              <a:t>Isolated on private networks with controlled access</a:t>
            </a:r>
          </a:p>
          <a:p>
            <a:pPr lvl="0">
              <a:buFont typeface="Open Sans Semibold" panose="020B0706030804020204" pitchFamily="34" charset="0"/>
              <a:buChar char="•"/>
            </a:pPr>
            <a:r>
              <a:rPr lang="en-US" dirty="0"/>
              <a:t>Products selected for security features and updatability</a:t>
            </a:r>
          </a:p>
          <a:p>
            <a:pPr lvl="0">
              <a:buFont typeface="Open Sans Semibold" panose="020B0706030804020204" pitchFamily="34" charset="0"/>
              <a:buChar char="•"/>
            </a:pPr>
            <a:r>
              <a:rPr lang="en-US" dirty="0"/>
              <a:t>Product security/penetration testing</a:t>
            </a:r>
          </a:p>
          <a:p>
            <a:pPr lvl="0">
              <a:buFont typeface="Open Sans Semibold" panose="020B0706030804020204" pitchFamily="34" charset="0"/>
              <a:buChar char="•"/>
            </a:pPr>
            <a:r>
              <a:rPr lang="en-US" dirty="0"/>
              <a:t>Disable unneeded functions</a:t>
            </a:r>
          </a:p>
        </p:txBody>
      </p:sp>
    </p:spTree>
    <p:extLst>
      <p:ext uri="{BB962C8B-B14F-4D97-AF65-F5344CB8AC3E}">
        <p14:creationId xmlns:p14="http://schemas.microsoft.com/office/powerpoint/2010/main" val="36415870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Web-based Systems</a:t>
            </a:r>
            <a:endParaRPr lang="en-US" sz="6000" dirty="0"/>
          </a:p>
        </p:txBody>
      </p:sp>
      <p:sp>
        <p:nvSpPr>
          <p:cNvPr id="6" name="Content Placeholder 5"/>
          <p:cNvSpPr>
            <a:spLocks noGrp="1"/>
          </p:cNvSpPr>
          <p:nvPr>
            <p:ph sz="half" idx="10"/>
          </p:nvPr>
        </p:nvSpPr>
        <p:spPr>
          <a:xfrm>
            <a:off x="1158239" y="1812126"/>
            <a:ext cx="10004860" cy="4042574"/>
          </a:xfrm>
          <a:prstGeom prst="rect">
            <a:avLst/>
          </a:prstGeom>
        </p:spPr>
        <p:txBody>
          <a:bodyPr/>
          <a:lstStyle/>
          <a:p>
            <a:pPr lvl="0">
              <a:buFont typeface="Open Sans Semibold" panose="020B0706030804020204" pitchFamily="34" charset="0"/>
              <a:buChar char="•"/>
            </a:pPr>
            <a:r>
              <a:rPr lang="en-US" dirty="0"/>
              <a:t>Applications or data accessible and manipulated through a web browser or web service</a:t>
            </a:r>
          </a:p>
          <a:p>
            <a:pPr lvl="0">
              <a:buFont typeface="Open Sans Semibold" panose="020B0706030804020204" pitchFamily="34" charset="0"/>
              <a:buChar char="•"/>
            </a:pPr>
            <a:r>
              <a:rPr lang="en-US" dirty="0"/>
              <a:t>Often connects to a data source (database) that may be on or off platform</a:t>
            </a:r>
          </a:p>
          <a:p>
            <a:pPr lvl="0">
              <a:buFont typeface="Open Sans Semibold" panose="020B0706030804020204" pitchFamily="34" charset="0"/>
              <a:buChar char="•"/>
            </a:pPr>
            <a:r>
              <a:rPr lang="en-US" dirty="0"/>
              <a:t>Uses standard protocols and interface languages</a:t>
            </a:r>
          </a:p>
          <a:p>
            <a:pPr lvl="0">
              <a:buFont typeface="Open Sans Semibold" panose="020B0706030804020204" pitchFamily="34" charset="0"/>
              <a:buChar char="•"/>
            </a:pPr>
            <a:r>
              <a:rPr lang="en-US" dirty="0"/>
              <a:t>Connections are typically dynamic</a:t>
            </a:r>
          </a:p>
        </p:txBody>
      </p:sp>
    </p:spTree>
    <p:extLst>
      <p:ext uri="{BB962C8B-B14F-4D97-AF65-F5344CB8AC3E}">
        <p14:creationId xmlns:p14="http://schemas.microsoft.com/office/powerpoint/2010/main" val="4926146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Web-based System Vulnerabilities</a:t>
            </a:r>
            <a:endParaRPr lang="en-US" sz="6000" dirty="0"/>
          </a:p>
        </p:txBody>
      </p:sp>
      <p:sp>
        <p:nvSpPr>
          <p:cNvPr id="6" name="Content Placeholder 5"/>
          <p:cNvSpPr>
            <a:spLocks noGrp="1"/>
          </p:cNvSpPr>
          <p:nvPr>
            <p:ph sz="half" idx="10"/>
          </p:nvPr>
        </p:nvSpPr>
        <p:spPr>
          <a:xfrm>
            <a:off x="1158238" y="1812126"/>
            <a:ext cx="5944125" cy="4042574"/>
          </a:xfrm>
          <a:prstGeom prst="rect">
            <a:avLst/>
          </a:prstGeom>
        </p:spPr>
        <p:txBody>
          <a:bodyPr/>
          <a:lstStyle/>
          <a:p>
            <a:pPr lvl="0">
              <a:buFont typeface="Open Sans Semibold" panose="020B0706030804020204" pitchFamily="34" charset="0"/>
              <a:buChar char="•"/>
            </a:pPr>
            <a:r>
              <a:rPr lang="en-US" dirty="0"/>
              <a:t>Accessibility to network communications/access</a:t>
            </a:r>
          </a:p>
          <a:p>
            <a:pPr lvl="0">
              <a:buFont typeface="Open Sans Semibold" panose="020B0706030804020204" pitchFamily="34" charset="0"/>
              <a:buChar char="•"/>
            </a:pPr>
            <a:r>
              <a:rPr lang="en-US" dirty="0"/>
              <a:t>Use of obsolete protocols/encryption</a:t>
            </a:r>
          </a:p>
          <a:p>
            <a:pPr lvl="0">
              <a:buFont typeface="Open Sans Semibold" panose="020B0706030804020204" pitchFamily="34" charset="0"/>
              <a:buChar char="•"/>
            </a:pPr>
            <a:r>
              <a:rPr lang="en-US" dirty="0"/>
              <a:t>Code/configuration errors that expose components or data</a:t>
            </a:r>
          </a:p>
        </p:txBody>
      </p:sp>
      <p:sp>
        <p:nvSpPr>
          <p:cNvPr id="9" name="Shape 587"/>
          <p:cNvSpPr txBox="1"/>
          <p:nvPr/>
        </p:nvSpPr>
        <p:spPr>
          <a:xfrm>
            <a:off x="7398909" y="1846285"/>
            <a:ext cx="13716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000000"/>
                </a:solidFill>
                <a:latin typeface="Open Sans Semibold"/>
                <a:ea typeface="Calibri"/>
                <a:cs typeface="Open Sans Semibold"/>
                <a:sym typeface="Calibri"/>
              </a:rPr>
              <a:t>Consider:</a:t>
            </a:r>
            <a:endParaRPr sz="1800" dirty="0">
              <a:solidFill>
                <a:srgbClr val="000000"/>
              </a:solidFill>
              <a:latin typeface="Open Sans Semibold"/>
              <a:ea typeface="Calibri"/>
              <a:cs typeface="Open Sans Semibold"/>
              <a:sym typeface="Calibri"/>
            </a:endParaRPr>
          </a:p>
        </p:txBody>
      </p:sp>
      <p:pic>
        <p:nvPicPr>
          <p:cNvPr id="10" name="Picture 9">
            <a:extLst>
              <a:ext uri="{FF2B5EF4-FFF2-40B4-BE49-F238E27FC236}">
                <a16:creationId xmlns:a16="http://schemas.microsoft.com/office/drawing/2014/main" id="{23BEC972-9E7D-4428-916C-7EF995174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910" y="1968095"/>
            <a:ext cx="3606800" cy="3657600"/>
          </a:xfrm>
          <a:prstGeom prst="rect">
            <a:avLst/>
          </a:prstGeom>
        </p:spPr>
      </p:pic>
    </p:spTree>
    <p:extLst>
      <p:ext uri="{BB962C8B-B14F-4D97-AF65-F5344CB8AC3E}">
        <p14:creationId xmlns:p14="http://schemas.microsoft.com/office/powerpoint/2010/main" val="5468552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Web-based System Mitigations</a:t>
            </a:r>
            <a:endParaRPr lang="en-US" sz="6000" dirty="0"/>
          </a:p>
        </p:txBody>
      </p:sp>
      <p:sp>
        <p:nvSpPr>
          <p:cNvPr id="6" name="Content Placeholder 5"/>
          <p:cNvSpPr>
            <a:spLocks noGrp="1"/>
          </p:cNvSpPr>
          <p:nvPr>
            <p:ph sz="half" idx="10"/>
          </p:nvPr>
        </p:nvSpPr>
        <p:spPr>
          <a:xfrm>
            <a:off x="1158239" y="1812126"/>
            <a:ext cx="8950961" cy="4042574"/>
          </a:xfrm>
          <a:prstGeom prst="rect">
            <a:avLst/>
          </a:prstGeom>
        </p:spPr>
        <p:txBody>
          <a:bodyPr/>
          <a:lstStyle/>
          <a:p>
            <a:pPr lvl="0">
              <a:buFont typeface="Open Sans Semibold" panose="020B0706030804020204" pitchFamily="34" charset="0"/>
              <a:buChar char="•"/>
            </a:pPr>
            <a:r>
              <a:rPr lang="en-US" dirty="0"/>
              <a:t>Protect system behind firewalls and access controls</a:t>
            </a:r>
          </a:p>
          <a:p>
            <a:pPr lvl="0">
              <a:buFont typeface="Open Sans Semibold" panose="020B0706030804020204" pitchFamily="34" charset="0"/>
              <a:buChar char="•"/>
            </a:pPr>
            <a:r>
              <a:rPr lang="en-US" dirty="0"/>
              <a:t>Limit and monitor communication protocols</a:t>
            </a:r>
          </a:p>
          <a:p>
            <a:pPr lvl="0">
              <a:buFont typeface="Open Sans Semibold" panose="020B0706030804020204" pitchFamily="34" charset="0"/>
              <a:buChar char="•"/>
            </a:pPr>
            <a:r>
              <a:rPr lang="en-US" dirty="0"/>
              <a:t>Scan, evaluate, and assess interfaces and code (HTML, Java, scripts, </a:t>
            </a:r>
            <a:r>
              <a:rPr lang="en-US" dirty="0" err="1"/>
              <a:t>etc</a:t>
            </a:r>
            <a:r>
              <a:rPr lang="en-US" dirty="0"/>
              <a:t>)</a:t>
            </a:r>
          </a:p>
          <a:p>
            <a:pPr lvl="0">
              <a:buFont typeface="Open Sans Semibold" panose="020B0706030804020204" pitchFamily="34" charset="0"/>
              <a:buChar char="•"/>
            </a:pPr>
            <a:r>
              <a:rPr lang="en-US" dirty="0"/>
              <a:t>Tightly control configuration and change management</a:t>
            </a:r>
          </a:p>
          <a:p>
            <a:pPr lvl="0">
              <a:buFont typeface="Open Sans Semibold" panose="020B0706030804020204" pitchFamily="34" charset="0"/>
              <a:buChar char="•"/>
            </a:pPr>
            <a:r>
              <a:rPr lang="en-US" dirty="0"/>
              <a:t>Ensure platform is security configured</a:t>
            </a:r>
          </a:p>
        </p:txBody>
      </p:sp>
    </p:spTree>
    <p:extLst>
      <p:ext uri="{BB962C8B-B14F-4D97-AF65-F5344CB8AC3E}">
        <p14:creationId xmlns:p14="http://schemas.microsoft.com/office/powerpoint/2010/main" val="10202790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Mobile Systems</a:t>
            </a:r>
            <a:endParaRPr lang="en-US" sz="6000" dirty="0"/>
          </a:p>
        </p:txBody>
      </p:sp>
      <p:sp>
        <p:nvSpPr>
          <p:cNvPr id="6" name="Content Placeholder 5"/>
          <p:cNvSpPr>
            <a:spLocks noGrp="1"/>
          </p:cNvSpPr>
          <p:nvPr>
            <p:ph sz="half" idx="10"/>
          </p:nvPr>
        </p:nvSpPr>
        <p:spPr>
          <a:xfrm>
            <a:off x="1158239" y="1812126"/>
            <a:ext cx="10004860" cy="4042574"/>
          </a:xfrm>
          <a:prstGeom prst="rect">
            <a:avLst/>
          </a:prstGeom>
        </p:spPr>
        <p:txBody>
          <a:bodyPr/>
          <a:lstStyle/>
          <a:p>
            <a:pPr marL="0" lvl="0" indent="0">
              <a:buNone/>
            </a:pPr>
            <a:r>
              <a:rPr lang="en-US" b="1" dirty="0"/>
              <a:t>Phones, tablets, wearable devices</a:t>
            </a:r>
          </a:p>
          <a:p>
            <a:pPr marL="201527"/>
            <a:r>
              <a:rPr lang="en-US" dirty="0"/>
              <a:t>Portable, small form factor</a:t>
            </a:r>
          </a:p>
          <a:p>
            <a:pPr marL="201527"/>
            <a:r>
              <a:rPr lang="en-US" dirty="0"/>
              <a:t>Limited functionality</a:t>
            </a:r>
          </a:p>
          <a:p>
            <a:pPr marL="201527"/>
            <a:r>
              <a:rPr lang="en-US" dirty="0"/>
              <a:t>Embedded OS</a:t>
            </a:r>
          </a:p>
          <a:p>
            <a:pPr marL="201527"/>
            <a:r>
              <a:rPr lang="en-US" dirty="0"/>
              <a:t>Typically contains limited amounts of data</a:t>
            </a:r>
          </a:p>
          <a:p>
            <a:pPr marL="201527"/>
            <a:r>
              <a:rPr lang="en-US" dirty="0"/>
              <a:t>Connected (cellular, </a:t>
            </a:r>
            <a:r>
              <a:rPr lang="en-US" dirty="0" err="1"/>
              <a:t>WiFi</a:t>
            </a:r>
            <a:r>
              <a:rPr lang="en-US" dirty="0"/>
              <a:t>, Bluetooth, tethering)</a:t>
            </a:r>
          </a:p>
          <a:p>
            <a:pPr marL="201527"/>
            <a:r>
              <a:rPr lang="en-US" dirty="0"/>
              <a:t>Designed for single user</a:t>
            </a:r>
          </a:p>
        </p:txBody>
      </p:sp>
    </p:spTree>
    <p:extLst>
      <p:ext uri="{BB962C8B-B14F-4D97-AF65-F5344CB8AC3E}">
        <p14:creationId xmlns:p14="http://schemas.microsoft.com/office/powerpoint/2010/main" val="9238628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rmAutofit/>
          </a:bodyPr>
          <a:lstStyle/>
          <a:p>
            <a:r>
              <a:rPr lang="en-US" dirty="0"/>
              <a:t>Mobile Systems (continued)</a:t>
            </a:r>
            <a:endParaRPr lang="en-US" sz="6000" dirty="0"/>
          </a:p>
        </p:txBody>
      </p:sp>
      <p:sp>
        <p:nvSpPr>
          <p:cNvPr id="6" name="Content Placeholder 5"/>
          <p:cNvSpPr>
            <a:spLocks noGrp="1"/>
          </p:cNvSpPr>
          <p:nvPr>
            <p:ph sz="half" idx="10"/>
          </p:nvPr>
        </p:nvSpPr>
        <p:spPr>
          <a:xfrm>
            <a:off x="1158239" y="1812126"/>
            <a:ext cx="10004860" cy="4042574"/>
          </a:xfrm>
          <a:prstGeom prst="rect">
            <a:avLst/>
          </a:prstGeom>
        </p:spPr>
        <p:txBody>
          <a:bodyPr/>
          <a:lstStyle/>
          <a:p>
            <a:pPr marL="0" lvl="0" indent="0">
              <a:buNone/>
            </a:pPr>
            <a:r>
              <a:rPr lang="en-US" b="1" dirty="0"/>
              <a:t>Laptops, personal computers</a:t>
            </a:r>
          </a:p>
          <a:p>
            <a:pPr marL="201527"/>
            <a:r>
              <a:rPr lang="en-US" dirty="0"/>
              <a:t>Portable, medium form factor</a:t>
            </a:r>
          </a:p>
          <a:p>
            <a:pPr marL="201527"/>
            <a:r>
              <a:rPr lang="en-US" dirty="0"/>
              <a:t>Full featured operating system </a:t>
            </a:r>
          </a:p>
          <a:p>
            <a:pPr marL="201527"/>
            <a:r>
              <a:rPr lang="en-US" dirty="0"/>
              <a:t>Capabilities similar to a desktop</a:t>
            </a:r>
          </a:p>
          <a:p>
            <a:pPr marL="201527"/>
            <a:r>
              <a:rPr lang="en-US" dirty="0"/>
              <a:t>May contain large amounts of data</a:t>
            </a:r>
          </a:p>
          <a:p>
            <a:pPr marL="201527"/>
            <a:r>
              <a:rPr lang="en-US" dirty="0"/>
              <a:t>Multi-user capable</a:t>
            </a:r>
          </a:p>
          <a:p>
            <a:pPr marL="201527"/>
            <a:r>
              <a:rPr lang="en-US" dirty="0"/>
              <a:t>Connected (</a:t>
            </a:r>
            <a:r>
              <a:rPr lang="en-US" dirty="0" err="1"/>
              <a:t>WiFi</a:t>
            </a:r>
            <a:r>
              <a:rPr lang="en-US" dirty="0"/>
              <a:t>, Bluetooth, tethering, possibly cellular)</a:t>
            </a:r>
          </a:p>
        </p:txBody>
      </p:sp>
    </p:spTree>
    <p:extLst>
      <p:ext uri="{BB962C8B-B14F-4D97-AF65-F5344CB8AC3E}">
        <p14:creationId xmlns:p14="http://schemas.microsoft.com/office/powerpoint/2010/main" val="3556062212"/>
      </p:ext>
    </p:extLst>
  </p:cSld>
  <p:clrMapOvr>
    <a:masterClrMapping/>
  </p:clrMapOvr>
</p:sld>
</file>

<file path=ppt/theme/theme1.xml><?xml version="1.0" encoding="utf-8"?>
<a:theme xmlns:a="http://schemas.openxmlformats.org/drawingml/2006/main" name="ISC-PPT_Sample_EH_Widescreen(11-11)">
  <a:themeElements>
    <a:clrScheme name="Custom 4">
      <a:dk1>
        <a:sysClr val="windowText" lastClr="000000"/>
      </a:dk1>
      <a:lt1>
        <a:sysClr val="window" lastClr="FFFFFF"/>
      </a:lt1>
      <a:dk2>
        <a:srgbClr val="253E50"/>
      </a:dk2>
      <a:lt2>
        <a:srgbClr val="BECDD1"/>
      </a:lt2>
      <a:accent1>
        <a:srgbClr val="4E7FAC"/>
      </a:accent1>
      <a:accent2>
        <a:srgbClr val="F9BE00"/>
      </a:accent2>
      <a:accent3>
        <a:srgbClr val="59595B"/>
      </a:accent3>
      <a:accent4>
        <a:srgbClr val="FF8500"/>
      </a:accent4>
      <a:accent5>
        <a:srgbClr val="006F53"/>
      </a:accent5>
      <a:accent6>
        <a:srgbClr val="CEC9BA"/>
      </a:accent6>
      <a:hlink>
        <a:srgbClr val="000000"/>
      </a:hlink>
      <a:folHlink>
        <a:srgbClr val="00000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8F48BD80-8718-48E2-8335-AE52C0C33627}" vid="{E3D74D73-10C6-4F8B-B9DB-389F3B0581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8A97382334C464D8EE582CEB1472E9A" ma:contentTypeVersion="0" ma:contentTypeDescription="Create a new document." ma:contentTypeScope="" ma:versionID="8bb1a5c7f312fed43c4009e72924cc4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42E3BAF-3BB3-49A5-930D-917DE1676065}">
  <ds:schemaRefs>
    <ds:schemaRef ds:uri="http://schemas.microsoft.com/sharepoint/v3/contenttype/forms"/>
  </ds:schemaRefs>
</ds:datastoreItem>
</file>

<file path=customXml/itemProps2.xml><?xml version="1.0" encoding="utf-8"?>
<ds:datastoreItem xmlns:ds="http://schemas.openxmlformats.org/officeDocument/2006/customXml" ds:itemID="{4B7A0D25-1395-4629-9676-9BD8CDF5BB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A9CFA4D-0AFF-45FF-96E7-EDEBB61878B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57136</TotalTime>
  <Words>14109</Words>
  <Application>Microsoft Office PowerPoint</Application>
  <PresentationFormat>Widescreen</PresentationFormat>
  <Paragraphs>2361</Paragraphs>
  <Slides>290</Slides>
  <Notes>269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290</vt:i4>
      </vt:variant>
    </vt:vector>
  </HeadingPairs>
  <TitlesOfParts>
    <vt:vector size="305" baseType="lpstr">
      <vt:lpstr>Arial</vt:lpstr>
      <vt:lpstr>Arimo</vt:lpstr>
      <vt:lpstr>Cabin</vt:lpstr>
      <vt:lpstr>Calibri</vt:lpstr>
      <vt:lpstr>Corsiva</vt:lpstr>
      <vt:lpstr>Courier New</vt:lpstr>
      <vt:lpstr>Electra LT Std</vt:lpstr>
      <vt:lpstr>Franklin Gothic Book</vt:lpstr>
      <vt:lpstr>Gill Sans Light</vt:lpstr>
      <vt:lpstr>Open Sans</vt:lpstr>
      <vt:lpstr>Open Sans SemiBold</vt:lpstr>
      <vt:lpstr>Open Sans SemiBold</vt:lpstr>
      <vt:lpstr>Source Sans Pro</vt:lpstr>
      <vt:lpstr>Times New Roman</vt:lpstr>
      <vt:lpstr>ISC-PPT_Sample_EH_Widescreen(11-11)</vt:lpstr>
      <vt:lpstr>PowerPoint Presentation</vt:lpstr>
      <vt:lpstr>Course Agenda</vt:lpstr>
      <vt:lpstr>Course Agenda (continued)</vt:lpstr>
      <vt:lpstr>Security Architecture and Engineering</vt:lpstr>
      <vt:lpstr>PowerPoint Presentation</vt:lpstr>
      <vt:lpstr>PowerPoint Presentation</vt:lpstr>
      <vt:lpstr>PowerPoint Presentation</vt:lpstr>
      <vt:lpstr>PowerPoint Presentation</vt:lpstr>
      <vt:lpstr>PowerPoint Presentation</vt:lpstr>
      <vt:lpstr>PowerPoint Presentation</vt:lpstr>
      <vt:lpstr>Domain Agenda </vt:lpstr>
      <vt:lpstr>Domain Agenda (continued)</vt:lpstr>
      <vt:lpstr>Processes Using Secure Design Principles</vt:lpstr>
      <vt:lpstr>Module Objectives</vt:lpstr>
      <vt:lpstr>System and Security Engineering Processes</vt:lpstr>
      <vt:lpstr>Technical Processes</vt:lpstr>
      <vt:lpstr>Technical Management Processes</vt:lpstr>
      <vt:lpstr>Enabling Processes</vt:lpstr>
      <vt:lpstr>Agreement Processes</vt:lpstr>
      <vt:lpstr>Key Principles of System Security</vt:lpstr>
      <vt:lpstr>Fundamental Concepts of Security Models</vt:lpstr>
      <vt:lpstr>Module Objectives</vt:lpstr>
      <vt:lpstr>Security Models</vt:lpstr>
      <vt:lpstr>Security Models Examples</vt:lpstr>
      <vt:lpstr>Bell–LaPadula (BLP) (Confidentiality)</vt:lpstr>
      <vt:lpstr>Biba (Integrity)</vt:lpstr>
      <vt:lpstr>Brewer and Nash (Confidentiality)</vt:lpstr>
      <vt:lpstr>Clark–Wilson (Integrity)</vt:lpstr>
      <vt:lpstr>Graham–Denning (Confidentiality/Integrity)</vt:lpstr>
      <vt:lpstr>Harrison, Ruzzo, Ullman (HRU) (Integrity)</vt:lpstr>
      <vt:lpstr>Modern Implementation</vt:lpstr>
      <vt:lpstr>Select Controls Based upon System Security Requirements</vt:lpstr>
      <vt:lpstr>Module Objectives</vt:lpstr>
      <vt:lpstr>Security Controls</vt:lpstr>
      <vt:lpstr>Types of Controls</vt:lpstr>
      <vt:lpstr>Common/Inheritable Controls</vt:lpstr>
      <vt:lpstr>Control Selection</vt:lpstr>
      <vt:lpstr>Control Frameworks</vt:lpstr>
      <vt:lpstr>Example Control Frameworks and Standards</vt:lpstr>
      <vt:lpstr>Tailoring Controls</vt:lpstr>
      <vt:lpstr>Evaluation Criteria</vt:lpstr>
      <vt:lpstr>Security Capabilities of Information Systems</vt:lpstr>
      <vt:lpstr>Module Objectives</vt:lpstr>
      <vt:lpstr>System Security Capabilities</vt:lpstr>
      <vt:lpstr>Generic Operating System (OS)/Computer Model</vt:lpstr>
      <vt:lpstr>Access Control</vt:lpstr>
      <vt:lpstr>Processor States</vt:lpstr>
      <vt:lpstr>Memory Management</vt:lpstr>
      <vt:lpstr>Process Isolation</vt:lpstr>
      <vt:lpstr>Data Hiding</vt:lpstr>
      <vt:lpstr>Abstraction layers</vt:lpstr>
      <vt:lpstr>Security Kernel</vt:lpstr>
      <vt:lpstr>Encryption</vt:lpstr>
      <vt:lpstr>Code Signing and Validation</vt:lpstr>
      <vt:lpstr>Audit and Monitoring</vt:lpstr>
      <vt:lpstr>Virtualization/Sandbox</vt:lpstr>
      <vt:lpstr>Hardware Security Modules</vt:lpstr>
      <vt:lpstr>File System Attributes</vt:lpstr>
      <vt:lpstr>Host Protection Software</vt:lpstr>
      <vt:lpstr>Vulnerabilities of Security Architectures, Designs, and Solution Elements</vt:lpstr>
      <vt:lpstr>Module Objectives</vt:lpstr>
      <vt:lpstr>Module Objectives (continued)</vt:lpstr>
      <vt:lpstr>Vulnerabilities of Security Architectures, Designs, and Solution Elements</vt:lpstr>
      <vt:lpstr>Top Threat Actions/Mitigations</vt:lpstr>
      <vt:lpstr>Common System Vulnerabilities</vt:lpstr>
      <vt:lpstr>Common System Vulnerabilities (continued)</vt:lpstr>
      <vt:lpstr>Common System Vulnerabilities (continued)</vt:lpstr>
      <vt:lpstr>Common System Vulnerabilities (continued)</vt:lpstr>
      <vt:lpstr>Common System Vulnerabilities (continued)</vt:lpstr>
      <vt:lpstr>Client-based Systems</vt:lpstr>
      <vt:lpstr>Client-based System Vulnerabilities</vt:lpstr>
      <vt:lpstr>Client-based System Mitigations</vt:lpstr>
      <vt:lpstr>Server-based Systems</vt:lpstr>
      <vt:lpstr>Server-based System Vulnerabilities</vt:lpstr>
      <vt:lpstr>Server-based System Mitigations</vt:lpstr>
      <vt:lpstr>Database Systems</vt:lpstr>
      <vt:lpstr>Database System Vulnerabilities</vt:lpstr>
      <vt:lpstr>Database System Mitigations</vt:lpstr>
      <vt:lpstr>Industrial Control Systems (ICSs)</vt:lpstr>
      <vt:lpstr>Industrial Control System Types</vt:lpstr>
      <vt:lpstr>Industrial Control System Vulnerabilities</vt:lpstr>
      <vt:lpstr>Industrial Control System Mitigations</vt:lpstr>
      <vt:lpstr>Cloud-based Systems</vt:lpstr>
      <vt:lpstr>Cloud-based System Characteristics</vt:lpstr>
      <vt:lpstr>Cloud-based System Types</vt:lpstr>
      <vt:lpstr>Cloud-based System Deployment</vt:lpstr>
      <vt:lpstr>Cloud-based System Vulnerabilities</vt:lpstr>
      <vt:lpstr>Cloud-based System Mitigations</vt:lpstr>
      <vt:lpstr>Distributed Systems</vt:lpstr>
      <vt:lpstr>Distributed System Vulnerabilities</vt:lpstr>
      <vt:lpstr>Distributed System Mitigations</vt:lpstr>
      <vt:lpstr>Internet of Things (IoT) Systems</vt:lpstr>
      <vt:lpstr>Internet of Things (IoT) Vulnerabilities</vt:lpstr>
      <vt:lpstr>Internet of Things (IoT) Mitigations</vt:lpstr>
      <vt:lpstr>Web-based Systems</vt:lpstr>
      <vt:lpstr>Web-based System Vulnerabilities</vt:lpstr>
      <vt:lpstr>Web-based System Mitigations</vt:lpstr>
      <vt:lpstr>Mobile Systems</vt:lpstr>
      <vt:lpstr>Mobile Systems (continued)</vt:lpstr>
      <vt:lpstr>Mobile Systems (continued)</vt:lpstr>
      <vt:lpstr>Mobile System Vulnerabilities</vt:lpstr>
      <vt:lpstr>Mobile System Mitigations</vt:lpstr>
      <vt:lpstr>Mobile System Mitigations (continued)</vt:lpstr>
      <vt:lpstr>Embedded Systems</vt:lpstr>
      <vt:lpstr>Embedded System Vulnerabilities</vt:lpstr>
      <vt:lpstr>Embedded System Mitigations</vt:lpstr>
      <vt:lpstr>Activity: Designing Security into an Architecture Scenario </vt:lpstr>
      <vt:lpstr>Activity: Designing Security into an Architecture Scenario (continued)</vt:lpstr>
      <vt:lpstr>Activity: Designing Security into an  Architecture-Instructions</vt:lpstr>
      <vt:lpstr>Activity: Designing Security into an Architecture-Instructions (continued)</vt:lpstr>
      <vt:lpstr>Cryptography</vt:lpstr>
      <vt:lpstr>Module Objectives</vt:lpstr>
      <vt:lpstr>Cryptography Services</vt:lpstr>
      <vt:lpstr>Data Protection</vt:lpstr>
      <vt:lpstr>End-to-end Encryption</vt:lpstr>
      <vt:lpstr>Link Encryption </vt:lpstr>
      <vt:lpstr>Cryptographic Evolution</vt:lpstr>
      <vt:lpstr>Key Encryption Concepts and Definitions</vt:lpstr>
      <vt:lpstr>Key Encryption Concepts and Definitions (continued)</vt:lpstr>
      <vt:lpstr>Key Encryption Concepts and Definitions (continued)</vt:lpstr>
      <vt:lpstr>Stream-based Ciphers</vt:lpstr>
      <vt:lpstr>Cryptographic Operation for a Stream-based Cipher</vt:lpstr>
      <vt:lpstr>Exclusive-Or (XOR)</vt:lpstr>
      <vt:lpstr>Block Ciphers</vt:lpstr>
      <vt:lpstr>Block Ciphers (continued)</vt:lpstr>
      <vt:lpstr>Key Length</vt:lpstr>
      <vt:lpstr>Block Size</vt:lpstr>
      <vt:lpstr>Initialization Vectors (IV) – Why They Are Needed </vt:lpstr>
      <vt:lpstr>Kerckhoff’s Principle</vt:lpstr>
      <vt:lpstr>High Work Factor</vt:lpstr>
      <vt:lpstr>Substitution Ciphers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Data Encryption Standard (DES)</vt:lpstr>
      <vt:lpstr>Double-DES (2DES)</vt:lpstr>
      <vt:lpstr>PowerPoint Presentation</vt:lpstr>
      <vt:lpstr>PowerPoint Presentation</vt:lpstr>
      <vt:lpstr>PowerPoint Presentation</vt:lpstr>
      <vt:lpstr>PowerPoint Presentation</vt:lpstr>
      <vt:lpstr>PowerPoint Presentation</vt:lpstr>
      <vt:lpstr>Other Symmetric Algorithms</vt:lpstr>
      <vt:lpstr>Other Symmetric Algorithms (continued)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Symmetric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Physical Security</vt:lpstr>
      <vt:lpstr>Module Objectives</vt:lpstr>
      <vt:lpstr>Module Objectives (continued)</vt:lpstr>
      <vt:lpstr>Physical Security</vt:lpstr>
      <vt:lpstr>Apply Security Principles to Site and Facility Design</vt:lpstr>
      <vt:lpstr>Physical Design that Supports Confidentiality, Integrity, and Availability (CIA)</vt:lpstr>
      <vt:lpstr>Physical Design that Supports Human Safety</vt:lpstr>
      <vt:lpstr>Site and Facility Design Considerations</vt:lpstr>
      <vt:lpstr>Implement and Manage Physical Security</vt:lpstr>
      <vt:lpstr>Perimeter Security Controls</vt:lpstr>
      <vt:lpstr>Perimeter Security Controls (continued)</vt:lpstr>
      <vt:lpstr>Perimeter Security Controls (continued)</vt:lpstr>
      <vt:lpstr>Perimeter Security Controls (continued)</vt:lpstr>
      <vt:lpstr>Perimeter Security Controls—Typical Control Types</vt:lpstr>
      <vt:lpstr>Perimeter Security Controls—Typical Control Types (continued)</vt:lpstr>
      <vt:lpstr>Perimeter Security Controls—Typical Control Types (continued)</vt:lpstr>
      <vt:lpstr>Internal Security Controls</vt:lpstr>
      <vt:lpstr>Implement Site and Facility Security Controls</vt:lpstr>
      <vt:lpstr>Wiring Closets/Intermediate Distribution Facilities—Components</vt:lpstr>
      <vt:lpstr>Wiring Closets/Intermediate Distribution Facilities—Components (continued)</vt:lpstr>
      <vt:lpstr>Wiring Closets/Intermediate Distribution Facilities—Protections</vt:lpstr>
      <vt:lpstr>Server Rooms/Data Centers</vt:lpstr>
      <vt:lpstr>Media Storage Facilities</vt:lpstr>
      <vt:lpstr>Evidence Storage</vt:lpstr>
      <vt:lpstr>Restricted Area Security</vt:lpstr>
      <vt:lpstr>Utilities</vt:lpstr>
      <vt:lpstr>Utilities-Safety</vt:lpstr>
      <vt:lpstr>Heating, Ventilation, and Air Conditioning (HVAC)</vt:lpstr>
      <vt:lpstr>Fire Prevention and Detection</vt:lpstr>
      <vt:lpstr>Fire Suppression</vt:lpstr>
      <vt:lpstr>Fire Suppression (continued)</vt:lpstr>
      <vt:lpstr>Fire Suppression (continued)</vt:lpstr>
      <vt:lpstr>Fire Suppression (continued)</vt:lpstr>
      <vt:lpstr>Environmental Issues</vt:lpstr>
      <vt:lpstr>Domain Review</vt:lpstr>
      <vt:lpstr>Domain Summary</vt:lpstr>
      <vt:lpstr>Domain Summary (continued)</vt:lpstr>
      <vt:lpstr>Domain Summary (continued)</vt:lpstr>
      <vt:lpstr>Domain Summary (continued)</vt:lpstr>
      <vt:lpstr>Domain Review Questions</vt:lpstr>
      <vt:lpstr>Answer</vt:lpstr>
      <vt:lpstr>Domain Review Questions</vt:lpstr>
      <vt:lpstr>Answer</vt:lpstr>
      <vt:lpstr>Domain Review Questions</vt:lpstr>
      <vt:lpstr>Answer</vt:lpstr>
      <vt:lpstr>Domain Review Questions</vt:lpstr>
      <vt:lpstr>Answer</vt:lpstr>
      <vt:lpstr>Domain Review Questions</vt:lpstr>
      <vt:lpstr>Answer</vt:lpstr>
      <vt:lpstr>Domain Review Questions</vt:lpstr>
      <vt:lpstr>Answer</vt:lpstr>
      <vt:lpstr>Domain Review Questions</vt:lpstr>
      <vt:lpstr>Answer</vt:lpstr>
      <vt:lpstr>Domain Review Questions</vt:lpstr>
      <vt:lpstr>Answer</vt:lpstr>
      <vt:lpstr>Domain Review Questions</vt:lpstr>
      <vt:lpstr>Answer</vt:lpstr>
      <vt:lpstr>Domain Review Questions</vt:lpstr>
      <vt:lpstr>Answer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Elaine Hester</dc:creator>
  <cp:lastModifiedBy>YEBOAH STEPHEN</cp:lastModifiedBy>
  <cp:revision>1545</cp:revision>
  <cp:lastPrinted>2017-02-17T18:55:59Z</cp:lastPrinted>
  <dcterms:created xsi:type="dcterms:W3CDTF">2017-11-14T22:01:41Z</dcterms:created>
  <dcterms:modified xsi:type="dcterms:W3CDTF">2018-09-04T16:14:33Z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0x01010058A97382334C464D8EE582CEB1472E9A</vt:lpwstr>
  </property>
</Properties>
</file>